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4"/>
  </p:sldMasterIdLst>
  <p:notesMasterIdLst>
    <p:notesMasterId r:id="rId15"/>
  </p:notesMasterIdLst>
  <p:sldIdLst>
    <p:sldId id="258" r:id="rId5"/>
    <p:sldId id="267" r:id="rId6"/>
    <p:sldId id="273" r:id="rId7"/>
    <p:sldId id="274" r:id="rId8"/>
    <p:sldId id="275" r:id="rId9"/>
    <p:sldId id="276" r:id="rId10"/>
    <p:sldId id="277" r:id="rId11"/>
    <p:sldId id="278" r:id="rId12"/>
    <p:sldId id="257" r:id="rId13"/>
    <p:sldId id="261"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88F023-CCCF-4E67-9AD8-9C4CE2104FF8}" v="1" dt="2024-10-21T20:28:48.9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3" d="100"/>
          <a:sy n="83" d="100"/>
        </p:scale>
        <p:origin x="595" y="82"/>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theme" Target="theme/theme1.xml" Id="rId18" /><Relationship Type="http://schemas.openxmlformats.org/officeDocument/2006/relationships/customXml" Target="../customXml/item3.xml" Id="rId3" /><Relationship Type="http://schemas.microsoft.com/office/2015/10/relationships/revisionInfo" Target="revisionInfo.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viewProps" Target="viewProps.xml" Id="rId17" /><Relationship Type="http://schemas.openxmlformats.org/officeDocument/2006/relationships/customXml" Target="../customXml/item2.xml" Id="rId2" /><Relationship Type="http://schemas.openxmlformats.org/officeDocument/2006/relationships/presProps" Target="presProps.xml" Id="rId16"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notesMaster" Target="notesMasters/notesMaster1.xml" Id="rId15" /><Relationship Type="http://schemas.openxmlformats.org/officeDocument/2006/relationships/slide" Target="slides/slide6.xml" Id="rId10" /><Relationship Type="http://schemas.openxmlformats.org/officeDocument/2006/relationships/tableStyles" Target="tableStyles.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B2B981-26F2-4A20-B88C-352CBA186C04}" type="datetimeFigureOut">
              <a:rPr lang="en-US" smtClean="0"/>
              <a:t>10/23/2024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DC413-753A-4621-8372-6897C5831F99}" type="slidenum">
              <a:rPr lang="en-US" smtClean="0"/>
              <a:t>‹#›</a:t>
            </a:fld>
            <a:endParaRPr lang="en-US" dirty="0"/>
          </a:p>
        </p:txBody>
      </p:sp>
    </p:spTree>
    <p:extLst>
      <p:ext uri="{BB962C8B-B14F-4D97-AF65-F5344CB8AC3E}">
        <p14:creationId xmlns:p14="http://schemas.microsoft.com/office/powerpoint/2010/main" val="225556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DC413-753A-4621-8372-6897C5831F99}" type="slidenum">
              <a:rPr lang="en-US" smtClean="0"/>
              <a:t>9</a:t>
            </a:fld>
            <a:endParaRPr lang="en-US" dirty="0"/>
          </a:p>
        </p:txBody>
      </p:sp>
    </p:spTree>
    <p:extLst>
      <p:ext uri="{BB962C8B-B14F-4D97-AF65-F5344CB8AC3E}">
        <p14:creationId xmlns:p14="http://schemas.microsoft.com/office/powerpoint/2010/main" val="721233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DC413-753A-4621-8372-6897C5831F99}" type="slidenum">
              <a:rPr lang="en-US" smtClean="0"/>
              <a:t>10</a:t>
            </a:fld>
            <a:endParaRPr lang="en-US" dirty="0"/>
          </a:p>
        </p:txBody>
      </p:sp>
    </p:spTree>
    <p:extLst>
      <p:ext uri="{BB962C8B-B14F-4D97-AF65-F5344CB8AC3E}">
        <p14:creationId xmlns:p14="http://schemas.microsoft.com/office/powerpoint/2010/main" val="838874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F1478A-3CC8-4B49-A66F-0B6FAD4C7473}" type="datetime1">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404673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686386544"/>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6665947"/>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102785606"/>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518582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3885564250"/>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DEC3C-C8C7-4A74-B09F-05A5597BE157}" type="datetime1">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170585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73A0F-757D-401D-97AC-D1D76C5AE819}" type="datetime1">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396259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406698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7CAE2-8365-42AD-B5C9-D12C95DF28CB}" type="datetime1">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65274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5B799-8279-4603-90D4-DBD76B84F58F}" type="datetime1">
              <a:rPr lang="en-US" smtClean="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186299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CC916-8313-48E0-AACE-94F9A41CDA45}" type="datetime1">
              <a:rPr lang="en-US" smtClean="0"/>
              <a:t>10/23/2024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107032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FC12CF-2E11-44B1-AEB7-EF6689FF4D92}" type="datetime1">
              <a:rPr lang="en-US" smtClean="0"/>
              <a:t>10/23/2024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30084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92A0E-90D2-4241-B153-CEDC18FA644C}" type="datetime1">
              <a:rPr lang="en-US" smtClean="0"/>
              <a:t>10/23/2024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393244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596E8-7743-4F85-93B4-85F2ABCA01C4}" type="datetime1">
              <a:rPr lang="en-US" smtClean="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410468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0539C2-9CF4-4944-B3BC-5FEC303FDA4D}" type="datetime1">
              <a:rPr lang="en-US" smtClean="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dirty="0"/>
          </a:p>
        </p:txBody>
      </p:sp>
    </p:spTree>
    <p:extLst>
      <p:ext uri="{BB962C8B-B14F-4D97-AF65-F5344CB8AC3E}">
        <p14:creationId xmlns:p14="http://schemas.microsoft.com/office/powerpoint/2010/main" val="20876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44E336-FC4A-4E51-94D1-E8427B3B385D}" type="datetime1">
              <a:rPr lang="en-US" smtClean="0"/>
              <a:t>10/23/2024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7CCBAE-CD6C-4034-A20D-11180A96BD83}" type="slidenum">
              <a:rPr lang="en-US" smtClean="0"/>
              <a:t>‹#›</a:t>
            </a:fld>
            <a:endParaRPr lang="en-US" dirty="0"/>
          </a:p>
        </p:txBody>
      </p:sp>
    </p:spTree>
    <p:extLst>
      <p:ext uri="{BB962C8B-B14F-4D97-AF65-F5344CB8AC3E}">
        <p14:creationId xmlns:p14="http://schemas.microsoft.com/office/powerpoint/2010/main" val="24448638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Interviewing/BRITS Referrals</a:t>
            </a:r>
          </a:p>
        </p:txBody>
      </p:sp>
      <p:sp>
        <p:nvSpPr>
          <p:cNvPr id="3" name="Subtitle 2"/>
          <p:cNvSpPr>
            <a:spLocks noGrp="1"/>
          </p:cNvSpPr>
          <p:nvPr>
            <p:ph type="subTitle" idx="1"/>
          </p:nvPr>
        </p:nvSpPr>
        <p:spPr/>
        <p:txBody>
          <a:bodyPr/>
          <a:lstStyle/>
          <a:p>
            <a:r>
              <a:rPr lang="en-US" dirty="0"/>
              <a:t>Presented by Erin Heiman 10/24/2024</a:t>
            </a:r>
          </a:p>
        </p:txBody>
      </p:sp>
    </p:spTree>
    <p:extLst>
      <p:ext uri="{BB962C8B-B14F-4D97-AF65-F5344CB8AC3E}">
        <p14:creationId xmlns:p14="http://schemas.microsoft.com/office/powerpoint/2010/main" val="350442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59" y="624110"/>
            <a:ext cx="9030353" cy="1280890"/>
          </a:xfrm>
        </p:spPr>
        <p:txBody>
          <a:bodyPr/>
          <a:lstStyle/>
          <a:p>
            <a:r>
              <a:rPr lang="en-US" sz="2800" dirty="0"/>
              <a:t>Interview Demo</a:t>
            </a:r>
          </a:p>
        </p:txBody>
      </p:sp>
      <p:sp>
        <p:nvSpPr>
          <p:cNvPr id="3" name="Content Placeholder 2"/>
          <p:cNvSpPr>
            <a:spLocks noGrp="1"/>
          </p:cNvSpPr>
          <p:nvPr>
            <p:ph idx="1"/>
          </p:nvPr>
        </p:nvSpPr>
        <p:spPr/>
        <p:txBody>
          <a:bodyPr vert="horz" lIns="91440" tIns="45720" rIns="91440" bIns="45720" rtlCol="0" anchor="t">
            <a:normAutofit/>
          </a:bodyPr>
          <a:lstStyle/>
          <a:p>
            <a:pPr marL="457200" lvl="1" indent="0">
              <a:buNone/>
            </a:pPr>
            <a:r>
              <a:rPr lang="en-US" sz="2000" dirty="0"/>
              <a:t>The following is a demonstration of an effective interview.  Please observe the following:</a:t>
            </a:r>
          </a:p>
          <a:p>
            <a:pPr lvl="1"/>
            <a:r>
              <a:rPr lang="en-US" sz="2000" dirty="0"/>
              <a:t>The agent has reviewed potential data exchanges prior to the interview.</a:t>
            </a:r>
          </a:p>
          <a:p>
            <a:pPr lvl="1"/>
            <a:r>
              <a:rPr lang="en-US" sz="2000" dirty="0"/>
              <a:t>The agent asks questions individually and as they are written in CWW.</a:t>
            </a:r>
          </a:p>
          <a:p>
            <a:pPr lvl="1"/>
            <a:r>
              <a:rPr lang="en-US" sz="2000" dirty="0"/>
              <a:t>The agent asks clarifying questions when answers may be unclear.</a:t>
            </a:r>
          </a:p>
          <a:p>
            <a:pPr lvl="1"/>
            <a:endParaRPr lang="en-US" dirty="0"/>
          </a:p>
        </p:txBody>
      </p:sp>
      <p:sp>
        <p:nvSpPr>
          <p:cNvPr id="4" name="Date Placeholder 3"/>
          <p:cNvSpPr>
            <a:spLocks noGrp="1"/>
          </p:cNvSpPr>
          <p:nvPr>
            <p:ph type="dt" sz="half" idx="10"/>
          </p:nvPr>
        </p:nvSpPr>
        <p:spPr/>
        <p:txBody>
          <a:bodyPr/>
          <a:lstStyle/>
          <a:p>
            <a:fld id="{5DCF3957-2C21-4262-B17F-EC714666F5E0}" type="datetime1">
              <a:rPr lang="en-US" smtClean="0"/>
              <a:t>10/23/2024</a:t>
            </a:fld>
            <a:endParaRPr lang="en-US" dirty="0"/>
          </a:p>
        </p:txBody>
      </p:sp>
      <p:sp>
        <p:nvSpPr>
          <p:cNvPr id="6" name="Slide Number Placeholder 5"/>
          <p:cNvSpPr>
            <a:spLocks noGrp="1"/>
          </p:cNvSpPr>
          <p:nvPr>
            <p:ph type="sldNum" sz="quarter" idx="12"/>
          </p:nvPr>
        </p:nvSpPr>
        <p:spPr/>
        <p:txBody>
          <a:bodyPr/>
          <a:lstStyle/>
          <a:p>
            <a:fld id="{D77CCBAE-CD6C-4034-A20D-11180A96BD83}" type="slidenum">
              <a:rPr lang="en-US" smtClean="0"/>
              <a:t>10</a:t>
            </a:fld>
            <a:endParaRPr lang="en-US" dirty="0"/>
          </a:p>
        </p:txBody>
      </p:sp>
    </p:spTree>
    <p:extLst>
      <p:ext uri="{BB962C8B-B14F-4D97-AF65-F5344CB8AC3E}">
        <p14:creationId xmlns:p14="http://schemas.microsoft.com/office/powerpoint/2010/main" val="551673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Brits Referrals	</a:t>
            </a:r>
          </a:p>
        </p:txBody>
      </p:sp>
      <p:sp>
        <p:nvSpPr>
          <p:cNvPr id="3" name="Content Placeholder 2"/>
          <p:cNvSpPr>
            <a:spLocks noGrp="1"/>
          </p:cNvSpPr>
          <p:nvPr>
            <p:ph idx="1"/>
          </p:nvPr>
        </p:nvSpPr>
        <p:spPr>
          <a:xfrm>
            <a:off x="2386012" y="1802907"/>
            <a:ext cx="8915400" cy="4512728"/>
          </a:xfrm>
        </p:spPr>
        <p:txBody>
          <a:bodyPr vert="horz" lIns="91440" tIns="45720" rIns="91440" bIns="45720" rtlCol="0" anchor="t">
            <a:normAutofit/>
          </a:bodyPr>
          <a:lstStyle/>
          <a:p>
            <a:r>
              <a:rPr lang="en-US" sz="2000" dirty="0"/>
              <a:t>The Consortium has funds available each year for BRITS referrals.</a:t>
            </a:r>
          </a:p>
          <a:p>
            <a:r>
              <a:rPr lang="en-US" sz="2000" dirty="0"/>
              <a:t>BRITS referrals are a great way to obtain information about a case that may be found questionable or unclear.  </a:t>
            </a:r>
          </a:p>
          <a:p>
            <a:r>
              <a:rPr lang="en-US" sz="2000" dirty="0"/>
              <a:t>BRITS referrals can confirm information needed for overpayments, fraud, and determining ongoing benefits.</a:t>
            </a:r>
          </a:p>
          <a:p>
            <a:r>
              <a:rPr lang="en-US" sz="2000" dirty="0"/>
              <a:t>Effective interviewing skills will assist an agent in clarifying information, and reducing the number of BRITS referrals needed.</a:t>
            </a:r>
          </a:p>
        </p:txBody>
      </p:sp>
      <p:sp>
        <p:nvSpPr>
          <p:cNvPr id="4" name="Date Placeholder 3"/>
          <p:cNvSpPr>
            <a:spLocks noGrp="1"/>
          </p:cNvSpPr>
          <p:nvPr>
            <p:ph type="dt" sz="half" idx="10"/>
          </p:nvPr>
        </p:nvSpPr>
        <p:spPr/>
        <p:txBody>
          <a:bodyPr/>
          <a:lstStyle/>
          <a:p>
            <a:fld id="{3DE19F4B-1667-4652-A309-01B87D2798F8}" type="datetime1">
              <a:rPr lang="en-US" smtClean="0"/>
              <a:t>10/23/2024</a:t>
            </a:fld>
            <a:endParaRPr lang="en-US" dirty="0"/>
          </a:p>
        </p:txBody>
      </p:sp>
      <p:sp>
        <p:nvSpPr>
          <p:cNvPr id="5" name="Slide Number Placeholder 4"/>
          <p:cNvSpPr>
            <a:spLocks noGrp="1"/>
          </p:cNvSpPr>
          <p:nvPr>
            <p:ph type="sldNum" sz="quarter" idx="12"/>
          </p:nvPr>
        </p:nvSpPr>
        <p:spPr/>
        <p:txBody>
          <a:bodyPr/>
          <a:lstStyle/>
          <a:p>
            <a:fld id="{D77CCBAE-CD6C-4034-A20D-11180A96BD83}" type="slidenum">
              <a:rPr lang="en-US" smtClean="0"/>
              <a:t>2</a:t>
            </a:fld>
            <a:endParaRPr lang="en-US" dirty="0"/>
          </a:p>
        </p:txBody>
      </p:sp>
    </p:spTree>
    <p:extLst>
      <p:ext uri="{BB962C8B-B14F-4D97-AF65-F5344CB8AC3E}">
        <p14:creationId xmlns:p14="http://schemas.microsoft.com/office/powerpoint/2010/main" val="283308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Interviewing	</a:t>
            </a:r>
          </a:p>
        </p:txBody>
      </p:sp>
      <p:sp>
        <p:nvSpPr>
          <p:cNvPr id="3" name="Content Placeholder 2"/>
          <p:cNvSpPr>
            <a:spLocks noGrp="1"/>
          </p:cNvSpPr>
          <p:nvPr>
            <p:ph idx="1"/>
          </p:nvPr>
        </p:nvSpPr>
        <p:spPr/>
        <p:txBody>
          <a:bodyPr vert="horz" lIns="91440" tIns="45720" rIns="91440" bIns="45720" rtlCol="0" anchor="t">
            <a:normAutofit/>
          </a:bodyPr>
          <a:lstStyle/>
          <a:p>
            <a:r>
              <a:rPr lang="en-US" sz="2000" dirty="0"/>
              <a:t>Interviews are a non-confrontational gathering of facts.</a:t>
            </a:r>
          </a:p>
          <a:p>
            <a:r>
              <a:rPr lang="en-US" sz="2000" dirty="0"/>
              <a:t>Interviews should be treated like a conversation between two people.</a:t>
            </a:r>
          </a:p>
          <a:p>
            <a:r>
              <a:rPr lang="en-US" sz="2000" dirty="0"/>
              <a:t>The interviewer maintains control of the interview.</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10/23/2024</a:t>
            </a:fld>
            <a:endParaRPr lang="en-US" dirty="0"/>
          </a:p>
        </p:txBody>
      </p:sp>
      <p:sp>
        <p:nvSpPr>
          <p:cNvPr id="5" name="Slide Number Placeholder 4"/>
          <p:cNvSpPr>
            <a:spLocks noGrp="1"/>
          </p:cNvSpPr>
          <p:nvPr>
            <p:ph type="sldNum" sz="quarter" idx="12"/>
          </p:nvPr>
        </p:nvSpPr>
        <p:spPr/>
        <p:txBody>
          <a:bodyPr/>
          <a:lstStyle/>
          <a:p>
            <a:fld id="{D77CCBAE-CD6C-4034-A20D-11180A96BD83}" type="slidenum">
              <a:rPr lang="en-US" smtClean="0"/>
              <a:t>3</a:t>
            </a:fld>
            <a:endParaRPr lang="en-US" dirty="0"/>
          </a:p>
        </p:txBody>
      </p:sp>
    </p:spTree>
    <p:extLst>
      <p:ext uri="{BB962C8B-B14F-4D97-AF65-F5344CB8AC3E}">
        <p14:creationId xmlns:p14="http://schemas.microsoft.com/office/powerpoint/2010/main" val="87001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Service</a:t>
            </a:r>
          </a:p>
        </p:txBody>
      </p:sp>
      <p:sp>
        <p:nvSpPr>
          <p:cNvPr id="3" name="Content Placeholder 2"/>
          <p:cNvSpPr>
            <a:spLocks noGrp="1"/>
          </p:cNvSpPr>
          <p:nvPr>
            <p:ph idx="1"/>
          </p:nvPr>
        </p:nvSpPr>
        <p:spPr/>
        <p:txBody>
          <a:bodyPr vert="horz" lIns="91440" tIns="45720" rIns="91440" bIns="45720" rtlCol="0" anchor="t">
            <a:normAutofit/>
          </a:bodyPr>
          <a:lstStyle/>
          <a:p>
            <a:r>
              <a:rPr lang="en-US" sz="2000" dirty="0"/>
              <a:t>Its important to remember that some customers only speak to an agent once or twice a year, and the information provided to them is new information. </a:t>
            </a:r>
          </a:p>
          <a:p>
            <a:r>
              <a:rPr lang="en-US" sz="2000" dirty="0"/>
              <a:t>To be customer friendly, remember to:</a:t>
            </a:r>
          </a:p>
          <a:p>
            <a:pPr lvl="1"/>
            <a:r>
              <a:rPr lang="en-US" sz="2000" dirty="0"/>
              <a:t>Speak slowly</a:t>
            </a:r>
          </a:p>
          <a:p>
            <a:pPr lvl="1"/>
            <a:r>
              <a:rPr lang="en-US" sz="2000" dirty="0"/>
              <a:t>Use variations in your voice</a:t>
            </a:r>
          </a:p>
          <a:p>
            <a:pPr lvl="1"/>
            <a:r>
              <a:rPr lang="en-US" sz="2000" dirty="0"/>
              <a:t>Be thorough in your explanations	</a:t>
            </a:r>
          </a:p>
          <a:p>
            <a:pPr lvl="1"/>
            <a:r>
              <a:rPr lang="en-US" sz="2000" dirty="0"/>
              <a:t>Avoid acronyms</a:t>
            </a:r>
          </a:p>
          <a:p>
            <a:pPr lvl="1"/>
            <a:r>
              <a:rPr lang="en-US" sz="2000" dirty="0"/>
              <a:t>Use customer’s first names when possible</a:t>
            </a:r>
          </a:p>
          <a:p>
            <a:pPr marL="914400" lvl="2" indent="0">
              <a:buNone/>
            </a:pPr>
            <a:endParaRPr lang="en-US" sz="1300" dirty="0"/>
          </a:p>
          <a:p>
            <a:pPr marL="0" indent="0">
              <a:buNone/>
            </a:pPr>
            <a:endParaRPr lang="en-US" sz="1700" dirty="0"/>
          </a:p>
        </p:txBody>
      </p:sp>
      <p:sp>
        <p:nvSpPr>
          <p:cNvPr id="4" name="Date Placeholder 3"/>
          <p:cNvSpPr>
            <a:spLocks noGrp="1"/>
          </p:cNvSpPr>
          <p:nvPr>
            <p:ph type="dt" sz="half" idx="10"/>
          </p:nvPr>
        </p:nvSpPr>
        <p:spPr/>
        <p:txBody>
          <a:bodyPr/>
          <a:lstStyle/>
          <a:p>
            <a:fld id="{3DE19F4B-1667-4652-A309-01B87D2798F8}" type="datetime1">
              <a:rPr lang="en-US" smtClean="0"/>
              <a:t>10/23/2024</a:t>
            </a:fld>
            <a:endParaRPr lang="en-US" dirty="0"/>
          </a:p>
        </p:txBody>
      </p:sp>
      <p:sp>
        <p:nvSpPr>
          <p:cNvPr id="5" name="Slide Number Placeholder 4"/>
          <p:cNvSpPr>
            <a:spLocks noGrp="1"/>
          </p:cNvSpPr>
          <p:nvPr>
            <p:ph type="sldNum" sz="quarter" idx="12"/>
          </p:nvPr>
        </p:nvSpPr>
        <p:spPr/>
        <p:txBody>
          <a:bodyPr/>
          <a:lstStyle/>
          <a:p>
            <a:fld id="{D77CCBAE-CD6C-4034-A20D-11180A96BD83}" type="slidenum">
              <a:rPr lang="en-US" smtClean="0"/>
              <a:t>4</a:t>
            </a:fld>
            <a:endParaRPr lang="en-US" dirty="0"/>
          </a:p>
        </p:txBody>
      </p:sp>
    </p:spTree>
    <p:extLst>
      <p:ext uri="{BB962C8B-B14F-4D97-AF65-F5344CB8AC3E}">
        <p14:creationId xmlns:p14="http://schemas.microsoft.com/office/powerpoint/2010/main" val="373786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 Control of the Interview</a:t>
            </a:r>
          </a:p>
        </p:txBody>
      </p:sp>
      <p:sp>
        <p:nvSpPr>
          <p:cNvPr id="3" name="Content Placeholder 2"/>
          <p:cNvSpPr>
            <a:spLocks noGrp="1"/>
          </p:cNvSpPr>
          <p:nvPr>
            <p:ph idx="1"/>
          </p:nvPr>
        </p:nvSpPr>
        <p:spPr>
          <a:xfrm>
            <a:off x="2589212" y="1801091"/>
            <a:ext cx="8915400" cy="4110131"/>
          </a:xfrm>
        </p:spPr>
        <p:txBody>
          <a:bodyPr vert="horz" lIns="91440" tIns="45720" rIns="91440" bIns="45720" rtlCol="0" anchor="t">
            <a:normAutofit/>
          </a:bodyPr>
          <a:lstStyle/>
          <a:p>
            <a:r>
              <a:rPr lang="en-US" sz="2000" dirty="0"/>
              <a:t>Be relatable to the customer but avoid getting off topic.</a:t>
            </a:r>
          </a:p>
          <a:p>
            <a:r>
              <a:rPr lang="en-US" sz="2000" dirty="0"/>
              <a:t>Address one topic at a time, even if the customer discloses a lot of information at one time.	</a:t>
            </a:r>
          </a:p>
          <a:p>
            <a:pPr lvl="1"/>
            <a:r>
              <a:rPr lang="en-US" sz="2000" dirty="0"/>
              <a:t>Take note of the information they have provided and let them know you will ask further questions as you proceed with the interview.</a:t>
            </a:r>
          </a:p>
          <a:p>
            <a:endParaRPr lang="en-US" sz="1600" dirty="0"/>
          </a:p>
          <a:p>
            <a:pPr marL="457200" lvl="1" indent="0">
              <a:buNone/>
            </a:pPr>
            <a:endParaRPr lang="en-US" dirty="0"/>
          </a:p>
          <a:p>
            <a:endParaRPr lang="en-US" dirty="0"/>
          </a:p>
          <a:p>
            <a:pPr marL="457200" lvl="1" indent="0">
              <a:buNone/>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10/23/2024</a:t>
            </a:fld>
            <a:endParaRPr lang="en-US" dirty="0"/>
          </a:p>
        </p:txBody>
      </p:sp>
      <p:sp>
        <p:nvSpPr>
          <p:cNvPr id="5" name="Slide Number Placeholder 4"/>
          <p:cNvSpPr>
            <a:spLocks noGrp="1"/>
          </p:cNvSpPr>
          <p:nvPr>
            <p:ph type="sldNum" sz="quarter" idx="12"/>
          </p:nvPr>
        </p:nvSpPr>
        <p:spPr/>
        <p:txBody>
          <a:bodyPr/>
          <a:lstStyle/>
          <a:p>
            <a:fld id="{D77CCBAE-CD6C-4034-A20D-11180A96BD83}" type="slidenum">
              <a:rPr lang="en-US" smtClean="0"/>
              <a:t>5</a:t>
            </a:fld>
            <a:endParaRPr lang="en-US" dirty="0"/>
          </a:p>
        </p:txBody>
      </p:sp>
    </p:spTree>
    <p:extLst>
      <p:ext uri="{BB962C8B-B14F-4D97-AF65-F5344CB8AC3E}">
        <p14:creationId xmlns:p14="http://schemas.microsoft.com/office/powerpoint/2010/main" val="674428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Collecting Customer Information</a:t>
            </a:r>
          </a:p>
        </p:txBody>
      </p:sp>
      <p:sp>
        <p:nvSpPr>
          <p:cNvPr id="3" name="Content Placeholder 2"/>
          <p:cNvSpPr>
            <a:spLocks noGrp="1"/>
          </p:cNvSpPr>
          <p:nvPr>
            <p:ph idx="1"/>
          </p:nvPr>
        </p:nvSpPr>
        <p:spPr>
          <a:xfrm>
            <a:off x="2589212" y="1496292"/>
            <a:ext cx="8915400" cy="5004542"/>
          </a:xfrm>
        </p:spPr>
        <p:txBody>
          <a:bodyPr vert="horz" lIns="91440" tIns="45720" rIns="91440" bIns="45720" rtlCol="0" anchor="t">
            <a:normAutofit fontScale="77500" lnSpcReduction="20000"/>
          </a:bodyPr>
          <a:lstStyle/>
          <a:p>
            <a:r>
              <a:rPr lang="en-US" sz="2300" kern="100" dirty="0">
                <a:latin typeface="+mj-lt"/>
                <a:ea typeface="Aptos" panose="020B0004020202020204" pitchFamily="34" charset="0"/>
                <a:cs typeface="Times New Roman" panose="02020603050405020304" pitchFamily="18" charset="0"/>
              </a:rPr>
              <a:t>When Applicable, research the case prior to interview.</a:t>
            </a:r>
          </a:p>
          <a:p>
            <a:pPr lvl="1"/>
            <a:r>
              <a:rPr lang="en-US" sz="2300" kern="100" dirty="0">
                <a:latin typeface="+mj-lt"/>
                <a:ea typeface="Aptos" panose="020B0004020202020204" pitchFamily="34" charset="0"/>
                <a:cs typeface="Times New Roman" panose="02020603050405020304" pitchFamily="18" charset="0"/>
              </a:rPr>
              <a:t>Review ECF and data exchanges such as DMV, KIDS, FDSH, SOLQ-I.</a:t>
            </a:r>
          </a:p>
          <a:p>
            <a:r>
              <a:rPr lang="en-US" sz="2300" kern="100" dirty="0">
                <a:latin typeface="+mj-lt"/>
                <a:ea typeface="Aptos" panose="020B0004020202020204" pitchFamily="34" charset="0"/>
                <a:cs typeface="Times New Roman" panose="02020603050405020304" pitchFamily="18" charset="0"/>
              </a:rPr>
              <a:t>Allow the customer to provide the information to you rather than verifying the information already in CWW, as it may have changed. </a:t>
            </a:r>
            <a:endParaRPr lang="en-US" sz="2300" kern="100" dirty="0">
              <a:effectLst/>
              <a:latin typeface="+mj-lt"/>
              <a:ea typeface="Aptos" panose="020B0004020202020204" pitchFamily="34" charset="0"/>
              <a:cs typeface="Times New Roman" panose="02020603050405020304" pitchFamily="18" charset="0"/>
            </a:endParaRPr>
          </a:p>
          <a:p>
            <a:pPr lvl="1"/>
            <a:r>
              <a:rPr lang="en-US" sz="2300" kern="100" dirty="0">
                <a:effectLst/>
                <a:latin typeface="+mj-lt"/>
                <a:ea typeface="Aptos" panose="020B0004020202020204" pitchFamily="34" charset="0"/>
                <a:cs typeface="Times New Roman" panose="02020603050405020304" pitchFamily="18" charset="0"/>
              </a:rPr>
              <a:t>Ask each question as indicated in the CWW driver flow and wait for them to respond.</a:t>
            </a:r>
          </a:p>
          <a:p>
            <a:pPr lvl="1"/>
            <a:r>
              <a:rPr lang="en-US" sz="2300" kern="100" dirty="0">
                <a:effectLst/>
                <a:latin typeface="+mj-lt"/>
                <a:ea typeface="Aptos" panose="020B0004020202020204" pitchFamily="34" charset="0"/>
                <a:cs typeface="Times New Roman" panose="02020603050405020304" pitchFamily="18" charset="0"/>
              </a:rPr>
              <a:t>Hold any details we have until they have had the opportunity to provide information to us first.</a:t>
            </a:r>
          </a:p>
          <a:p>
            <a:pPr lvl="2"/>
            <a:r>
              <a:rPr lang="en-US" sz="2300" kern="100" dirty="0">
                <a:latin typeface="+mj-lt"/>
                <a:ea typeface="Aptos" panose="020B0004020202020204" pitchFamily="34" charset="0"/>
                <a:cs typeface="Times New Roman" panose="02020603050405020304" pitchFamily="18" charset="0"/>
              </a:rPr>
              <a:t>For Example, when obtaining employment information, ask the customer where they are currently employed, rather than saying, “You are employed at XYZ Employer, correct?  Its possible that the customer may continue to work at XYZ Employer but may also work a second job at ABC Workplace.   If you only confirm that they are working at XYZ employer, you may have limited their opportunity to provide you with more information. </a:t>
            </a:r>
            <a:endParaRPr lang="en-US" sz="2300" kern="100" dirty="0">
              <a:effectLst/>
              <a:latin typeface="+mj-lt"/>
              <a:ea typeface="Aptos" panose="020B0004020202020204" pitchFamily="34" charset="0"/>
              <a:cs typeface="Times New Roman" panose="02020603050405020304" pitchFamily="18" charset="0"/>
            </a:endParaRPr>
          </a:p>
          <a:p>
            <a:pPr lvl="1"/>
            <a:r>
              <a:rPr lang="en-US" sz="2300" kern="100" dirty="0">
                <a:effectLst/>
                <a:latin typeface="+mj-lt"/>
                <a:ea typeface="Aptos" panose="020B0004020202020204" pitchFamily="34" charset="0"/>
                <a:cs typeface="Times New Roman" panose="02020603050405020304" pitchFamily="18" charset="0"/>
              </a:rPr>
              <a:t>If you have additional information available to you, follow up with additional questions after they have responded to you. </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10/23/2024</a:t>
            </a:fld>
            <a:endParaRPr lang="en-US" dirty="0"/>
          </a:p>
        </p:txBody>
      </p:sp>
      <p:sp>
        <p:nvSpPr>
          <p:cNvPr id="5" name="Slide Number Placeholder 4"/>
          <p:cNvSpPr>
            <a:spLocks noGrp="1"/>
          </p:cNvSpPr>
          <p:nvPr>
            <p:ph type="sldNum" sz="quarter" idx="12"/>
          </p:nvPr>
        </p:nvSpPr>
        <p:spPr/>
        <p:txBody>
          <a:bodyPr/>
          <a:lstStyle/>
          <a:p>
            <a:fld id="{D77CCBAE-CD6C-4034-A20D-11180A96BD83}" type="slidenum">
              <a:rPr lang="en-US" smtClean="0"/>
              <a:t>6</a:t>
            </a:fld>
            <a:endParaRPr lang="en-US" dirty="0"/>
          </a:p>
        </p:txBody>
      </p:sp>
    </p:spTree>
    <p:extLst>
      <p:ext uri="{BB962C8B-B14F-4D97-AF65-F5344CB8AC3E}">
        <p14:creationId xmlns:p14="http://schemas.microsoft.com/office/powerpoint/2010/main" val="3989619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Ended Questions	</a:t>
            </a:r>
          </a:p>
        </p:txBody>
      </p:sp>
      <p:sp>
        <p:nvSpPr>
          <p:cNvPr id="3" name="Content Placeholder 2"/>
          <p:cNvSpPr>
            <a:spLocks noGrp="1"/>
          </p:cNvSpPr>
          <p:nvPr>
            <p:ph idx="1"/>
          </p:nvPr>
        </p:nvSpPr>
        <p:spPr/>
        <p:txBody>
          <a:bodyPr vert="horz" lIns="91440" tIns="45720" rIns="91440" bIns="45720" rtlCol="0" anchor="t">
            <a:normAutofit/>
          </a:bodyPr>
          <a:lstStyle/>
          <a:p>
            <a:r>
              <a:rPr lang="en-US" sz="2000" dirty="0">
                <a:latin typeface="+mj-lt"/>
              </a:rPr>
              <a:t>Asking open ended questions when appropriate can help reduce a limited response.</a:t>
            </a:r>
          </a:p>
          <a:p>
            <a:pPr marL="342900" marR="0" lvl="0" indent="-342900">
              <a:spcBef>
                <a:spcPts val="0"/>
              </a:spcBef>
              <a:spcAft>
                <a:spcPts val="0"/>
              </a:spcAft>
              <a:buFont typeface="Symbol" panose="05050102010706020507" pitchFamily="18" charset="2"/>
              <a:buChar char=""/>
            </a:pPr>
            <a:r>
              <a:rPr lang="en-US" sz="2000" kern="100" dirty="0">
                <a:effectLst/>
                <a:latin typeface="+mj-lt"/>
                <a:ea typeface="Aptos" panose="020B0004020202020204" pitchFamily="34" charset="0"/>
                <a:cs typeface="Times New Roman" panose="02020603050405020304" pitchFamily="18" charset="0"/>
              </a:rPr>
              <a:t>Use </a:t>
            </a:r>
            <a:r>
              <a:rPr lang="en-US" sz="2000" kern="100" dirty="0">
                <a:latin typeface="+mj-lt"/>
                <a:ea typeface="Aptos" panose="020B0004020202020204" pitchFamily="34" charset="0"/>
                <a:cs typeface="Times New Roman" panose="02020603050405020304" pitchFamily="18" charset="0"/>
              </a:rPr>
              <a:t>phrases such as </a:t>
            </a:r>
            <a:r>
              <a:rPr lang="en-US" sz="2000" kern="100" dirty="0">
                <a:effectLst/>
                <a:latin typeface="+mj-lt"/>
                <a:ea typeface="Aptos" panose="020B0004020202020204" pitchFamily="34" charset="0"/>
                <a:cs typeface="Times New Roman" panose="02020603050405020304" pitchFamily="18" charset="0"/>
              </a:rPr>
              <a:t>“describe to me…”  or “Tell me about…”   This allows the customer to provide you with as much information as they can before asking follow up questions. (some questions within CWW are yes or no questions and do not need further explanation).</a:t>
            </a:r>
            <a:endParaRPr lang="en-US" sz="2000" dirty="0">
              <a:latin typeface="+mj-lt"/>
            </a:endParaRPr>
          </a:p>
          <a:p>
            <a:pPr marL="0" indent="0">
              <a:buNone/>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10/23/2024</a:t>
            </a:fld>
            <a:endParaRPr lang="en-US" dirty="0"/>
          </a:p>
        </p:txBody>
      </p:sp>
      <p:sp>
        <p:nvSpPr>
          <p:cNvPr id="5" name="Slide Number Placeholder 4"/>
          <p:cNvSpPr>
            <a:spLocks noGrp="1"/>
          </p:cNvSpPr>
          <p:nvPr>
            <p:ph type="sldNum" sz="quarter" idx="12"/>
          </p:nvPr>
        </p:nvSpPr>
        <p:spPr/>
        <p:txBody>
          <a:bodyPr/>
          <a:lstStyle/>
          <a:p>
            <a:fld id="{D77CCBAE-CD6C-4034-A20D-11180A96BD83}" type="slidenum">
              <a:rPr lang="en-US" smtClean="0"/>
              <a:t>7</a:t>
            </a:fld>
            <a:endParaRPr lang="en-US" dirty="0"/>
          </a:p>
        </p:txBody>
      </p:sp>
    </p:spTree>
    <p:extLst>
      <p:ext uri="{BB962C8B-B14F-4D97-AF65-F5344CB8AC3E}">
        <p14:creationId xmlns:p14="http://schemas.microsoft.com/office/powerpoint/2010/main" val="1046743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Analyze</a:t>
            </a:r>
          </a:p>
        </p:txBody>
      </p:sp>
      <p:sp>
        <p:nvSpPr>
          <p:cNvPr id="3" name="Content Placeholder 2"/>
          <p:cNvSpPr>
            <a:spLocks noGrp="1"/>
          </p:cNvSpPr>
          <p:nvPr>
            <p:ph idx="1"/>
          </p:nvPr>
        </p:nvSpPr>
        <p:spPr>
          <a:xfrm>
            <a:off x="2272145" y="1496291"/>
            <a:ext cx="9232467" cy="4634146"/>
          </a:xfrm>
        </p:spPr>
        <p:txBody>
          <a:bodyPr vert="horz" lIns="91440" tIns="45720" rIns="91440" bIns="45720" rtlCol="0" anchor="t">
            <a:noAutofit/>
          </a:bodyPr>
          <a:lstStyle/>
          <a:p>
            <a:pPr marL="742950" marR="0" lvl="1" indent="-285750">
              <a:spcBef>
                <a:spcPts val="0"/>
              </a:spcBef>
              <a:spcAft>
                <a:spcPts val="0"/>
              </a:spcAft>
              <a:buFont typeface="Courier New" panose="02070309020205020404" pitchFamily="49" charset="0"/>
              <a:buChar char="o"/>
            </a:pPr>
            <a:r>
              <a:rPr lang="en-US" sz="1800" kern="100" dirty="0">
                <a:effectLst/>
                <a:latin typeface="+mj-lt"/>
                <a:ea typeface="Aptos" panose="020B0004020202020204" pitchFamily="34" charset="0"/>
                <a:cs typeface="Times New Roman" panose="02020603050405020304" pitchFamily="18" charset="0"/>
              </a:rPr>
              <a:t>Analyze the information they provide you and follow up if information doesn’t match.  </a:t>
            </a:r>
          </a:p>
          <a:p>
            <a:pPr marL="742950" marR="0" lvl="1" indent="-285750">
              <a:spcBef>
                <a:spcPts val="0"/>
              </a:spcBef>
              <a:spcAft>
                <a:spcPts val="0"/>
              </a:spcAft>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Examples:</a:t>
            </a:r>
            <a:endParaRPr lang="en-US" sz="1800" kern="100" dirty="0">
              <a:effectLst/>
              <a:latin typeface="+mj-lt"/>
              <a:ea typeface="Aptos" panose="020B0004020202020204" pitchFamily="34" charset="0"/>
              <a:cs typeface="Times New Roman" panose="02020603050405020304" pitchFamily="18" charset="0"/>
            </a:endParaRPr>
          </a:p>
          <a:p>
            <a:pPr lvl="2" indent="-285750">
              <a:spcBef>
                <a:spcPts val="0"/>
              </a:spcBef>
              <a:buFont typeface="Courier New" panose="02070309020205020404" pitchFamily="49" charset="0"/>
              <a:buChar char="o"/>
            </a:pPr>
            <a:r>
              <a:rPr lang="en-US" sz="1800" kern="100" dirty="0">
                <a:latin typeface="+mj-lt"/>
                <a:ea typeface="Aptos" panose="020B0004020202020204" pitchFamily="34" charset="0"/>
                <a:cs typeface="Times New Roman" panose="02020603050405020304" pitchFamily="18" charset="0"/>
              </a:rPr>
              <a:t>A</a:t>
            </a:r>
            <a:r>
              <a:rPr lang="en-US" sz="1800" kern="100" dirty="0">
                <a:effectLst/>
                <a:latin typeface="+mj-lt"/>
                <a:ea typeface="Aptos" panose="020B0004020202020204" pitchFamily="34" charset="0"/>
                <a:cs typeface="Times New Roman" panose="02020603050405020304" pitchFamily="18" charset="0"/>
              </a:rPr>
              <a:t> person reports in the beginning of the conversation that they are homeless, but when you get to the expense gatepost, they indicate that they have a rent expense.  This would be an indicator that the person is not truly homeless and additional follow up questions should be asked to clarify living arrangement.  	</a:t>
            </a:r>
          </a:p>
          <a:p>
            <a:pPr lvl="2" indent="-285750">
              <a:spcBef>
                <a:spcPts val="0"/>
              </a:spcBef>
              <a:buFont typeface="Courier New" panose="02070309020205020404" pitchFamily="49" charset="0"/>
              <a:buChar char="o"/>
            </a:pPr>
            <a:r>
              <a:rPr lang="en-US" sz="1800" kern="100" dirty="0">
                <a:effectLst/>
                <a:latin typeface="+mj-lt"/>
                <a:ea typeface="Aptos" panose="020B0004020202020204" pitchFamily="34" charset="0"/>
                <a:cs typeface="Times New Roman" panose="02020603050405020304" pitchFamily="18" charset="0"/>
              </a:rPr>
              <a:t>A person reports they have no income but reports shelter and utility expenses.  Asking questions about how the expenses are being met could change what you enter in CWW or help you resolve an erro</a:t>
            </a:r>
            <a:r>
              <a:rPr lang="en-US" sz="1800" kern="100" dirty="0">
                <a:latin typeface="+mj-lt"/>
                <a:ea typeface="Aptos" panose="020B0004020202020204" pitchFamily="34" charset="0"/>
                <a:cs typeface="Times New Roman" panose="02020603050405020304" pitchFamily="18" charset="0"/>
              </a:rPr>
              <a:t>r prone profile</a:t>
            </a:r>
            <a:r>
              <a:rPr lang="en-US" sz="1800" kern="100" dirty="0">
                <a:effectLst/>
                <a:latin typeface="+mj-lt"/>
                <a:ea typeface="Aptos" panose="020B0004020202020204" pitchFamily="34" charset="0"/>
                <a:cs typeface="Times New Roman" panose="02020603050405020304" pitchFamily="18" charset="0"/>
              </a:rPr>
              <a:t>.  For instance, they may say they pay $1000 per month in rent.  A follow up question is asked and the customer reports that their parents are currently paying their rent and they do not have to pay them back.  In this case, the worker would not allow the shelter expense, as they are not paying the expense.</a:t>
            </a:r>
          </a:p>
        </p:txBody>
      </p:sp>
      <p:sp>
        <p:nvSpPr>
          <p:cNvPr id="4" name="Date Placeholder 3"/>
          <p:cNvSpPr>
            <a:spLocks noGrp="1"/>
          </p:cNvSpPr>
          <p:nvPr>
            <p:ph type="dt" sz="half" idx="10"/>
          </p:nvPr>
        </p:nvSpPr>
        <p:spPr/>
        <p:txBody>
          <a:bodyPr/>
          <a:lstStyle/>
          <a:p>
            <a:fld id="{3DE19F4B-1667-4652-A309-01B87D2798F8}" type="datetime1">
              <a:rPr lang="en-US" smtClean="0"/>
              <a:t>10/23/2024</a:t>
            </a:fld>
            <a:endParaRPr lang="en-US" dirty="0"/>
          </a:p>
        </p:txBody>
      </p:sp>
      <p:sp>
        <p:nvSpPr>
          <p:cNvPr id="5" name="Slide Number Placeholder 4"/>
          <p:cNvSpPr>
            <a:spLocks noGrp="1"/>
          </p:cNvSpPr>
          <p:nvPr>
            <p:ph type="sldNum" sz="quarter" idx="12"/>
          </p:nvPr>
        </p:nvSpPr>
        <p:spPr/>
        <p:txBody>
          <a:bodyPr/>
          <a:lstStyle/>
          <a:p>
            <a:fld id="{D77CCBAE-CD6C-4034-A20D-11180A96BD83}" type="slidenum">
              <a:rPr lang="en-US" smtClean="0"/>
              <a:t>8</a:t>
            </a:fld>
            <a:endParaRPr lang="en-US" dirty="0"/>
          </a:p>
        </p:txBody>
      </p:sp>
    </p:spTree>
    <p:extLst>
      <p:ext uri="{BB962C8B-B14F-4D97-AF65-F5344CB8AC3E}">
        <p14:creationId xmlns:p14="http://schemas.microsoft.com/office/powerpoint/2010/main" val="95726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 to BRITS</a:t>
            </a:r>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anose="05000000000000000000" pitchFamily="2" charset="2"/>
              <a:buChar char="Ø"/>
            </a:pPr>
            <a:r>
              <a:rPr lang="en-US" sz="2000" dirty="0"/>
              <a:t>Once you have completed your interview, there still may be times where the information is not clear or remains questionable.  At this point, you may need to complete a BRITS referral to obtain additional information.</a:t>
            </a:r>
          </a:p>
        </p:txBody>
      </p:sp>
      <p:sp>
        <p:nvSpPr>
          <p:cNvPr id="4" name="Date Placeholder 3"/>
          <p:cNvSpPr>
            <a:spLocks noGrp="1"/>
          </p:cNvSpPr>
          <p:nvPr>
            <p:ph type="dt" sz="half" idx="10"/>
          </p:nvPr>
        </p:nvSpPr>
        <p:spPr/>
        <p:txBody>
          <a:bodyPr/>
          <a:lstStyle/>
          <a:p>
            <a:fld id="{5DCF3957-2C21-4262-B17F-EC714666F5E0}" type="datetime1">
              <a:rPr lang="en-US" smtClean="0"/>
              <a:t>10/23/2024</a:t>
            </a:fld>
            <a:endParaRPr lang="en-US" dirty="0"/>
          </a:p>
        </p:txBody>
      </p:sp>
      <p:sp>
        <p:nvSpPr>
          <p:cNvPr id="6" name="Slide Number Placeholder 5"/>
          <p:cNvSpPr>
            <a:spLocks noGrp="1"/>
          </p:cNvSpPr>
          <p:nvPr>
            <p:ph type="sldNum" sz="quarter" idx="12"/>
          </p:nvPr>
        </p:nvSpPr>
        <p:spPr/>
        <p:txBody>
          <a:bodyPr/>
          <a:lstStyle/>
          <a:p>
            <a:fld id="{D77CCBAE-CD6C-4034-A20D-11180A96BD83}" type="slidenum">
              <a:rPr lang="en-US" smtClean="0"/>
              <a:t>9</a:t>
            </a:fld>
            <a:endParaRPr lang="en-US" dirty="0"/>
          </a:p>
        </p:txBody>
      </p:sp>
    </p:spTree>
    <p:extLst>
      <p:ext uri="{BB962C8B-B14F-4D97-AF65-F5344CB8AC3E}">
        <p14:creationId xmlns:p14="http://schemas.microsoft.com/office/powerpoint/2010/main" val="267366341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E3C870E22E17847B4215C919EFFD39C" ma:contentTypeVersion="6" ma:contentTypeDescription="Create a new document." ma:contentTypeScope="" ma:versionID="0e11523a86dce6762f329f689d8e9ab1">
  <xsd:schema xmlns:xsd="http://www.w3.org/2001/XMLSchema" xmlns:xs="http://www.w3.org/2001/XMLSchema" xmlns:p="http://schemas.microsoft.com/office/2006/metadata/properties" xmlns:ns2="708c5782-0573-4e3f-a1f7-85d31c107cf8" xmlns:ns3="c4f361e5-16b4-4427-b181-7da7c3b2f936" targetNamespace="http://schemas.microsoft.com/office/2006/metadata/properties" ma:root="true" ma:fieldsID="e59c6b8435648611913a7c2cdd1927d5" ns2:_="" ns3:_="">
    <xsd:import namespace="708c5782-0573-4e3f-a1f7-85d31c107cf8"/>
    <xsd:import namespace="c4f361e5-16b4-4427-b181-7da7c3b2f93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5782-0573-4e3f-a1f7-85d31c107c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f361e5-16b4-4427-b181-7da7c3b2f93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19C1A1-A3D5-42AA-AA78-DBCD9686198F}">
  <ds:schemaRefs>
    <ds:schemaRef ds:uri="http://schemas.microsoft.com/sharepoint/v3/contenttype/forms"/>
  </ds:schemaRefs>
</ds:datastoreItem>
</file>

<file path=customXml/itemProps2.xml><?xml version="1.0" encoding="utf-8"?>
<ds:datastoreItem xmlns:ds="http://schemas.openxmlformats.org/officeDocument/2006/customXml" ds:itemID="{7F04C0FC-7105-4A87-B3DA-9F4EF33FCB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8c5782-0573-4e3f-a1f7-85d31c107cf8"/>
    <ds:schemaRef ds:uri="c4f361e5-16b4-4427-b181-7da7c3b2f9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27337B-2795-479A-BD4F-C5781B7121F8}">
  <ds:schemaRefs>
    <ds:schemaRef ds:uri="http://schemas.microsoft.com/office/2006/documentManagement/types"/>
    <ds:schemaRef ds:uri="http://purl.org/dc/terms/"/>
    <ds:schemaRef ds:uri="http://schemas.microsoft.com/office/2006/metadata/properties"/>
    <ds:schemaRef ds:uri="http://purl.org/dc/dcmitype/"/>
    <ds:schemaRef ds:uri="http://www.w3.org/XML/1998/namespace"/>
    <ds:schemaRef ds:uri="2f254586-b35f-4441-a040-f54e6e92090e"/>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Wisp</Template>
  <TotalTime>867</TotalTime>
  <Words>777</Words>
  <Application>Microsoft Office PowerPoint</Application>
  <PresentationFormat>Widescreen</PresentationFormat>
  <Paragraphs>68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Interviewing/BRITS Referrals</vt:lpstr>
      <vt:lpstr>Brits Referrals </vt:lpstr>
      <vt:lpstr>Interviewing </vt:lpstr>
      <vt:lpstr>Customer Service</vt:lpstr>
      <vt:lpstr>Maintain Control of the Interview</vt:lpstr>
      <vt:lpstr>Collecting Customer Information</vt:lpstr>
      <vt:lpstr>Open Ended Questions </vt:lpstr>
      <vt:lpstr>Analyze</vt:lpstr>
      <vt:lpstr>Refer to BRITS</vt:lpstr>
      <vt:lpstr>Interview Demo</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JENNIFER BOOTH</dc:creator>
  <cp:lastModifiedBy>Erin Heiman</cp:lastModifiedBy>
  <cp:revision>95</cp:revision>
  <cp:lastPrinted>2015-06-05T19:27:41Z</cp:lastPrinted>
  <dcterms:created xsi:type="dcterms:W3CDTF">2017-10-10T15:17:38Z</dcterms:created>
  <dcterms:modified xsi:type="dcterms:W3CDTF">2024-10-23T20:23:23Z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0x010100EE3C870E22E17847B4215C919EFFD39C</vt:lpwstr>
  </property>
</Properties>
</file>