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3" r:id="rId4"/>
  </p:sldMasterIdLst>
  <p:notesMasterIdLst>
    <p:notesMasterId r:id="rId16"/>
  </p:notesMasterIdLst>
  <p:sldIdLst>
    <p:sldId id="258" r:id="rId5"/>
    <p:sldId id="259" r:id="rId6"/>
    <p:sldId id="263" r:id="rId7"/>
    <p:sldId id="274" r:id="rId8"/>
    <p:sldId id="261" r:id="rId9"/>
    <p:sldId id="262" r:id="rId10"/>
    <p:sldId id="276" r:id="rId11"/>
    <p:sldId id="278" r:id="rId12"/>
    <p:sldId id="279" r:id="rId13"/>
    <p:sldId id="272" r:id="rId14"/>
    <p:sldId id="273"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AA57F2-02FA-E6A6-967C-99DD63C7F895}" v="92" dt="2024-09-24T12:57:11.6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0" d="100"/>
          <a:sy n="90" d="100"/>
        </p:scale>
        <p:origin x="480" y="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viewProps" Target="viewProps.xml" Id="rId18" /><Relationship Type="http://schemas.openxmlformats.org/officeDocument/2006/relationships/customXml" Target="../customXml/item3.xml" Id="rId3"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presProps" Target="presProps.xml" Id="rId17" /><Relationship Type="http://schemas.openxmlformats.org/officeDocument/2006/relationships/customXml" Target="../customXml/item2.xml" Id="rId2" /><Relationship Type="http://schemas.openxmlformats.org/officeDocument/2006/relationships/notesMaster" Target="notesMasters/notesMaster1.xml" Id="rId16" /><Relationship Type="http://schemas.openxmlformats.org/officeDocument/2006/relationships/tableStyles" Target="tableStyles.xml" Id="rId20"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6.xml" Id="rId10" /><Relationship Type="http://schemas.openxmlformats.org/officeDocument/2006/relationships/theme" Target="theme/theme1.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microsoft.com/office/2015/10/relationships/revisionInfo" Target="revisionInfo.xml" Id="rId22" /></Relationships>
</file>

<file path=ppt/diagrams/_rels/data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EECD79-C858-4C12-B7E5-3A792A6A04CA}"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83A01D66-DE54-432E-9C45-3A0EB085E13B}">
      <dgm:prSet/>
      <dgm:spPr/>
      <dgm:t>
        <a:bodyPr/>
        <a:lstStyle/>
        <a:p>
          <a:r>
            <a:rPr lang="en-US"/>
            <a:t>Management Evaluation Review</a:t>
          </a:r>
        </a:p>
      </dgm:t>
    </dgm:pt>
    <dgm:pt modelId="{0AEAA2C5-4D6D-4B91-AC63-13B5629DBEA3}" type="parTrans" cxnId="{BB0D3170-3622-48C4-892E-029DDFA38198}">
      <dgm:prSet/>
      <dgm:spPr/>
      <dgm:t>
        <a:bodyPr/>
        <a:lstStyle/>
        <a:p>
          <a:endParaRPr lang="en-US"/>
        </a:p>
      </dgm:t>
    </dgm:pt>
    <dgm:pt modelId="{6550AC48-E902-41C8-BA3B-65C4B2ED2466}" type="sibTrans" cxnId="{BB0D3170-3622-48C4-892E-029DDFA38198}">
      <dgm:prSet/>
      <dgm:spPr/>
      <dgm:t>
        <a:bodyPr/>
        <a:lstStyle/>
        <a:p>
          <a:endParaRPr lang="en-US"/>
        </a:p>
      </dgm:t>
    </dgm:pt>
    <dgm:pt modelId="{51855114-1AE2-4239-A45E-401A4C371DCF}">
      <dgm:prSet/>
      <dgm:spPr/>
      <dgm:t>
        <a:bodyPr/>
        <a:lstStyle/>
        <a:p>
          <a:r>
            <a:rPr lang="en-US"/>
            <a:t>Tools Used and Elements Reviewed </a:t>
          </a:r>
        </a:p>
      </dgm:t>
    </dgm:pt>
    <dgm:pt modelId="{4D893E67-B25B-4C4E-87EE-287AE08C27B3}" type="parTrans" cxnId="{BAB14850-534B-40AC-B18E-E5BAD04D2DC8}">
      <dgm:prSet/>
      <dgm:spPr/>
      <dgm:t>
        <a:bodyPr/>
        <a:lstStyle/>
        <a:p>
          <a:endParaRPr lang="en-US"/>
        </a:p>
      </dgm:t>
    </dgm:pt>
    <dgm:pt modelId="{58CD248F-9324-4401-96FF-C7707E984B17}" type="sibTrans" cxnId="{BAB14850-534B-40AC-B18E-E5BAD04D2DC8}">
      <dgm:prSet/>
      <dgm:spPr/>
      <dgm:t>
        <a:bodyPr/>
        <a:lstStyle/>
        <a:p>
          <a:endParaRPr lang="en-US"/>
        </a:p>
      </dgm:t>
    </dgm:pt>
    <dgm:pt modelId="{351C9FA5-9216-41B1-9498-13338875B3D6}">
      <dgm:prSet/>
      <dgm:spPr/>
      <dgm:t>
        <a:bodyPr/>
        <a:lstStyle/>
        <a:p>
          <a:r>
            <a:rPr lang="en-US"/>
            <a:t>Setting a filing date</a:t>
          </a:r>
        </a:p>
      </dgm:t>
    </dgm:pt>
    <dgm:pt modelId="{705380F6-184E-4F66-9ECB-7D7135B40E23}" type="parTrans" cxnId="{92D79F5D-958C-461B-BEA0-AACC4C8AF169}">
      <dgm:prSet/>
      <dgm:spPr/>
      <dgm:t>
        <a:bodyPr/>
        <a:lstStyle/>
        <a:p>
          <a:endParaRPr lang="en-US"/>
        </a:p>
      </dgm:t>
    </dgm:pt>
    <dgm:pt modelId="{3AC50B9F-A577-4AB7-A535-3B1C6815A3F0}" type="sibTrans" cxnId="{92D79F5D-958C-461B-BEA0-AACC4C8AF169}">
      <dgm:prSet/>
      <dgm:spPr/>
      <dgm:t>
        <a:bodyPr/>
        <a:lstStyle/>
        <a:p>
          <a:endParaRPr lang="en-US"/>
        </a:p>
      </dgm:t>
    </dgm:pt>
    <dgm:pt modelId="{DA58F546-E0FB-4D0E-907B-80988E796830}">
      <dgm:prSet/>
      <dgm:spPr/>
      <dgm:t>
        <a:bodyPr/>
        <a:lstStyle/>
        <a:p>
          <a:r>
            <a:rPr lang="en-US"/>
            <a:t>Ways to apply</a:t>
          </a:r>
        </a:p>
      </dgm:t>
    </dgm:pt>
    <dgm:pt modelId="{8A97A272-0C9C-4B7C-9B4E-3BC0D862C81F}" type="parTrans" cxnId="{E31E8D0E-FEFA-4F2C-B51F-3E09A71680C1}">
      <dgm:prSet/>
      <dgm:spPr/>
      <dgm:t>
        <a:bodyPr/>
        <a:lstStyle/>
        <a:p>
          <a:endParaRPr lang="en-US"/>
        </a:p>
      </dgm:t>
    </dgm:pt>
    <dgm:pt modelId="{1E826E9B-9A2B-4FF3-AC0F-FAF0B1E847FB}" type="sibTrans" cxnId="{E31E8D0E-FEFA-4F2C-B51F-3E09A71680C1}">
      <dgm:prSet/>
      <dgm:spPr/>
      <dgm:t>
        <a:bodyPr/>
        <a:lstStyle/>
        <a:p>
          <a:endParaRPr lang="en-US"/>
        </a:p>
      </dgm:t>
    </dgm:pt>
    <dgm:pt modelId="{0A374401-B7E3-44F0-A789-AC5022E9E7E3}">
      <dgm:prSet/>
      <dgm:spPr/>
      <dgm:t>
        <a:bodyPr/>
        <a:lstStyle/>
        <a:p>
          <a:r>
            <a:rPr lang="en-US"/>
            <a:t>Active Case Errors</a:t>
          </a:r>
        </a:p>
      </dgm:t>
    </dgm:pt>
    <dgm:pt modelId="{84636257-910E-45FE-8A11-28CEC0DDA412}" type="parTrans" cxnId="{619F54D0-376B-484F-8262-AFE39664C7E0}">
      <dgm:prSet/>
      <dgm:spPr/>
      <dgm:t>
        <a:bodyPr/>
        <a:lstStyle/>
        <a:p>
          <a:endParaRPr lang="en-US"/>
        </a:p>
      </dgm:t>
    </dgm:pt>
    <dgm:pt modelId="{8ED8E58A-AF27-4F83-8BF0-ADF8902D4C7D}" type="sibTrans" cxnId="{619F54D0-376B-484F-8262-AFE39664C7E0}">
      <dgm:prSet/>
      <dgm:spPr/>
      <dgm:t>
        <a:bodyPr/>
        <a:lstStyle/>
        <a:p>
          <a:endParaRPr lang="en-US"/>
        </a:p>
      </dgm:t>
    </dgm:pt>
    <dgm:pt modelId="{AB2EC334-13DC-447F-AD18-0AF479129616}">
      <dgm:prSet/>
      <dgm:spPr/>
      <dgm:t>
        <a:bodyPr/>
        <a:lstStyle/>
        <a:p>
          <a:r>
            <a:rPr lang="en-US" dirty="0"/>
            <a:t>CAPER Errors</a:t>
          </a:r>
        </a:p>
      </dgm:t>
    </dgm:pt>
    <dgm:pt modelId="{D7A9D7C5-3D7A-4528-8C44-A39E99034CF1}" type="parTrans" cxnId="{DAC319A7-B9B3-4EF2-9D49-D0755C0EDBC9}">
      <dgm:prSet/>
      <dgm:spPr/>
      <dgm:t>
        <a:bodyPr/>
        <a:lstStyle/>
        <a:p>
          <a:endParaRPr lang="en-US"/>
        </a:p>
      </dgm:t>
    </dgm:pt>
    <dgm:pt modelId="{4105985A-1C3F-43CC-B068-8D7330A73521}" type="sibTrans" cxnId="{DAC319A7-B9B3-4EF2-9D49-D0755C0EDBC9}">
      <dgm:prSet/>
      <dgm:spPr/>
      <dgm:t>
        <a:bodyPr/>
        <a:lstStyle/>
        <a:p>
          <a:endParaRPr lang="en-US"/>
        </a:p>
      </dgm:t>
    </dgm:pt>
    <dgm:pt modelId="{8CEB3E0B-18B1-42D7-AF38-2C1F1A96DA68}">
      <dgm:prSet/>
      <dgm:spPr/>
      <dgm:t>
        <a:bodyPr/>
        <a:lstStyle/>
        <a:p>
          <a:r>
            <a:rPr lang="en-US" dirty="0"/>
            <a:t>Overall Summary</a:t>
          </a:r>
        </a:p>
      </dgm:t>
    </dgm:pt>
    <dgm:pt modelId="{4DF7C817-ED6D-4281-A83E-FD28546E283B}" type="parTrans" cxnId="{FA7D7BF8-3F92-456B-8A5D-54094CE0D223}">
      <dgm:prSet/>
      <dgm:spPr/>
      <dgm:t>
        <a:bodyPr/>
        <a:lstStyle/>
        <a:p>
          <a:endParaRPr lang="en-US"/>
        </a:p>
      </dgm:t>
    </dgm:pt>
    <dgm:pt modelId="{0CC08895-C35E-4486-BB5A-250EDFCB07D4}" type="sibTrans" cxnId="{FA7D7BF8-3F92-456B-8A5D-54094CE0D223}">
      <dgm:prSet/>
      <dgm:spPr/>
      <dgm:t>
        <a:bodyPr/>
        <a:lstStyle/>
        <a:p>
          <a:endParaRPr lang="en-US"/>
        </a:p>
      </dgm:t>
    </dgm:pt>
    <dgm:pt modelId="{AF78E37F-8046-4B4F-A3CD-095C404F5596}" type="pres">
      <dgm:prSet presAssocID="{13EECD79-C858-4C12-B7E5-3A792A6A04CA}" presName="diagram" presStyleCnt="0">
        <dgm:presLayoutVars>
          <dgm:dir/>
          <dgm:resizeHandles val="exact"/>
        </dgm:presLayoutVars>
      </dgm:prSet>
      <dgm:spPr/>
    </dgm:pt>
    <dgm:pt modelId="{D2839292-C369-4041-8797-E9CC44D73729}" type="pres">
      <dgm:prSet presAssocID="{83A01D66-DE54-432E-9C45-3A0EB085E13B}" presName="node" presStyleLbl="node1" presStyleIdx="0" presStyleCnt="7">
        <dgm:presLayoutVars>
          <dgm:bulletEnabled val="1"/>
        </dgm:presLayoutVars>
      </dgm:prSet>
      <dgm:spPr/>
    </dgm:pt>
    <dgm:pt modelId="{89A1DB8F-8A08-44F1-96E6-8159B4B76922}" type="pres">
      <dgm:prSet presAssocID="{6550AC48-E902-41C8-BA3B-65C4B2ED2466}" presName="sibTrans" presStyleCnt="0"/>
      <dgm:spPr/>
    </dgm:pt>
    <dgm:pt modelId="{4C952BD3-9C8C-45AA-B0E2-13BBB27E9D0E}" type="pres">
      <dgm:prSet presAssocID="{51855114-1AE2-4239-A45E-401A4C371DCF}" presName="node" presStyleLbl="node1" presStyleIdx="1" presStyleCnt="7">
        <dgm:presLayoutVars>
          <dgm:bulletEnabled val="1"/>
        </dgm:presLayoutVars>
      </dgm:prSet>
      <dgm:spPr/>
    </dgm:pt>
    <dgm:pt modelId="{4841DB6E-EED5-4FF4-885F-73945E304BE5}" type="pres">
      <dgm:prSet presAssocID="{58CD248F-9324-4401-96FF-C7707E984B17}" presName="sibTrans" presStyleCnt="0"/>
      <dgm:spPr/>
    </dgm:pt>
    <dgm:pt modelId="{2D51C49B-E6B8-4C94-AC4E-DEB0B9D8749F}" type="pres">
      <dgm:prSet presAssocID="{351C9FA5-9216-41B1-9498-13338875B3D6}" presName="node" presStyleLbl="node1" presStyleIdx="2" presStyleCnt="7">
        <dgm:presLayoutVars>
          <dgm:bulletEnabled val="1"/>
        </dgm:presLayoutVars>
      </dgm:prSet>
      <dgm:spPr/>
    </dgm:pt>
    <dgm:pt modelId="{1D0EAE56-1ED4-4E72-B5A5-1C364FD58113}" type="pres">
      <dgm:prSet presAssocID="{3AC50B9F-A577-4AB7-A535-3B1C6815A3F0}" presName="sibTrans" presStyleCnt="0"/>
      <dgm:spPr/>
    </dgm:pt>
    <dgm:pt modelId="{7EDE19F9-2BC9-440C-B3C0-000A56799F72}" type="pres">
      <dgm:prSet presAssocID="{DA58F546-E0FB-4D0E-907B-80988E796830}" presName="node" presStyleLbl="node1" presStyleIdx="3" presStyleCnt="7">
        <dgm:presLayoutVars>
          <dgm:bulletEnabled val="1"/>
        </dgm:presLayoutVars>
      </dgm:prSet>
      <dgm:spPr/>
    </dgm:pt>
    <dgm:pt modelId="{AA5B211A-DC4D-48FE-919B-9537396052E4}" type="pres">
      <dgm:prSet presAssocID="{1E826E9B-9A2B-4FF3-AC0F-FAF0B1E847FB}" presName="sibTrans" presStyleCnt="0"/>
      <dgm:spPr/>
    </dgm:pt>
    <dgm:pt modelId="{1FF2DCCF-201E-4C4F-A926-8E5DE5C7998B}" type="pres">
      <dgm:prSet presAssocID="{0A374401-B7E3-44F0-A789-AC5022E9E7E3}" presName="node" presStyleLbl="node1" presStyleIdx="4" presStyleCnt="7">
        <dgm:presLayoutVars>
          <dgm:bulletEnabled val="1"/>
        </dgm:presLayoutVars>
      </dgm:prSet>
      <dgm:spPr/>
    </dgm:pt>
    <dgm:pt modelId="{58EB4924-B64D-4406-BCEF-4AD86C10FD30}" type="pres">
      <dgm:prSet presAssocID="{8ED8E58A-AF27-4F83-8BF0-ADF8902D4C7D}" presName="sibTrans" presStyleCnt="0"/>
      <dgm:spPr/>
    </dgm:pt>
    <dgm:pt modelId="{C670B7F8-90C6-40E7-A043-3303726E25DB}" type="pres">
      <dgm:prSet presAssocID="{AB2EC334-13DC-447F-AD18-0AF479129616}" presName="node" presStyleLbl="node1" presStyleIdx="5" presStyleCnt="7">
        <dgm:presLayoutVars>
          <dgm:bulletEnabled val="1"/>
        </dgm:presLayoutVars>
      </dgm:prSet>
      <dgm:spPr/>
    </dgm:pt>
    <dgm:pt modelId="{E0E44F55-B25E-4BA2-ACC3-28553865297C}" type="pres">
      <dgm:prSet presAssocID="{4105985A-1C3F-43CC-B068-8D7330A73521}" presName="sibTrans" presStyleCnt="0"/>
      <dgm:spPr/>
    </dgm:pt>
    <dgm:pt modelId="{C3DA1222-6A48-4001-94C0-3AF626BD6B1E}" type="pres">
      <dgm:prSet presAssocID="{8CEB3E0B-18B1-42D7-AF38-2C1F1A96DA68}" presName="node" presStyleLbl="node1" presStyleIdx="6" presStyleCnt="7">
        <dgm:presLayoutVars>
          <dgm:bulletEnabled val="1"/>
        </dgm:presLayoutVars>
      </dgm:prSet>
      <dgm:spPr/>
    </dgm:pt>
  </dgm:ptLst>
  <dgm:cxnLst>
    <dgm:cxn modelId="{E31E8D0E-FEFA-4F2C-B51F-3E09A71680C1}" srcId="{13EECD79-C858-4C12-B7E5-3A792A6A04CA}" destId="{DA58F546-E0FB-4D0E-907B-80988E796830}" srcOrd="3" destOrd="0" parTransId="{8A97A272-0C9C-4B7C-9B4E-3BC0D862C81F}" sibTransId="{1E826E9B-9A2B-4FF3-AC0F-FAF0B1E847FB}"/>
    <dgm:cxn modelId="{41746E17-D54D-48FC-B3AE-58B85F1DAC8A}" type="presOf" srcId="{83A01D66-DE54-432E-9C45-3A0EB085E13B}" destId="{D2839292-C369-4041-8797-E9CC44D73729}" srcOrd="0" destOrd="0" presId="urn:microsoft.com/office/officeart/2005/8/layout/default"/>
    <dgm:cxn modelId="{92D79F5D-958C-461B-BEA0-AACC4C8AF169}" srcId="{13EECD79-C858-4C12-B7E5-3A792A6A04CA}" destId="{351C9FA5-9216-41B1-9498-13338875B3D6}" srcOrd="2" destOrd="0" parTransId="{705380F6-184E-4F66-9ECB-7D7135B40E23}" sibTransId="{3AC50B9F-A577-4AB7-A535-3B1C6815A3F0}"/>
    <dgm:cxn modelId="{BB0D3170-3622-48C4-892E-029DDFA38198}" srcId="{13EECD79-C858-4C12-B7E5-3A792A6A04CA}" destId="{83A01D66-DE54-432E-9C45-3A0EB085E13B}" srcOrd="0" destOrd="0" parTransId="{0AEAA2C5-4D6D-4B91-AC63-13B5629DBEA3}" sibTransId="{6550AC48-E902-41C8-BA3B-65C4B2ED2466}"/>
    <dgm:cxn modelId="{BAB14850-534B-40AC-B18E-E5BAD04D2DC8}" srcId="{13EECD79-C858-4C12-B7E5-3A792A6A04CA}" destId="{51855114-1AE2-4239-A45E-401A4C371DCF}" srcOrd="1" destOrd="0" parTransId="{4D893E67-B25B-4C4E-87EE-287AE08C27B3}" sibTransId="{58CD248F-9324-4401-96FF-C7707E984B17}"/>
    <dgm:cxn modelId="{2972E75A-F5B2-441F-AF59-0B330B68D1FC}" type="presOf" srcId="{351C9FA5-9216-41B1-9498-13338875B3D6}" destId="{2D51C49B-E6B8-4C94-AC4E-DEB0B9D8749F}" srcOrd="0" destOrd="0" presId="urn:microsoft.com/office/officeart/2005/8/layout/default"/>
    <dgm:cxn modelId="{423B2B80-0060-44C4-8F3D-246AC1B954BC}" type="presOf" srcId="{13EECD79-C858-4C12-B7E5-3A792A6A04CA}" destId="{AF78E37F-8046-4B4F-A3CD-095C404F5596}" srcOrd="0" destOrd="0" presId="urn:microsoft.com/office/officeart/2005/8/layout/default"/>
    <dgm:cxn modelId="{FC0BCA99-7724-4090-BECA-365632D44794}" type="presOf" srcId="{51855114-1AE2-4239-A45E-401A4C371DCF}" destId="{4C952BD3-9C8C-45AA-B0E2-13BBB27E9D0E}" srcOrd="0" destOrd="0" presId="urn:microsoft.com/office/officeart/2005/8/layout/default"/>
    <dgm:cxn modelId="{DAC319A7-B9B3-4EF2-9D49-D0755C0EDBC9}" srcId="{13EECD79-C858-4C12-B7E5-3A792A6A04CA}" destId="{AB2EC334-13DC-447F-AD18-0AF479129616}" srcOrd="5" destOrd="0" parTransId="{D7A9D7C5-3D7A-4528-8C44-A39E99034CF1}" sibTransId="{4105985A-1C3F-43CC-B068-8D7330A73521}"/>
    <dgm:cxn modelId="{F84A69AA-6F23-4F60-82E5-6D40823C5FF8}" type="presOf" srcId="{8CEB3E0B-18B1-42D7-AF38-2C1F1A96DA68}" destId="{C3DA1222-6A48-4001-94C0-3AF626BD6B1E}" srcOrd="0" destOrd="0" presId="urn:microsoft.com/office/officeart/2005/8/layout/default"/>
    <dgm:cxn modelId="{7A3AB4CF-FE6D-423F-9109-A20A29BB5C84}" type="presOf" srcId="{DA58F546-E0FB-4D0E-907B-80988E796830}" destId="{7EDE19F9-2BC9-440C-B3C0-000A56799F72}" srcOrd="0" destOrd="0" presId="urn:microsoft.com/office/officeart/2005/8/layout/default"/>
    <dgm:cxn modelId="{619F54D0-376B-484F-8262-AFE39664C7E0}" srcId="{13EECD79-C858-4C12-B7E5-3A792A6A04CA}" destId="{0A374401-B7E3-44F0-A789-AC5022E9E7E3}" srcOrd="4" destOrd="0" parTransId="{84636257-910E-45FE-8A11-28CEC0DDA412}" sibTransId="{8ED8E58A-AF27-4F83-8BF0-ADF8902D4C7D}"/>
    <dgm:cxn modelId="{AF69BFDB-CBB3-4552-B052-3864D586BB01}" type="presOf" srcId="{0A374401-B7E3-44F0-A789-AC5022E9E7E3}" destId="{1FF2DCCF-201E-4C4F-A926-8E5DE5C7998B}" srcOrd="0" destOrd="0" presId="urn:microsoft.com/office/officeart/2005/8/layout/default"/>
    <dgm:cxn modelId="{8DF335E7-761E-4416-B6B0-4D529B9B940A}" type="presOf" srcId="{AB2EC334-13DC-447F-AD18-0AF479129616}" destId="{C670B7F8-90C6-40E7-A043-3303726E25DB}" srcOrd="0" destOrd="0" presId="urn:microsoft.com/office/officeart/2005/8/layout/default"/>
    <dgm:cxn modelId="{FA7D7BF8-3F92-456B-8A5D-54094CE0D223}" srcId="{13EECD79-C858-4C12-B7E5-3A792A6A04CA}" destId="{8CEB3E0B-18B1-42D7-AF38-2C1F1A96DA68}" srcOrd="6" destOrd="0" parTransId="{4DF7C817-ED6D-4281-A83E-FD28546E283B}" sibTransId="{0CC08895-C35E-4486-BB5A-250EDFCB07D4}"/>
    <dgm:cxn modelId="{195F853A-5196-4C37-A77C-34EFB8D1108E}" type="presParOf" srcId="{AF78E37F-8046-4B4F-A3CD-095C404F5596}" destId="{D2839292-C369-4041-8797-E9CC44D73729}" srcOrd="0" destOrd="0" presId="urn:microsoft.com/office/officeart/2005/8/layout/default"/>
    <dgm:cxn modelId="{60084AB6-A1B1-46C4-8F97-1F6138EF8F5E}" type="presParOf" srcId="{AF78E37F-8046-4B4F-A3CD-095C404F5596}" destId="{89A1DB8F-8A08-44F1-96E6-8159B4B76922}" srcOrd="1" destOrd="0" presId="urn:microsoft.com/office/officeart/2005/8/layout/default"/>
    <dgm:cxn modelId="{E69B57BE-EFEB-416A-8554-FD1E9AD03606}" type="presParOf" srcId="{AF78E37F-8046-4B4F-A3CD-095C404F5596}" destId="{4C952BD3-9C8C-45AA-B0E2-13BBB27E9D0E}" srcOrd="2" destOrd="0" presId="urn:microsoft.com/office/officeart/2005/8/layout/default"/>
    <dgm:cxn modelId="{270BF6E3-B640-4986-9158-5A1EBBECFF96}" type="presParOf" srcId="{AF78E37F-8046-4B4F-A3CD-095C404F5596}" destId="{4841DB6E-EED5-4FF4-885F-73945E304BE5}" srcOrd="3" destOrd="0" presId="urn:microsoft.com/office/officeart/2005/8/layout/default"/>
    <dgm:cxn modelId="{67416D9F-EBC3-4C42-959E-AFEC600C3234}" type="presParOf" srcId="{AF78E37F-8046-4B4F-A3CD-095C404F5596}" destId="{2D51C49B-E6B8-4C94-AC4E-DEB0B9D8749F}" srcOrd="4" destOrd="0" presId="urn:microsoft.com/office/officeart/2005/8/layout/default"/>
    <dgm:cxn modelId="{3C134B42-1178-4EC2-9BC5-39D9B45D2AC1}" type="presParOf" srcId="{AF78E37F-8046-4B4F-A3CD-095C404F5596}" destId="{1D0EAE56-1ED4-4E72-B5A5-1C364FD58113}" srcOrd="5" destOrd="0" presId="urn:microsoft.com/office/officeart/2005/8/layout/default"/>
    <dgm:cxn modelId="{88091E20-96CC-4126-B791-4AD95F782876}" type="presParOf" srcId="{AF78E37F-8046-4B4F-A3CD-095C404F5596}" destId="{7EDE19F9-2BC9-440C-B3C0-000A56799F72}" srcOrd="6" destOrd="0" presId="urn:microsoft.com/office/officeart/2005/8/layout/default"/>
    <dgm:cxn modelId="{795FADCA-D97E-4048-943B-1BE4B97D4AA1}" type="presParOf" srcId="{AF78E37F-8046-4B4F-A3CD-095C404F5596}" destId="{AA5B211A-DC4D-48FE-919B-9537396052E4}" srcOrd="7" destOrd="0" presId="urn:microsoft.com/office/officeart/2005/8/layout/default"/>
    <dgm:cxn modelId="{F9AD1690-CEE0-48CB-A80E-2E68DD383A2E}" type="presParOf" srcId="{AF78E37F-8046-4B4F-A3CD-095C404F5596}" destId="{1FF2DCCF-201E-4C4F-A926-8E5DE5C7998B}" srcOrd="8" destOrd="0" presId="urn:microsoft.com/office/officeart/2005/8/layout/default"/>
    <dgm:cxn modelId="{B62FE448-C256-4DE6-8AE4-F059BEE2CFEC}" type="presParOf" srcId="{AF78E37F-8046-4B4F-A3CD-095C404F5596}" destId="{58EB4924-B64D-4406-BCEF-4AD86C10FD30}" srcOrd="9" destOrd="0" presId="urn:microsoft.com/office/officeart/2005/8/layout/default"/>
    <dgm:cxn modelId="{B4492D69-8DF8-4965-9E52-715135993769}" type="presParOf" srcId="{AF78E37F-8046-4B4F-A3CD-095C404F5596}" destId="{C670B7F8-90C6-40E7-A043-3303726E25DB}" srcOrd="10" destOrd="0" presId="urn:microsoft.com/office/officeart/2005/8/layout/default"/>
    <dgm:cxn modelId="{D2F2390C-ADB5-4080-B315-B3674A04426F}" type="presParOf" srcId="{AF78E37F-8046-4B4F-A3CD-095C404F5596}" destId="{E0E44F55-B25E-4BA2-ACC3-28553865297C}" srcOrd="11" destOrd="0" presId="urn:microsoft.com/office/officeart/2005/8/layout/default"/>
    <dgm:cxn modelId="{DAFC2C5C-5161-4016-9CEE-B76DBB344735}" type="presParOf" srcId="{AF78E37F-8046-4B4F-A3CD-095C404F5596}" destId="{C3DA1222-6A48-4001-94C0-3AF626BD6B1E}"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C4A4BA-F254-4B2B-9FE7-A73E7041EF1F}"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98E98165-724A-42C0-8CC9-0A24D913BD46}">
      <dgm:prSet/>
      <dgm:spPr/>
      <dgm:t>
        <a:bodyPr/>
        <a:lstStyle/>
        <a:p>
          <a:r>
            <a:rPr lang="en-US" b="0" i="0" dirty="0"/>
            <a:t>Workers must encourage applicants to file an application or set a filing date on the same day that the applicant contacts the agency</a:t>
          </a:r>
          <a:endParaRPr lang="en-US" dirty="0"/>
        </a:p>
      </dgm:t>
    </dgm:pt>
    <dgm:pt modelId="{A1F35C7B-4FE0-484A-AAB5-C742C403D1B7}" type="parTrans" cxnId="{53A9C3D2-E088-4129-A3FB-C1B11BB2CE6D}">
      <dgm:prSet/>
      <dgm:spPr/>
      <dgm:t>
        <a:bodyPr/>
        <a:lstStyle/>
        <a:p>
          <a:endParaRPr lang="en-US"/>
        </a:p>
      </dgm:t>
    </dgm:pt>
    <dgm:pt modelId="{35453004-56E0-4581-A2AB-FF992CD5C6C7}" type="sibTrans" cxnId="{53A9C3D2-E088-4129-A3FB-C1B11BB2CE6D}">
      <dgm:prSet/>
      <dgm:spPr/>
      <dgm:t>
        <a:bodyPr/>
        <a:lstStyle/>
        <a:p>
          <a:endParaRPr lang="en-US"/>
        </a:p>
      </dgm:t>
    </dgm:pt>
    <dgm:pt modelId="{99735D0B-4FA8-4809-B0D2-FF4C5EF92CD7}">
      <dgm:prSet/>
      <dgm:spPr/>
      <dgm:t>
        <a:bodyPr/>
        <a:lstStyle/>
        <a:p>
          <a:r>
            <a:rPr lang="en-US" b="0" i="0"/>
            <a:t>For FoodShare, this is the date that benefits will begin, if approved.  For Healthcare, benefits will go back to the first of the month </a:t>
          </a:r>
          <a:endParaRPr lang="en-US"/>
        </a:p>
      </dgm:t>
    </dgm:pt>
    <dgm:pt modelId="{19FD9351-838A-49E6-9871-8F72D99C1803}" type="parTrans" cxnId="{0BC89153-1600-4A67-9844-85DFEB406FCD}">
      <dgm:prSet/>
      <dgm:spPr/>
      <dgm:t>
        <a:bodyPr/>
        <a:lstStyle/>
        <a:p>
          <a:endParaRPr lang="en-US"/>
        </a:p>
      </dgm:t>
    </dgm:pt>
    <dgm:pt modelId="{6B1B8FBD-4622-4F05-910F-0E4EE963490F}" type="sibTrans" cxnId="{0BC89153-1600-4A67-9844-85DFEB406FCD}">
      <dgm:prSet/>
      <dgm:spPr/>
      <dgm:t>
        <a:bodyPr/>
        <a:lstStyle/>
        <a:p>
          <a:endParaRPr lang="en-US"/>
        </a:p>
      </dgm:t>
    </dgm:pt>
    <dgm:pt modelId="{5D1B4601-415A-449C-A977-D5EFC5851901}">
      <dgm:prSet/>
      <dgm:spPr/>
      <dgm:t>
        <a:bodyPr/>
        <a:lstStyle/>
        <a:p>
          <a:r>
            <a:rPr lang="en-US" b="0" i="0" dirty="0"/>
            <a:t>An applicant must provide </a:t>
          </a:r>
          <a:r>
            <a:rPr lang="en-US" b="1" i="0" dirty="0"/>
            <a:t>only</a:t>
          </a:r>
          <a:r>
            <a:rPr lang="en-US" b="0" i="0" dirty="0"/>
            <a:t> their name, address and signature to set a filing date</a:t>
          </a:r>
          <a:endParaRPr lang="en-US" dirty="0"/>
        </a:p>
      </dgm:t>
    </dgm:pt>
    <dgm:pt modelId="{3DA62200-5733-44B2-9979-C0D381698959}" type="parTrans" cxnId="{AA56A3BB-F7EF-4468-AFF0-3680EC421C49}">
      <dgm:prSet/>
      <dgm:spPr/>
      <dgm:t>
        <a:bodyPr/>
        <a:lstStyle/>
        <a:p>
          <a:endParaRPr lang="en-US"/>
        </a:p>
      </dgm:t>
    </dgm:pt>
    <dgm:pt modelId="{DA461616-8949-4F96-B3B5-A9C7703A67D4}" type="sibTrans" cxnId="{AA56A3BB-F7EF-4468-AFF0-3680EC421C49}">
      <dgm:prSet/>
      <dgm:spPr/>
      <dgm:t>
        <a:bodyPr/>
        <a:lstStyle/>
        <a:p>
          <a:endParaRPr lang="en-US"/>
        </a:p>
      </dgm:t>
    </dgm:pt>
    <dgm:pt modelId="{B2F7317B-D9F8-4ECA-9D20-359A5F86D425}">
      <dgm:prSet/>
      <dgm:spPr/>
      <dgm:t>
        <a:bodyPr/>
        <a:lstStyle/>
        <a:p>
          <a:r>
            <a:rPr lang="en-US" b="0" i="0"/>
            <a:t>Below is an example of how to offer to set the filing date:</a:t>
          </a:r>
          <a:endParaRPr lang="en-US"/>
        </a:p>
      </dgm:t>
    </dgm:pt>
    <dgm:pt modelId="{B4907702-B1B9-47A2-9752-DC18D21B558B}" type="parTrans" cxnId="{A0013990-B481-4A96-94BE-B9E067E67171}">
      <dgm:prSet/>
      <dgm:spPr/>
      <dgm:t>
        <a:bodyPr/>
        <a:lstStyle/>
        <a:p>
          <a:endParaRPr lang="en-US"/>
        </a:p>
      </dgm:t>
    </dgm:pt>
    <dgm:pt modelId="{32AA34B7-7B0A-4E8F-AEAE-8775E1EDA661}" type="sibTrans" cxnId="{A0013990-B481-4A96-94BE-B9E067E67171}">
      <dgm:prSet/>
      <dgm:spPr/>
      <dgm:t>
        <a:bodyPr/>
        <a:lstStyle/>
        <a:p>
          <a:endParaRPr lang="en-US"/>
        </a:p>
      </dgm:t>
    </dgm:pt>
    <dgm:pt modelId="{1757CF24-B0C7-4BF8-8872-A92C8A8A2EC6}">
      <dgm:prSet/>
      <dgm:spPr/>
      <dgm:t>
        <a:bodyPr/>
        <a:lstStyle/>
        <a:p>
          <a:r>
            <a:rPr lang="en-US" i="1" dirty="0"/>
            <a:t>“In order to apply for benefits a filing date needs to be set which will determine the date that your benefits would begin. I can assist you with that over the phone right now. If you do not have time right now you can call back when you do have time, I can mail you an application, you can pick one up at your local agency or you can start the process online at access.wi.gov. You can also do the application in-person if you prefer.</a:t>
          </a:r>
          <a:endParaRPr lang="en-US" dirty="0"/>
        </a:p>
      </dgm:t>
    </dgm:pt>
    <dgm:pt modelId="{A43B9DB9-5831-40FF-BB2B-2D3041C0F454}" type="parTrans" cxnId="{AF9EF588-9143-42FD-92FF-FBE73724A152}">
      <dgm:prSet/>
      <dgm:spPr/>
      <dgm:t>
        <a:bodyPr/>
        <a:lstStyle/>
        <a:p>
          <a:endParaRPr lang="en-US"/>
        </a:p>
      </dgm:t>
    </dgm:pt>
    <dgm:pt modelId="{A801017D-CDA0-4C8D-8B48-29A210958C3F}" type="sibTrans" cxnId="{AF9EF588-9143-42FD-92FF-FBE73724A152}">
      <dgm:prSet/>
      <dgm:spPr/>
      <dgm:t>
        <a:bodyPr/>
        <a:lstStyle/>
        <a:p>
          <a:endParaRPr lang="en-US"/>
        </a:p>
      </dgm:t>
    </dgm:pt>
    <dgm:pt modelId="{3B1C700F-7157-40A4-9F4C-859FA3B6BFFE}" type="pres">
      <dgm:prSet presAssocID="{F8C4A4BA-F254-4B2B-9FE7-A73E7041EF1F}" presName="linear" presStyleCnt="0">
        <dgm:presLayoutVars>
          <dgm:animLvl val="lvl"/>
          <dgm:resizeHandles val="exact"/>
        </dgm:presLayoutVars>
      </dgm:prSet>
      <dgm:spPr/>
    </dgm:pt>
    <dgm:pt modelId="{A3D1B964-F05C-48C3-9DE1-48F689EC9D20}" type="pres">
      <dgm:prSet presAssocID="{98E98165-724A-42C0-8CC9-0A24D913BD46}" presName="parentText" presStyleLbl="node1" presStyleIdx="0" presStyleCnt="4">
        <dgm:presLayoutVars>
          <dgm:chMax val="0"/>
          <dgm:bulletEnabled val="1"/>
        </dgm:presLayoutVars>
      </dgm:prSet>
      <dgm:spPr/>
    </dgm:pt>
    <dgm:pt modelId="{EF98E5EE-78FA-4270-95F9-4590FEE5CB32}" type="pres">
      <dgm:prSet presAssocID="{35453004-56E0-4581-A2AB-FF992CD5C6C7}" presName="spacer" presStyleCnt="0"/>
      <dgm:spPr/>
    </dgm:pt>
    <dgm:pt modelId="{8167DF13-B18F-4E1D-8476-F30AD722E3EA}" type="pres">
      <dgm:prSet presAssocID="{99735D0B-4FA8-4809-B0D2-FF4C5EF92CD7}" presName="parentText" presStyleLbl="node1" presStyleIdx="1" presStyleCnt="4">
        <dgm:presLayoutVars>
          <dgm:chMax val="0"/>
          <dgm:bulletEnabled val="1"/>
        </dgm:presLayoutVars>
      </dgm:prSet>
      <dgm:spPr/>
    </dgm:pt>
    <dgm:pt modelId="{C8D88F15-B04A-45A0-8837-D4F912DDC289}" type="pres">
      <dgm:prSet presAssocID="{6B1B8FBD-4622-4F05-910F-0E4EE963490F}" presName="spacer" presStyleCnt="0"/>
      <dgm:spPr/>
    </dgm:pt>
    <dgm:pt modelId="{3E67F281-A6C3-4286-A9F7-6737035982F6}" type="pres">
      <dgm:prSet presAssocID="{5D1B4601-415A-449C-A977-D5EFC5851901}" presName="parentText" presStyleLbl="node1" presStyleIdx="2" presStyleCnt="4">
        <dgm:presLayoutVars>
          <dgm:chMax val="0"/>
          <dgm:bulletEnabled val="1"/>
        </dgm:presLayoutVars>
      </dgm:prSet>
      <dgm:spPr/>
    </dgm:pt>
    <dgm:pt modelId="{8E171F7F-F189-4535-8FED-BB6BEF81AD72}" type="pres">
      <dgm:prSet presAssocID="{DA461616-8949-4F96-B3B5-A9C7703A67D4}" presName="spacer" presStyleCnt="0"/>
      <dgm:spPr/>
    </dgm:pt>
    <dgm:pt modelId="{EAB6B90B-844D-4178-A719-8F818EE8BCB3}" type="pres">
      <dgm:prSet presAssocID="{B2F7317B-D9F8-4ECA-9D20-359A5F86D425}" presName="parentText" presStyleLbl="node1" presStyleIdx="3" presStyleCnt="4">
        <dgm:presLayoutVars>
          <dgm:chMax val="0"/>
          <dgm:bulletEnabled val="1"/>
        </dgm:presLayoutVars>
      </dgm:prSet>
      <dgm:spPr/>
    </dgm:pt>
    <dgm:pt modelId="{023455D5-7AF2-47AD-9C90-9A88C367B00D}" type="pres">
      <dgm:prSet presAssocID="{B2F7317B-D9F8-4ECA-9D20-359A5F86D425}" presName="childText" presStyleLbl="revTx" presStyleIdx="0" presStyleCnt="1">
        <dgm:presLayoutVars>
          <dgm:bulletEnabled val="1"/>
        </dgm:presLayoutVars>
      </dgm:prSet>
      <dgm:spPr/>
    </dgm:pt>
  </dgm:ptLst>
  <dgm:cxnLst>
    <dgm:cxn modelId="{0CB91010-FA56-4CF6-A09E-F1ADBB162FA3}" type="presOf" srcId="{98E98165-724A-42C0-8CC9-0A24D913BD46}" destId="{A3D1B964-F05C-48C3-9DE1-48F689EC9D20}" srcOrd="0" destOrd="0" presId="urn:microsoft.com/office/officeart/2005/8/layout/vList2"/>
    <dgm:cxn modelId="{2AB53B62-9B96-44D1-A3F7-F809926A4F5A}" type="presOf" srcId="{1757CF24-B0C7-4BF8-8872-A92C8A8A2EC6}" destId="{023455D5-7AF2-47AD-9C90-9A88C367B00D}" srcOrd="0" destOrd="0" presId="urn:microsoft.com/office/officeart/2005/8/layout/vList2"/>
    <dgm:cxn modelId="{0BC89153-1600-4A67-9844-85DFEB406FCD}" srcId="{F8C4A4BA-F254-4B2B-9FE7-A73E7041EF1F}" destId="{99735D0B-4FA8-4809-B0D2-FF4C5EF92CD7}" srcOrd="1" destOrd="0" parTransId="{19FD9351-838A-49E6-9871-8F72D99C1803}" sibTransId="{6B1B8FBD-4622-4F05-910F-0E4EE963490F}"/>
    <dgm:cxn modelId="{B2B82C56-55A0-4BC0-89F9-55EB624D5337}" type="presOf" srcId="{B2F7317B-D9F8-4ECA-9D20-359A5F86D425}" destId="{EAB6B90B-844D-4178-A719-8F818EE8BCB3}" srcOrd="0" destOrd="0" presId="urn:microsoft.com/office/officeart/2005/8/layout/vList2"/>
    <dgm:cxn modelId="{AF9EF588-9143-42FD-92FF-FBE73724A152}" srcId="{B2F7317B-D9F8-4ECA-9D20-359A5F86D425}" destId="{1757CF24-B0C7-4BF8-8872-A92C8A8A2EC6}" srcOrd="0" destOrd="0" parTransId="{A43B9DB9-5831-40FF-BB2B-2D3041C0F454}" sibTransId="{A801017D-CDA0-4C8D-8B48-29A210958C3F}"/>
    <dgm:cxn modelId="{A0013990-B481-4A96-94BE-B9E067E67171}" srcId="{F8C4A4BA-F254-4B2B-9FE7-A73E7041EF1F}" destId="{B2F7317B-D9F8-4ECA-9D20-359A5F86D425}" srcOrd="3" destOrd="0" parTransId="{B4907702-B1B9-47A2-9752-DC18D21B558B}" sibTransId="{32AA34B7-7B0A-4E8F-AEAE-8775E1EDA661}"/>
    <dgm:cxn modelId="{AA56A3BB-F7EF-4468-AFF0-3680EC421C49}" srcId="{F8C4A4BA-F254-4B2B-9FE7-A73E7041EF1F}" destId="{5D1B4601-415A-449C-A977-D5EFC5851901}" srcOrd="2" destOrd="0" parTransId="{3DA62200-5733-44B2-9979-C0D381698959}" sibTransId="{DA461616-8949-4F96-B3B5-A9C7703A67D4}"/>
    <dgm:cxn modelId="{53A9C3D2-E088-4129-A3FB-C1B11BB2CE6D}" srcId="{F8C4A4BA-F254-4B2B-9FE7-A73E7041EF1F}" destId="{98E98165-724A-42C0-8CC9-0A24D913BD46}" srcOrd="0" destOrd="0" parTransId="{A1F35C7B-4FE0-484A-AAB5-C742C403D1B7}" sibTransId="{35453004-56E0-4581-A2AB-FF992CD5C6C7}"/>
    <dgm:cxn modelId="{3EE035EB-94A8-4D74-94C3-E1759273CE0C}" type="presOf" srcId="{F8C4A4BA-F254-4B2B-9FE7-A73E7041EF1F}" destId="{3B1C700F-7157-40A4-9F4C-859FA3B6BFFE}" srcOrd="0" destOrd="0" presId="urn:microsoft.com/office/officeart/2005/8/layout/vList2"/>
    <dgm:cxn modelId="{2F9345F0-DC7C-4EAE-8662-FCB46D0B1CB4}" type="presOf" srcId="{5D1B4601-415A-449C-A977-D5EFC5851901}" destId="{3E67F281-A6C3-4286-A9F7-6737035982F6}" srcOrd="0" destOrd="0" presId="urn:microsoft.com/office/officeart/2005/8/layout/vList2"/>
    <dgm:cxn modelId="{41A59EFB-D548-4FDC-856E-FC6DB417400E}" type="presOf" srcId="{99735D0B-4FA8-4809-B0D2-FF4C5EF92CD7}" destId="{8167DF13-B18F-4E1D-8476-F30AD722E3EA}" srcOrd="0" destOrd="0" presId="urn:microsoft.com/office/officeart/2005/8/layout/vList2"/>
    <dgm:cxn modelId="{9FAD7E0C-1242-47DF-9C7D-997116538AE1}" type="presParOf" srcId="{3B1C700F-7157-40A4-9F4C-859FA3B6BFFE}" destId="{A3D1B964-F05C-48C3-9DE1-48F689EC9D20}" srcOrd="0" destOrd="0" presId="urn:microsoft.com/office/officeart/2005/8/layout/vList2"/>
    <dgm:cxn modelId="{B0C910DA-BDFA-4DDE-83DF-A325888FB4B8}" type="presParOf" srcId="{3B1C700F-7157-40A4-9F4C-859FA3B6BFFE}" destId="{EF98E5EE-78FA-4270-95F9-4590FEE5CB32}" srcOrd="1" destOrd="0" presId="urn:microsoft.com/office/officeart/2005/8/layout/vList2"/>
    <dgm:cxn modelId="{AB7620CC-265E-4EB2-A35C-BBADB3ABA3C2}" type="presParOf" srcId="{3B1C700F-7157-40A4-9F4C-859FA3B6BFFE}" destId="{8167DF13-B18F-4E1D-8476-F30AD722E3EA}" srcOrd="2" destOrd="0" presId="urn:microsoft.com/office/officeart/2005/8/layout/vList2"/>
    <dgm:cxn modelId="{A470DB70-7645-422E-8CF2-7AE7D371B546}" type="presParOf" srcId="{3B1C700F-7157-40A4-9F4C-859FA3B6BFFE}" destId="{C8D88F15-B04A-45A0-8837-D4F912DDC289}" srcOrd="3" destOrd="0" presId="urn:microsoft.com/office/officeart/2005/8/layout/vList2"/>
    <dgm:cxn modelId="{17C27E0E-477B-4F78-BF28-F48EDE2A5BD1}" type="presParOf" srcId="{3B1C700F-7157-40A4-9F4C-859FA3B6BFFE}" destId="{3E67F281-A6C3-4286-A9F7-6737035982F6}" srcOrd="4" destOrd="0" presId="urn:microsoft.com/office/officeart/2005/8/layout/vList2"/>
    <dgm:cxn modelId="{901B1AC8-9DE6-450B-913E-E85EEA8AC379}" type="presParOf" srcId="{3B1C700F-7157-40A4-9F4C-859FA3B6BFFE}" destId="{8E171F7F-F189-4535-8FED-BB6BEF81AD72}" srcOrd="5" destOrd="0" presId="urn:microsoft.com/office/officeart/2005/8/layout/vList2"/>
    <dgm:cxn modelId="{A90356F0-9A83-44E3-A5DF-8BF31D133D53}" type="presParOf" srcId="{3B1C700F-7157-40A4-9F4C-859FA3B6BFFE}" destId="{EAB6B90B-844D-4178-A719-8F818EE8BCB3}" srcOrd="6" destOrd="0" presId="urn:microsoft.com/office/officeart/2005/8/layout/vList2"/>
    <dgm:cxn modelId="{3F4A5034-C54A-4B13-9001-546B53BAA8EE}" type="presParOf" srcId="{3B1C700F-7157-40A4-9F4C-859FA3B6BFFE}" destId="{023455D5-7AF2-47AD-9C90-9A88C367B00D}"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752B46-25F9-4E5B-858C-686110155A58}"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3733124-810C-47CE-9AC6-715A13B9C9A3}">
      <dgm:prSet/>
      <dgm:spPr/>
      <dgm:t>
        <a:bodyPr/>
        <a:lstStyle/>
        <a:p>
          <a:r>
            <a:rPr lang="en-US" dirty="0"/>
            <a:t>Most staff feel that adequate time is allocated for completing training, however would like more time to review and understand Ops Memos.</a:t>
          </a:r>
        </a:p>
      </dgm:t>
    </dgm:pt>
    <dgm:pt modelId="{E932CB50-ECE7-4841-8610-4516CEF3908E}" type="parTrans" cxnId="{CA1C875E-0683-431D-BC74-FEA15FC3AA8A}">
      <dgm:prSet/>
      <dgm:spPr/>
      <dgm:t>
        <a:bodyPr/>
        <a:lstStyle/>
        <a:p>
          <a:endParaRPr lang="en-US"/>
        </a:p>
      </dgm:t>
    </dgm:pt>
    <dgm:pt modelId="{E18A5E2B-C043-4BF9-83EF-C96B8B715C5C}" type="sibTrans" cxnId="{CA1C875E-0683-431D-BC74-FEA15FC3AA8A}">
      <dgm:prSet/>
      <dgm:spPr/>
      <dgm:t>
        <a:bodyPr/>
        <a:lstStyle/>
        <a:p>
          <a:endParaRPr lang="en-US"/>
        </a:p>
      </dgm:t>
    </dgm:pt>
    <dgm:pt modelId="{70F5E89F-A15A-4364-BA60-3C7EA33294B9}">
      <dgm:prSet/>
      <dgm:spPr/>
      <dgm:t>
        <a:bodyPr/>
        <a:lstStyle/>
        <a:p>
          <a:r>
            <a:rPr lang="en-US" dirty="0"/>
            <a:t>Call Quality Reviews reflected very good customer service with excellent policy knowledge.  High percentages of staff indicate they read the Reporting Requirements and Work Requirements scripts for all interviews as required by policy, but some reviews did not have reporting requirements read	</a:t>
          </a:r>
        </a:p>
      </dgm:t>
    </dgm:pt>
    <dgm:pt modelId="{102F37E7-11BF-4F64-A5F9-D12D33D035B3}" type="parTrans" cxnId="{611C1FA8-3C67-45F1-BD83-D935B4139118}">
      <dgm:prSet/>
      <dgm:spPr/>
      <dgm:t>
        <a:bodyPr/>
        <a:lstStyle/>
        <a:p>
          <a:endParaRPr lang="en-US"/>
        </a:p>
      </dgm:t>
    </dgm:pt>
    <dgm:pt modelId="{A0655CE5-4E7A-49BF-9BCD-9E64C54B6EA7}" type="sibTrans" cxnId="{611C1FA8-3C67-45F1-BD83-D935B4139118}">
      <dgm:prSet/>
      <dgm:spPr/>
      <dgm:t>
        <a:bodyPr/>
        <a:lstStyle/>
        <a:p>
          <a:endParaRPr lang="en-US"/>
        </a:p>
      </dgm:t>
    </dgm:pt>
    <dgm:pt modelId="{2E221D7D-0540-4D2F-A111-AD70D7F06C3D}">
      <dgm:prSet/>
      <dgm:spPr/>
      <dgm:t>
        <a:bodyPr/>
        <a:lstStyle/>
        <a:p>
          <a:r>
            <a:rPr lang="en-US" dirty="0"/>
            <a:t>Agency lobbies and websites are customer-friendly with helpful staff and resources available. </a:t>
          </a:r>
        </a:p>
      </dgm:t>
    </dgm:pt>
    <dgm:pt modelId="{B7305AC2-6F2E-4134-B85C-73B8C6592AA1}" type="parTrans" cxnId="{BF5384D6-4551-406B-8D8B-5705407C9620}">
      <dgm:prSet/>
      <dgm:spPr/>
      <dgm:t>
        <a:bodyPr/>
        <a:lstStyle/>
        <a:p>
          <a:endParaRPr lang="en-US"/>
        </a:p>
      </dgm:t>
    </dgm:pt>
    <dgm:pt modelId="{D162122E-72E2-4346-A7BA-767B3A7CE503}" type="sibTrans" cxnId="{BF5384D6-4551-406B-8D8B-5705407C9620}">
      <dgm:prSet/>
      <dgm:spPr/>
      <dgm:t>
        <a:bodyPr/>
        <a:lstStyle/>
        <a:p>
          <a:endParaRPr lang="en-US"/>
        </a:p>
      </dgm:t>
    </dgm:pt>
    <dgm:pt modelId="{3BC69F17-9EF9-4D6B-8D28-247AEEF50E39}">
      <dgm:prSet/>
      <dgm:spPr/>
      <dgm:t>
        <a:bodyPr/>
        <a:lstStyle/>
        <a:p>
          <a:r>
            <a:rPr lang="en-US" dirty="0"/>
            <a:t>A very high percentage of customers feel they receive great service and are treated </a:t>
          </a:r>
          <a:r>
            <a:rPr lang="en-US" dirty="0">
              <a:latin typeface="Century Gothic" panose="020B0502020202020204"/>
            </a:rPr>
            <a:t>fairly</a:t>
          </a:r>
          <a:r>
            <a:rPr lang="en-US" dirty="0"/>
            <a:t> and respectfully, and are satisfied with overall service,  per the survey results and Local Agency Customer Feedback forms</a:t>
          </a:r>
        </a:p>
      </dgm:t>
    </dgm:pt>
    <dgm:pt modelId="{31DE7EC5-78A9-4C6F-89D5-EFB935B2B7B8}" type="parTrans" cxnId="{5F0E587F-DD05-4421-8767-E450CA0C06D3}">
      <dgm:prSet/>
      <dgm:spPr/>
      <dgm:t>
        <a:bodyPr/>
        <a:lstStyle/>
        <a:p>
          <a:endParaRPr lang="en-US"/>
        </a:p>
      </dgm:t>
    </dgm:pt>
    <dgm:pt modelId="{4701AF41-9397-428A-BEFF-CD097C8C76DC}" type="sibTrans" cxnId="{5F0E587F-DD05-4421-8767-E450CA0C06D3}">
      <dgm:prSet/>
      <dgm:spPr/>
      <dgm:t>
        <a:bodyPr/>
        <a:lstStyle/>
        <a:p>
          <a:endParaRPr lang="en-US"/>
        </a:p>
      </dgm:t>
    </dgm:pt>
    <dgm:pt modelId="{843F6826-4944-413C-9791-921AC0686BC7}" type="pres">
      <dgm:prSet presAssocID="{99752B46-25F9-4E5B-858C-686110155A58}" presName="root" presStyleCnt="0">
        <dgm:presLayoutVars>
          <dgm:dir/>
          <dgm:resizeHandles val="exact"/>
        </dgm:presLayoutVars>
      </dgm:prSet>
      <dgm:spPr/>
    </dgm:pt>
    <dgm:pt modelId="{653C9F8D-5330-4547-A2E9-74ACE1FBA1AF}" type="pres">
      <dgm:prSet presAssocID="{F3733124-810C-47CE-9AC6-715A13B9C9A3}" presName="compNode" presStyleCnt="0"/>
      <dgm:spPr/>
    </dgm:pt>
    <dgm:pt modelId="{44602C51-CDC1-46B2-93DA-52A4DA6263F7}" type="pres">
      <dgm:prSet presAssocID="{F3733124-810C-47CE-9AC6-715A13B9C9A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humbs Up Sign"/>
        </a:ext>
      </dgm:extLst>
    </dgm:pt>
    <dgm:pt modelId="{DB3D64A0-722D-4D1A-981F-D15120F54123}" type="pres">
      <dgm:prSet presAssocID="{F3733124-810C-47CE-9AC6-715A13B9C9A3}" presName="spaceRect" presStyleCnt="0"/>
      <dgm:spPr/>
    </dgm:pt>
    <dgm:pt modelId="{B37ED08F-335D-4EDD-9627-15FE4B6BB479}" type="pres">
      <dgm:prSet presAssocID="{F3733124-810C-47CE-9AC6-715A13B9C9A3}" presName="textRect" presStyleLbl="revTx" presStyleIdx="0" presStyleCnt="4" custScaleY="126646">
        <dgm:presLayoutVars>
          <dgm:chMax val="1"/>
          <dgm:chPref val="1"/>
        </dgm:presLayoutVars>
      </dgm:prSet>
      <dgm:spPr/>
    </dgm:pt>
    <dgm:pt modelId="{A823F205-45AA-4F93-BEB0-B7F83FEAE603}" type="pres">
      <dgm:prSet presAssocID="{E18A5E2B-C043-4BF9-83EF-C96B8B715C5C}" presName="sibTrans" presStyleCnt="0"/>
      <dgm:spPr/>
    </dgm:pt>
    <dgm:pt modelId="{4DF9C798-6DD2-4FCE-A250-D5CCC54E4D01}" type="pres">
      <dgm:prSet presAssocID="{70F5E89F-A15A-4364-BA60-3C7EA33294B9}" presName="compNode" presStyleCnt="0"/>
      <dgm:spPr/>
    </dgm:pt>
    <dgm:pt modelId="{92681D06-71A0-4779-B166-713F2BE3E2FA}" type="pres">
      <dgm:prSet presAssocID="{70F5E89F-A15A-4364-BA60-3C7EA33294B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B5D91D47-B362-4C0F-B968-B9E1E2F6C74E}" type="pres">
      <dgm:prSet presAssocID="{70F5E89F-A15A-4364-BA60-3C7EA33294B9}" presName="spaceRect" presStyleCnt="0"/>
      <dgm:spPr/>
    </dgm:pt>
    <dgm:pt modelId="{6497A7D2-E932-4545-B8AF-EF213AFAC786}" type="pres">
      <dgm:prSet presAssocID="{70F5E89F-A15A-4364-BA60-3C7EA33294B9}" presName="textRect" presStyleLbl="revTx" presStyleIdx="1" presStyleCnt="4" custScaleY="133471">
        <dgm:presLayoutVars>
          <dgm:chMax val="1"/>
          <dgm:chPref val="1"/>
        </dgm:presLayoutVars>
      </dgm:prSet>
      <dgm:spPr/>
    </dgm:pt>
    <dgm:pt modelId="{2A95EB3B-DCCB-4EA4-926A-28785418B089}" type="pres">
      <dgm:prSet presAssocID="{A0655CE5-4E7A-49BF-9BCD-9E64C54B6EA7}" presName="sibTrans" presStyleCnt="0"/>
      <dgm:spPr/>
    </dgm:pt>
    <dgm:pt modelId="{7F3BD08A-178A-4B9B-BD73-470A9021C0A7}" type="pres">
      <dgm:prSet presAssocID="{2E221D7D-0540-4D2F-A111-AD70D7F06C3D}" presName="compNode" presStyleCnt="0"/>
      <dgm:spPr/>
    </dgm:pt>
    <dgm:pt modelId="{6431319A-8372-43AF-80C5-5C9430C077EE}" type="pres">
      <dgm:prSet presAssocID="{2E221D7D-0540-4D2F-A111-AD70D7F06C3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ale"/>
        </a:ext>
      </dgm:extLst>
    </dgm:pt>
    <dgm:pt modelId="{167F0242-D542-4001-B613-F3D5BCD869B7}" type="pres">
      <dgm:prSet presAssocID="{2E221D7D-0540-4D2F-A111-AD70D7F06C3D}" presName="spaceRect" presStyleCnt="0"/>
      <dgm:spPr/>
    </dgm:pt>
    <dgm:pt modelId="{09FE99FB-4A54-436B-8ECC-C80C19AE59A3}" type="pres">
      <dgm:prSet presAssocID="{2E221D7D-0540-4D2F-A111-AD70D7F06C3D}" presName="textRect" presStyleLbl="revTx" presStyleIdx="2" presStyleCnt="4" custScaleY="131938">
        <dgm:presLayoutVars>
          <dgm:chMax val="1"/>
          <dgm:chPref val="1"/>
        </dgm:presLayoutVars>
      </dgm:prSet>
      <dgm:spPr/>
    </dgm:pt>
    <dgm:pt modelId="{38D78AE8-B948-43D3-8610-6BE2859E4C16}" type="pres">
      <dgm:prSet presAssocID="{D162122E-72E2-4346-A7BA-767B3A7CE503}" presName="sibTrans" presStyleCnt="0"/>
      <dgm:spPr/>
    </dgm:pt>
    <dgm:pt modelId="{77BDF3B9-48D3-4673-9450-EE4F371D8DB6}" type="pres">
      <dgm:prSet presAssocID="{3BC69F17-9EF9-4D6B-8D28-247AEEF50E39}" presName="compNode" presStyleCnt="0"/>
      <dgm:spPr/>
    </dgm:pt>
    <dgm:pt modelId="{D1C1330A-303D-4031-A521-D3FA72A79881}" type="pres">
      <dgm:prSet presAssocID="{3BC69F17-9EF9-4D6B-8D28-247AEEF50E3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dical"/>
        </a:ext>
      </dgm:extLst>
    </dgm:pt>
    <dgm:pt modelId="{8AB65CAA-E714-4CC1-A995-08F93A15FC25}" type="pres">
      <dgm:prSet presAssocID="{3BC69F17-9EF9-4D6B-8D28-247AEEF50E39}" presName="spaceRect" presStyleCnt="0"/>
      <dgm:spPr/>
    </dgm:pt>
    <dgm:pt modelId="{BCB3AC42-0030-4CFB-B2D2-CFCB50AFE18C}" type="pres">
      <dgm:prSet presAssocID="{3BC69F17-9EF9-4D6B-8D28-247AEEF50E39}" presName="textRect" presStyleLbl="revTx" presStyleIdx="3" presStyleCnt="4" custScaleY="131168">
        <dgm:presLayoutVars>
          <dgm:chMax val="1"/>
          <dgm:chPref val="1"/>
        </dgm:presLayoutVars>
      </dgm:prSet>
      <dgm:spPr/>
    </dgm:pt>
  </dgm:ptLst>
  <dgm:cxnLst>
    <dgm:cxn modelId="{CA1C875E-0683-431D-BC74-FEA15FC3AA8A}" srcId="{99752B46-25F9-4E5B-858C-686110155A58}" destId="{F3733124-810C-47CE-9AC6-715A13B9C9A3}" srcOrd="0" destOrd="0" parTransId="{E932CB50-ECE7-4841-8610-4516CEF3908E}" sibTransId="{E18A5E2B-C043-4BF9-83EF-C96B8B715C5C}"/>
    <dgm:cxn modelId="{BBAC0341-E7FF-478B-9747-9F467D2FE179}" type="presOf" srcId="{70F5E89F-A15A-4364-BA60-3C7EA33294B9}" destId="{6497A7D2-E932-4545-B8AF-EF213AFAC786}" srcOrd="0" destOrd="0" presId="urn:microsoft.com/office/officeart/2018/2/layout/IconLabelList"/>
    <dgm:cxn modelId="{F3DB7E61-6985-49EF-8D5C-1CD37BF0CAF4}" type="presOf" srcId="{2E221D7D-0540-4D2F-A111-AD70D7F06C3D}" destId="{09FE99FB-4A54-436B-8ECC-C80C19AE59A3}" srcOrd="0" destOrd="0" presId="urn:microsoft.com/office/officeart/2018/2/layout/IconLabelList"/>
    <dgm:cxn modelId="{32020A71-7143-4E25-86C4-F77A8540BEDE}" type="presOf" srcId="{3BC69F17-9EF9-4D6B-8D28-247AEEF50E39}" destId="{BCB3AC42-0030-4CFB-B2D2-CFCB50AFE18C}" srcOrd="0" destOrd="0" presId="urn:microsoft.com/office/officeart/2018/2/layout/IconLabelList"/>
    <dgm:cxn modelId="{5F0E587F-DD05-4421-8767-E450CA0C06D3}" srcId="{99752B46-25F9-4E5B-858C-686110155A58}" destId="{3BC69F17-9EF9-4D6B-8D28-247AEEF50E39}" srcOrd="3" destOrd="0" parTransId="{31DE7EC5-78A9-4C6F-89D5-EFB935B2B7B8}" sibTransId="{4701AF41-9397-428A-BEFF-CD097C8C76DC}"/>
    <dgm:cxn modelId="{DDC6CA88-556C-4573-979D-FA8B067CBD10}" type="presOf" srcId="{99752B46-25F9-4E5B-858C-686110155A58}" destId="{843F6826-4944-413C-9791-921AC0686BC7}" srcOrd="0" destOrd="0" presId="urn:microsoft.com/office/officeart/2018/2/layout/IconLabelList"/>
    <dgm:cxn modelId="{611C1FA8-3C67-45F1-BD83-D935B4139118}" srcId="{99752B46-25F9-4E5B-858C-686110155A58}" destId="{70F5E89F-A15A-4364-BA60-3C7EA33294B9}" srcOrd="1" destOrd="0" parTransId="{102F37E7-11BF-4F64-A5F9-D12D33D035B3}" sibTransId="{A0655CE5-4E7A-49BF-9BCD-9E64C54B6EA7}"/>
    <dgm:cxn modelId="{BF5384D6-4551-406B-8D8B-5705407C9620}" srcId="{99752B46-25F9-4E5B-858C-686110155A58}" destId="{2E221D7D-0540-4D2F-A111-AD70D7F06C3D}" srcOrd="2" destOrd="0" parTransId="{B7305AC2-6F2E-4134-B85C-73B8C6592AA1}" sibTransId="{D162122E-72E2-4346-A7BA-767B3A7CE503}"/>
    <dgm:cxn modelId="{56441FEE-716F-4509-9F49-C6462FC848DE}" type="presOf" srcId="{F3733124-810C-47CE-9AC6-715A13B9C9A3}" destId="{B37ED08F-335D-4EDD-9627-15FE4B6BB479}" srcOrd="0" destOrd="0" presId="urn:microsoft.com/office/officeart/2018/2/layout/IconLabelList"/>
    <dgm:cxn modelId="{B23E299B-94DB-4311-B27E-984C61F73DFF}" type="presParOf" srcId="{843F6826-4944-413C-9791-921AC0686BC7}" destId="{653C9F8D-5330-4547-A2E9-74ACE1FBA1AF}" srcOrd="0" destOrd="0" presId="urn:microsoft.com/office/officeart/2018/2/layout/IconLabelList"/>
    <dgm:cxn modelId="{1520DF6A-F441-47DB-8170-83CA6B7D25C5}" type="presParOf" srcId="{653C9F8D-5330-4547-A2E9-74ACE1FBA1AF}" destId="{44602C51-CDC1-46B2-93DA-52A4DA6263F7}" srcOrd="0" destOrd="0" presId="urn:microsoft.com/office/officeart/2018/2/layout/IconLabelList"/>
    <dgm:cxn modelId="{A7747B6C-2DE7-42F6-BF44-2EDD7CC97B71}" type="presParOf" srcId="{653C9F8D-5330-4547-A2E9-74ACE1FBA1AF}" destId="{DB3D64A0-722D-4D1A-981F-D15120F54123}" srcOrd="1" destOrd="0" presId="urn:microsoft.com/office/officeart/2018/2/layout/IconLabelList"/>
    <dgm:cxn modelId="{D1236E63-6655-4759-9B8D-7B9597FAE4A4}" type="presParOf" srcId="{653C9F8D-5330-4547-A2E9-74ACE1FBA1AF}" destId="{B37ED08F-335D-4EDD-9627-15FE4B6BB479}" srcOrd="2" destOrd="0" presId="urn:microsoft.com/office/officeart/2018/2/layout/IconLabelList"/>
    <dgm:cxn modelId="{6DEADCA0-E802-409D-9CC0-D6D33442B10F}" type="presParOf" srcId="{843F6826-4944-413C-9791-921AC0686BC7}" destId="{A823F205-45AA-4F93-BEB0-B7F83FEAE603}" srcOrd="1" destOrd="0" presId="urn:microsoft.com/office/officeart/2018/2/layout/IconLabelList"/>
    <dgm:cxn modelId="{C508407A-D1D5-4649-9B23-81D29F33926A}" type="presParOf" srcId="{843F6826-4944-413C-9791-921AC0686BC7}" destId="{4DF9C798-6DD2-4FCE-A250-D5CCC54E4D01}" srcOrd="2" destOrd="0" presId="urn:microsoft.com/office/officeart/2018/2/layout/IconLabelList"/>
    <dgm:cxn modelId="{0D2F14A5-8CB5-442B-BF00-D27337A71815}" type="presParOf" srcId="{4DF9C798-6DD2-4FCE-A250-D5CCC54E4D01}" destId="{92681D06-71A0-4779-B166-713F2BE3E2FA}" srcOrd="0" destOrd="0" presId="urn:microsoft.com/office/officeart/2018/2/layout/IconLabelList"/>
    <dgm:cxn modelId="{F52816EF-AB43-4D96-8362-4724094E35ED}" type="presParOf" srcId="{4DF9C798-6DD2-4FCE-A250-D5CCC54E4D01}" destId="{B5D91D47-B362-4C0F-B968-B9E1E2F6C74E}" srcOrd="1" destOrd="0" presId="urn:microsoft.com/office/officeart/2018/2/layout/IconLabelList"/>
    <dgm:cxn modelId="{5D17AFE9-E2E1-458F-9673-A62F126EB076}" type="presParOf" srcId="{4DF9C798-6DD2-4FCE-A250-D5CCC54E4D01}" destId="{6497A7D2-E932-4545-B8AF-EF213AFAC786}" srcOrd="2" destOrd="0" presId="urn:microsoft.com/office/officeart/2018/2/layout/IconLabelList"/>
    <dgm:cxn modelId="{4CED4811-6D04-44EA-982F-882E4D7981AF}" type="presParOf" srcId="{843F6826-4944-413C-9791-921AC0686BC7}" destId="{2A95EB3B-DCCB-4EA4-926A-28785418B089}" srcOrd="3" destOrd="0" presId="urn:microsoft.com/office/officeart/2018/2/layout/IconLabelList"/>
    <dgm:cxn modelId="{D781EE8C-FA1E-423D-8D2C-B302BC23B6D1}" type="presParOf" srcId="{843F6826-4944-413C-9791-921AC0686BC7}" destId="{7F3BD08A-178A-4B9B-BD73-470A9021C0A7}" srcOrd="4" destOrd="0" presId="urn:microsoft.com/office/officeart/2018/2/layout/IconLabelList"/>
    <dgm:cxn modelId="{B4C0197A-3996-429D-98F9-C5CB5832320E}" type="presParOf" srcId="{7F3BD08A-178A-4B9B-BD73-470A9021C0A7}" destId="{6431319A-8372-43AF-80C5-5C9430C077EE}" srcOrd="0" destOrd="0" presId="urn:microsoft.com/office/officeart/2018/2/layout/IconLabelList"/>
    <dgm:cxn modelId="{A9A98B8A-B3DD-433D-A224-6FDB19DAD13B}" type="presParOf" srcId="{7F3BD08A-178A-4B9B-BD73-470A9021C0A7}" destId="{167F0242-D542-4001-B613-F3D5BCD869B7}" srcOrd="1" destOrd="0" presId="urn:microsoft.com/office/officeart/2018/2/layout/IconLabelList"/>
    <dgm:cxn modelId="{DD7C6A8D-C867-4B43-AE54-54120B1200DD}" type="presParOf" srcId="{7F3BD08A-178A-4B9B-BD73-470A9021C0A7}" destId="{09FE99FB-4A54-436B-8ECC-C80C19AE59A3}" srcOrd="2" destOrd="0" presId="urn:microsoft.com/office/officeart/2018/2/layout/IconLabelList"/>
    <dgm:cxn modelId="{446507CE-215B-4273-8F2D-1AEB618668FA}" type="presParOf" srcId="{843F6826-4944-413C-9791-921AC0686BC7}" destId="{38D78AE8-B948-43D3-8610-6BE2859E4C16}" srcOrd="5" destOrd="0" presId="urn:microsoft.com/office/officeart/2018/2/layout/IconLabelList"/>
    <dgm:cxn modelId="{4C20AEBC-60C2-4303-99F2-B65461945F0B}" type="presParOf" srcId="{843F6826-4944-413C-9791-921AC0686BC7}" destId="{77BDF3B9-48D3-4673-9450-EE4F371D8DB6}" srcOrd="6" destOrd="0" presId="urn:microsoft.com/office/officeart/2018/2/layout/IconLabelList"/>
    <dgm:cxn modelId="{118AF13D-3355-4F7C-AD74-1B727678CCAA}" type="presParOf" srcId="{77BDF3B9-48D3-4673-9450-EE4F371D8DB6}" destId="{D1C1330A-303D-4031-A521-D3FA72A79881}" srcOrd="0" destOrd="0" presId="urn:microsoft.com/office/officeart/2018/2/layout/IconLabelList"/>
    <dgm:cxn modelId="{68D88D99-2A84-442E-983B-0E4D847495DE}" type="presParOf" srcId="{77BDF3B9-48D3-4673-9450-EE4F371D8DB6}" destId="{8AB65CAA-E714-4CC1-A995-08F93A15FC25}" srcOrd="1" destOrd="0" presId="urn:microsoft.com/office/officeart/2018/2/layout/IconLabelList"/>
    <dgm:cxn modelId="{E15B60EE-6C40-4312-8BA6-4C9BBC7A9E6C}" type="presParOf" srcId="{77BDF3B9-48D3-4673-9450-EE4F371D8DB6}" destId="{BCB3AC42-0030-4CFB-B2D2-CFCB50AFE18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839292-C369-4041-8797-E9CC44D73729}">
      <dsp:nvSpPr>
        <dsp:cNvPr id="0" name=""/>
        <dsp:cNvSpPr/>
      </dsp:nvSpPr>
      <dsp:spPr>
        <a:xfrm>
          <a:off x="2633" y="469205"/>
          <a:ext cx="2088869" cy="1253321"/>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Management Evaluation Review</a:t>
          </a:r>
        </a:p>
      </dsp:txBody>
      <dsp:txXfrm>
        <a:off x="2633" y="469205"/>
        <a:ext cx="2088869" cy="1253321"/>
      </dsp:txXfrm>
    </dsp:sp>
    <dsp:sp modelId="{4C952BD3-9C8C-45AA-B0E2-13BBB27E9D0E}">
      <dsp:nvSpPr>
        <dsp:cNvPr id="0" name=""/>
        <dsp:cNvSpPr/>
      </dsp:nvSpPr>
      <dsp:spPr>
        <a:xfrm>
          <a:off x="2300389" y="469205"/>
          <a:ext cx="2088869" cy="1253321"/>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Tools Used and Elements Reviewed </a:t>
          </a:r>
        </a:p>
      </dsp:txBody>
      <dsp:txXfrm>
        <a:off x="2300389" y="469205"/>
        <a:ext cx="2088869" cy="1253321"/>
      </dsp:txXfrm>
    </dsp:sp>
    <dsp:sp modelId="{2D51C49B-E6B8-4C94-AC4E-DEB0B9D8749F}">
      <dsp:nvSpPr>
        <dsp:cNvPr id="0" name=""/>
        <dsp:cNvSpPr/>
      </dsp:nvSpPr>
      <dsp:spPr>
        <a:xfrm>
          <a:off x="4598145" y="469205"/>
          <a:ext cx="2088869" cy="1253321"/>
        </a:xfrm>
        <a:prstGeom prst="rect">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Setting a filing date</a:t>
          </a:r>
        </a:p>
      </dsp:txBody>
      <dsp:txXfrm>
        <a:off x="4598145" y="469205"/>
        <a:ext cx="2088869" cy="1253321"/>
      </dsp:txXfrm>
    </dsp:sp>
    <dsp:sp modelId="{7EDE19F9-2BC9-440C-B3C0-000A56799F72}">
      <dsp:nvSpPr>
        <dsp:cNvPr id="0" name=""/>
        <dsp:cNvSpPr/>
      </dsp:nvSpPr>
      <dsp:spPr>
        <a:xfrm>
          <a:off x="6895901" y="469205"/>
          <a:ext cx="2088869" cy="1253321"/>
        </a:xfrm>
        <a:prstGeom prst="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Ways to apply</a:t>
          </a:r>
        </a:p>
      </dsp:txBody>
      <dsp:txXfrm>
        <a:off x="6895901" y="469205"/>
        <a:ext cx="2088869" cy="1253321"/>
      </dsp:txXfrm>
    </dsp:sp>
    <dsp:sp modelId="{1FF2DCCF-201E-4C4F-A926-8E5DE5C7998B}">
      <dsp:nvSpPr>
        <dsp:cNvPr id="0" name=""/>
        <dsp:cNvSpPr/>
      </dsp:nvSpPr>
      <dsp:spPr>
        <a:xfrm>
          <a:off x="1151511" y="1931413"/>
          <a:ext cx="2088869" cy="1253321"/>
        </a:xfrm>
        <a:prstGeom prst="rect">
          <a:avLst/>
        </a:prstGeom>
        <a:gradFill rotWithShape="0">
          <a:gsLst>
            <a:gs pos="0">
              <a:schemeClr val="accent6">
                <a:hueOff val="0"/>
                <a:satOff val="0"/>
                <a:lumOff val="0"/>
                <a:alphaOff val="0"/>
                <a:tint val="98000"/>
                <a:lumMod val="114000"/>
              </a:schemeClr>
            </a:gs>
            <a:gs pos="100000">
              <a:schemeClr val="accent6">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Active Case Errors</a:t>
          </a:r>
        </a:p>
      </dsp:txBody>
      <dsp:txXfrm>
        <a:off x="1151511" y="1931413"/>
        <a:ext cx="2088869" cy="1253321"/>
      </dsp:txXfrm>
    </dsp:sp>
    <dsp:sp modelId="{C670B7F8-90C6-40E7-A043-3303726E25DB}">
      <dsp:nvSpPr>
        <dsp:cNvPr id="0" name=""/>
        <dsp:cNvSpPr/>
      </dsp:nvSpPr>
      <dsp:spPr>
        <a:xfrm>
          <a:off x="3449267" y="1931413"/>
          <a:ext cx="2088869" cy="1253321"/>
        </a:xfrm>
        <a:prstGeom prst="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CAPER Errors</a:t>
          </a:r>
        </a:p>
      </dsp:txBody>
      <dsp:txXfrm>
        <a:off x="3449267" y="1931413"/>
        <a:ext cx="2088869" cy="1253321"/>
      </dsp:txXfrm>
    </dsp:sp>
    <dsp:sp modelId="{C3DA1222-6A48-4001-94C0-3AF626BD6B1E}">
      <dsp:nvSpPr>
        <dsp:cNvPr id="0" name=""/>
        <dsp:cNvSpPr/>
      </dsp:nvSpPr>
      <dsp:spPr>
        <a:xfrm>
          <a:off x="5747023" y="1931413"/>
          <a:ext cx="2088869" cy="1253321"/>
        </a:xfrm>
        <a:prstGeom prst="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Overall Summary</a:t>
          </a:r>
        </a:p>
      </dsp:txBody>
      <dsp:txXfrm>
        <a:off x="5747023" y="1931413"/>
        <a:ext cx="2088869" cy="12533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1B964-F05C-48C3-9DE1-48F689EC9D20}">
      <dsp:nvSpPr>
        <dsp:cNvPr id="0" name=""/>
        <dsp:cNvSpPr/>
      </dsp:nvSpPr>
      <dsp:spPr>
        <a:xfrm>
          <a:off x="0" y="515474"/>
          <a:ext cx="6496050" cy="596700"/>
        </a:xfrm>
        <a:prstGeom prst="round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dirty="0"/>
            <a:t>Workers must encourage applicants to file an application or set a filing date on the same day that the applicant contacts the agency</a:t>
          </a:r>
          <a:endParaRPr lang="en-US" sz="1500" kern="1200" dirty="0"/>
        </a:p>
      </dsp:txBody>
      <dsp:txXfrm>
        <a:off x="29128" y="544602"/>
        <a:ext cx="6437794" cy="538444"/>
      </dsp:txXfrm>
    </dsp:sp>
    <dsp:sp modelId="{8167DF13-B18F-4E1D-8476-F30AD722E3EA}">
      <dsp:nvSpPr>
        <dsp:cNvPr id="0" name=""/>
        <dsp:cNvSpPr/>
      </dsp:nvSpPr>
      <dsp:spPr>
        <a:xfrm>
          <a:off x="0" y="1155374"/>
          <a:ext cx="6496050" cy="596700"/>
        </a:xfrm>
        <a:prstGeom prst="roundRect">
          <a:avLst/>
        </a:prstGeom>
        <a:gradFill rotWithShape="0">
          <a:gsLst>
            <a:gs pos="0">
              <a:schemeClr val="accent2">
                <a:hueOff val="451605"/>
                <a:satOff val="-2211"/>
                <a:lumOff val="1242"/>
                <a:alphaOff val="0"/>
                <a:tint val="98000"/>
                <a:lumMod val="114000"/>
              </a:schemeClr>
            </a:gs>
            <a:gs pos="100000">
              <a:schemeClr val="accent2">
                <a:hueOff val="451605"/>
                <a:satOff val="-2211"/>
                <a:lumOff val="1242"/>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For FoodShare, this is the date that benefits will begin, if approved.  For Healthcare, benefits will go back to the first of the month </a:t>
          </a:r>
          <a:endParaRPr lang="en-US" sz="1500" kern="1200"/>
        </a:p>
      </dsp:txBody>
      <dsp:txXfrm>
        <a:off x="29128" y="1184502"/>
        <a:ext cx="6437794" cy="538444"/>
      </dsp:txXfrm>
    </dsp:sp>
    <dsp:sp modelId="{3E67F281-A6C3-4286-A9F7-6737035982F6}">
      <dsp:nvSpPr>
        <dsp:cNvPr id="0" name=""/>
        <dsp:cNvSpPr/>
      </dsp:nvSpPr>
      <dsp:spPr>
        <a:xfrm>
          <a:off x="0" y="1795274"/>
          <a:ext cx="6496050" cy="596700"/>
        </a:xfrm>
        <a:prstGeom prst="roundRect">
          <a:avLst/>
        </a:prstGeom>
        <a:gradFill rotWithShape="0">
          <a:gsLst>
            <a:gs pos="0">
              <a:schemeClr val="accent2">
                <a:hueOff val="903209"/>
                <a:satOff val="-4421"/>
                <a:lumOff val="2483"/>
                <a:alphaOff val="0"/>
                <a:tint val="98000"/>
                <a:lumMod val="114000"/>
              </a:schemeClr>
            </a:gs>
            <a:gs pos="100000">
              <a:schemeClr val="accent2">
                <a:hueOff val="903209"/>
                <a:satOff val="-4421"/>
                <a:lumOff val="2483"/>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dirty="0"/>
            <a:t>An applicant must provide </a:t>
          </a:r>
          <a:r>
            <a:rPr lang="en-US" sz="1500" b="1" i="0" kern="1200" dirty="0"/>
            <a:t>only</a:t>
          </a:r>
          <a:r>
            <a:rPr lang="en-US" sz="1500" b="0" i="0" kern="1200" dirty="0"/>
            <a:t> their name, address and signature to set a filing date</a:t>
          </a:r>
          <a:endParaRPr lang="en-US" sz="1500" kern="1200" dirty="0"/>
        </a:p>
      </dsp:txBody>
      <dsp:txXfrm>
        <a:off x="29128" y="1824402"/>
        <a:ext cx="6437794" cy="538444"/>
      </dsp:txXfrm>
    </dsp:sp>
    <dsp:sp modelId="{EAB6B90B-844D-4178-A719-8F818EE8BCB3}">
      <dsp:nvSpPr>
        <dsp:cNvPr id="0" name=""/>
        <dsp:cNvSpPr/>
      </dsp:nvSpPr>
      <dsp:spPr>
        <a:xfrm>
          <a:off x="0" y="2435175"/>
          <a:ext cx="6496050" cy="596700"/>
        </a:xfrm>
        <a:prstGeom prst="roundRect">
          <a:avLst/>
        </a:prstGeom>
        <a:gradFill rotWithShape="0">
          <a:gsLst>
            <a:gs pos="0">
              <a:schemeClr val="accent2">
                <a:hueOff val="1354814"/>
                <a:satOff val="-6632"/>
                <a:lumOff val="3725"/>
                <a:alphaOff val="0"/>
                <a:tint val="98000"/>
                <a:lumMod val="114000"/>
              </a:schemeClr>
            </a:gs>
            <a:gs pos="100000">
              <a:schemeClr val="accent2">
                <a:hueOff val="1354814"/>
                <a:satOff val="-6632"/>
                <a:lumOff val="372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0" kern="1200"/>
            <a:t>Below is an example of how to offer to set the filing date:</a:t>
          </a:r>
          <a:endParaRPr lang="en-US" sz="1500" kern="1200"/>
        </a:p>
      </dsp:txBody>
      <dsp:txXfrm>
        <a:off x="29128" y="2464303"/>
        <a:ext cx="6437794" cy="538444"/>
      </dsp:txXfrm>
    </dsp:sp>
    <dsp:sp modelId="{023455D5-7AF2-47AD-9C90-9A88C367B00D}">
      <dsp:nvSpPr>
        <dsp:cNvPr id="0" name=""/>
        <dsp:cNvSpPr/>
      </dsp:nvSpPr>
      <dsp:spPr>
        <a:xfrm>
          <a:off x="0" y="3031875"/>
          <a:ext cx="6496050" cy="1024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50"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en-US" sz="1200" i="1" kern="1200" dirty="0"/>
            <a:t>“In order to apply for benefits a filing date needs to be set which will determine the date that your benefits would begin. I can assist you with that over the phone right now. If you do not have time right now you can call back when you do have time, I can mail you an application, you can pick one up at your local agency or you can start the process online at access.wi.gov. You can also do the application in-person if you prefer.</a:t>
          </a:r>
          <a:endParaRPr lang="en-US" sz="1200" kern="1200" dirty="0"/>
        </a:p>
      </dsp:txBody>
      <dsp:txXfrm>
        <a:off x="0" y="3031875"/>
        <a:ext cx="6496050" cy="10246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602C51-CDC1-46B2-93DA-52A4DA6263F7}">
      <dsp:nvSpPr>
        <dsp:cNvPr id="0" name=""/>
        <dsp:cNvSpPr/>
      </dsp:nvSpPr>
      <dsp:spPr>
        <a:xfrm>
          <a:off x="2359296" y="238428"/>
          <a:ext cx="699257" cy="6992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37ED08F-335D-4EDD-9627-15FE4B6BB479}">
      <dsp:nvSpPr>
        <dsp:cNvPr id="0" name=""/>
        <dsp:cNvSpPr/>
      </dsp:nvSpPr>
      <dsp:spPr>
        <a:xfrm>
          <a:off x="1931972" y="1140105"/>
          <a:ext cx="1553906" cy="2312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Most staff feel that adequate time is allocated for completing training, however would like more time to review and understand Ops Memos.</a:t>
          </a:r>
        </a:p>
      </dsp:txBody>
      <dsp:txXfrm>
        <a:off x="1931972" y="1140105"/>
        <a:ext cx="1553906" cy="2312353"/>
      </dsp:txXfrm>
    </dsp:sp>
    <dsp:sp modelId="{92681D06-71A0-4779-B166-713F2BE3E2FA}">
      <dsp:nvSpPr>
        <dsp:cNvPr id="0" name=""/>
        <dsp:cNvSpPr/>
      </dsp:nvSpPr>
      <dsp:spPr>
        <a:xfrm>
          <a:off x="4185136" y="207274"/>
          <a:ext cx="699257" cy="6992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497A7D2-E932-4545-B8AF-EF213AFAC786}">
      <dsp:nvSpPr>
        <dsp:cNvPr id="0" name=""/>
        <dsp:cNvSpPr/>
      </dsp:nvSpPr>
      <dsp:spPr>
        <a:xfrm>
          <a:off x="3757811" y="1046645"/>
          <a:ext cx="1553906" cy="2436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Call Quality Reviews reflected very good customer service with excellent policy knowledge.  High percentages of staff indicate they read the Reporting Requirements and Work Requirements scripts for all interviews as required by policy, but some reviews did not have reporting requirements read	</a:t>
          </a:r>
        </a:p>
      </dsp:txBody>
      <dsp:txXfrm>
        <a:off x="3757811" y="1046645"/>
        <a:ext cx="1553906" cy="2436966"/>
      </dsp:txXfrm>
    </dsp:sp>
    <dsp:sp modelId="{6431319A-8372-43AF-80C5-5C9430C077EE}">
      <dsp:nvSpPr>
        <dsp:cNvPr id="0" name=""/>
        <dsp:cNvSpPr/>
      </dsp:nvSpPr>
      <dsp:spPr>
        <a:xfrm>
          <a:off x="6010976" y="214272"/>
          <a:ext cx="699257" cy="6992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9FE99FB-4A54-436B-8ECC-C80C19AE59A3}">
      <dsp:nvSpPr>
        <dsp:cNvPr id="0" name=""/>
        <dsp:cNvSpPr/>
      </dsp:nvSpPr>
      <dsp:spPr>
        <a:xfrm>
          <a:off x="5583651" y="1067638"/>
          <a:ext cx="1553906" cy="2408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Agency lobbies and websites are customer-friendly with helpful staff and resources available. </a:t>
          </a:r>
        </a:p>
      </dsp:txBody>
      <dsp:txXfrm>
        <a:off x="5583651" y="1067638"/>
        <a:ext cx="1553906" cy="2408976"/>
      </dsp:txXfrm>
    </dsp:sp>
    <dsp:sp modelId="{D1C1330A-303D-4031-A521-D3FA72A79881}">
      <dsp:nvSpPr>
        <dsp:cNvPr id="0" name=""/>
        <dsp:cNvSpPr/>
      </dsp:nvSpPr>
      <dsp:spPr>
        <a:xfrm>
          <a:off x="7836815" y="217786"/>
          <a:ext cx="699257" cy="69925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CB3AC42-0030-4CFB-B2D2-CFCB50AFE18C}">
      <dsp:nvSpPr>
        <dsp:cNvPr id="0" name=""/>
        <dsp:cNvSpPr/>
      </dsp:nvSpPr>
      <dsp:spPr>
        <a:xfrm>
          <a:off x="7409491" y="1078182"/>
          <a:ext cx="1553906" cy="2394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A very high percentage of customers feel they receive great service and are treated </a:t>
          </a:r>
          <a:r>
            <a:rPr lang="en-US" sz="1100" kern="1200" dirty="0">
              <a:latin typeface="Century Gothic" panose="020B0502020202020204"/>
            </a:rPr>
            <a:t>fairly</a:t>
          </a:r>
          <a:r>
            <a:rPr lang="en-US" sz="1100" kern="1200" dirty="0"/>
            <a:t> and respectfully, and are satisfied with overall service,  per the survey results and Local Agency Customer Feedback forms</a:t>
          </a:r>
        </a:p>
      </dsp:txBody>
      <dsp:txXfrm>
        <a:off x="7409491" y="1078182"/>
        <a:ext cx="1553906" cy="239491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B2B981-26F2-4A20-B88C-352CBA186C04}" type="datetimeFigureOut">
              <a:rPr lang="en-US" smtClean="0"/>
              <a:t>9/24/2024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CDC413-753A-4621-8372-6897C5831F99}" type="slidenum">
              <a:rPr lang="en-US" smtClean="0"/>
              <a:t>‹#›</a:t>
            </a:fld>
            <a:endParaRPr lang="en-US"/>
          </a:p>
        </p:txBody>
      </p:sp>
    </p:spTree>
    <p:extLst>
      <p:ext uri="{BB962C8B-B14F-4D97-AF65-F5344CB8AC3E}">
        <p14:creationId xmlns:p14="http://schemas.microsoft.com/office/powerpoint/2010/main" val="225556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F1478A-3CC8-4B49-A66F-0B6FAD4C7473}"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890610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44E336-FC4A-4E51-94D1-E8427B3B385D}" type="datetime1">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418032172"/>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24233587"/>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18415794"/>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4E336-FC4A-4E51-94D1-E8427B3B385D}"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621705517"/>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A44E336-FC4A-4E51-94D1-E8427B3B385D}" type="datetime1">
              <a:rPr lang="en-US" smtClean="0"/>
              <a:t>9/24/2024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848622365"/>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A44E336-FC4A-4E51-94D1-E8427B3B385D}" type="datetime1">
              <a:rPr lang="en-US" smtClean="0"/>
              <a:t>9/24/2024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384331702"/>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EDEC3C-C8C7-4A74-B09F-05A5597BE157}"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763552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973A0F-757D-401D-97AC-D1D76C5AE819}"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885111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DE19F4B-1667-4652-A309-01B87D2798F8}"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419783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7CAE2-8365-42AD-B5C9-D12C95DF28CB}" type="datetime1">
              <a:rPr lang="en-US" smtClean="0"/>
              <a:t>9/24/2024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65324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35B799-8279-4603-90D4-DBD76B84F58F}" type="datetime1">
              <a:rPr lang="en-US" smtClean="0"/>
              <a:t>9/24/2024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350956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1CC916-8313-48E0-AACE-94F9A41CDA45}" type="datetime1">
              <a:rPr lang="en-US" smtClean="0"/>
              <a:t>9/24/2024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847602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5FC12CF-2E11-44B1-AEB7-EF6689FF4D92}" type="datetime1">
              <a:rPr lang="en-US" smtClean="0"/>
              <a:t>9/24/2024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923535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6992A0E-90D2-4241-B153-CEDC18FA644C}" type="datetime1">
              <a:rPr lang="en-US" smtClean="0"/>
              <a:t>9/24/2024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161090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EF596E8-7743-4F85-93B4-85F2ABCA01C4}" type="datetime1">
              <a:rPr lang="en-US" smtClean="0"/>
              <a:t>9/24/2024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51004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0539C2-9CF4-4944-B3BC-5FEC303FDA4D}" type="datetime1">
              <a:rPr lang="en-US" smtClean="0"/>
              <a:t>9/24/2024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7CCBAE-CD6C-4034-A20D-11180A96BD83}" type="slidenum">
              <a:rPr lang="en-US" smtClean="0"/>
              <a:t>‹#›</a:t>
            </a:fld>
            <a:endParaRPr lang="en-US"/>
          </a:p>
        </p:txBody>
      </p:sp>
    </p:spTree>
    <p:extLst>
      <p:ext uri="{BB962C8B-B14F-4D97-AF65-F5344CB8AC3E}">
        <p14:creationId xmlns:p14="http://schemas.microsoft.com/office/powerpoint/2010/main" val="2097746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A44E336-FC4A-4E51-94D1-E8427B3B385D}" type="datetime1">
              <a:rPr lang="en-US" smtClean="0"/>
              <a:t>9/24/2024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77CCBAE-CD6C-4034-A20D-11180A96BD83}" type="slidenum">
              <a:rPr lang="en-US" smtClean="0"/>
              <a:t>‹#›</a:t>
            </a:fld>
            <a:endParaRPr lang="en-US"/>
          </a:p>
        </p:txBody>
      </p:sp>
    </p:spTree>
    <p:extLst>
      <p:ext uri="{BB962C8B-B14F-4D97-AF65-F5344CB8AC3E}">
        <p14:creationId xmlns:p14="http://schemas.microsoft.com/office/powerpoint/2010/main" val="1948336749"/>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Lst>
  <p:hf hdr="0" ftr="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7.sv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access.wisconsin.gov/acces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Management Evaluation Review Findings Training </a:t>
            </a:r>
          </a:p>
        </p:txBody>
      </p:sp>
      <p:sp>
        <p:nvSpPr>
          <p:cNvPr id="3" name="Subtitle 2"/>
          <p:cNvSpPr>
            <a:spLocks noGrp="1"/>
          </p:cNvSpPr>
          <p:nvPr>
            <p:ph type="subTitle" idx="1"/>
          </p:nvPr>
        </p:nvSpPr>
        <p:spPr/>
        <p:txBody>
          <a:bodyPr/>
          <a:lstStyle/>
          <a:p>
            <a:r>
              <a:rPr lang="en-US" dirty="0"/>
              <a:t>09/26/24</a:t>
            </a:r>
          </a:p>
        </p:txBody>
      </p:sp>
    </p:spTree>
    <p:extLst>
      <p:ext uri="{BB962C8B-B14F-4D97-AF65-F5344CB8AC3E}">
        <p14:creationId xmlns:p14="http://schemas.microsoft.com/office/powerpoint/2010/main" val="3504420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0">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0"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p:cNvSpPr>
            <a:spLocks noGrp="1"/>
          </p:cNvSpPr>
          <p:nvPr>
            <p:ph type="title"/>
          </p:nvPr>
        </p:nvSpPr>
        <p:spPr>
          <a:xfrm>
            <a:off x="648930" y="629267"/>
            <a:ext cx="9252154" cy="1016654"/>
          </a:xfrm>
        </p:spPr>
        <p:txBody>
          <a:bodyPr>
            <a:normAutofit/>
          </a:bodyPr>
          <a:lstStyle/>
          <a:p>
            <a:r>
              <a:rPr lang="en-US">
                <a:solidFill>
                  <a:srgbClr val="EBEBEB"/>
                </a:solidFill>
              </a:rPr>
              <a:t>Overall Summary</a:t>
            </a:r>
          </a:p>
        </p:txBody>
      </p:sp>
      <p:sp>
        <p:nvSpPr>
          <p:cNvPr id="21" name="Rectangle 14">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Slide Number Placeholder 4"/>
          <p:cNvSpPr>
            <a:spLocks noGrp="1"/>
          </p:cNvSpPr>
          <p:nvPr>
            <p:ph type="sldNum" sz="quarter" idx="12"/>
          </p:nvPr>
        </p:nvSpPr>
        <p:spPr>
          <a:xfrm>
            <a:off x="10352540" y="295729"/>
            <a:ext cx="838199" cy="767687"/>
          </a:xfrm>
        </p:spPr>
        <p:txBody>
          <a:bodyPr>
            <a:normAutofit/>
          </a:bodyPr>
          <a:lstStyle/>
          <a:p>
            <a:pPr>
              <a:spcAft>
                <a:spcPts val="600"/>
              </a:spcAft>
            </a:pPr>
            <a:fld id="{D77CCBAE-CD6C-4034-A20D-11180A96BD83}" type="slidenum">
              <a:rPr lang="en-US">
                <a:solidFill>
                  <a:srgbClr val="FFFFFF"/>
                </a:solidFill>
              </a:rPr>
              <a:pPr>
                <a:spcAft>
                  <a:spcPts val="600"/>
                </a:spcAft>
              </a:pPr>
              <a:t>10</a:t>
            </a:fld>
            <a:endParaRPr lang="en-US">
              <a:solidFill>
                <a:srgbClr val="FFFFFF"/>
              </a:solidFill>
            </a:endParaRPr>
          </a:p>
        </p:txBody>
      </p:sp>
      <p:sp>
        <p:nvSpPr>
          <p:cNvPr id="22" name="Freeform: Shape 16">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sp>
        <p:nvSpPr>
          <p:cNvPr id="4" name="Date Placeholder 3"/>
          <p:cNvSpPr>
            <a:spLocks noGrp="1"/>
          </p:cNvSpPr>
          <p:nvPr>
            <p:ph type="dt" sz="half" idx="10"/>
          </p:nvPr>
        </p:nvSpPr>
        <p:spPr>
          <a:xfrm>
            <a:off x="9254068" y="6355080"/>
            <a:ext cx="2290232" cy="304799"/>
          </a:xfrm>
        </p:spPr>
        <p:txBody>
          <a:bodyPr>
            <a:normAutofit/>
          </a:bodyPr>
          <a:lstStyle/>
          <a:p>
            <a:pPr algn="r">
              <a:spcAft>
                <a:spcPts val="600"/>
              </a:spcAft>
            </a:pPr>
            <a:fld id="{3DE19F4B-1667-4652-A309-01B87D2798F8}" type="datetime1">
              <a:rPr lang="en-US">
                <a:solidFill>
                  <a:schemeClr val="accent1"/>
                </a:solidFill>
              </a:rPr>
              <a:pPr algn="r">
                <a:spcAft>
                  <a:spcPts val="600"/>
                </a:spcAft>
              </a:pPr>
              <a:t>9/24/2024</a:t>
            </a:fld>
            <a:endParaRPr lang="en-US">
              <a:solidFill>
                <a:schemeClr val="accent1"/>
              </a:solidFill>
            </a:endParaRPr>
          </a:p>
        </p:txBody>
      </p:sp>
      <p:graphicFrame>
        <p:nvGraphicFramePr>
          <p:cNvPr id="23" name="Content Placeholder 2">
            <a:extLst>
              <a:ext uri="{FF2B5EF4-FFF2-40B4-BE49-F238E27FC236}">
                <a16:creationId xmlns:a16="http://schemas.microsoft.com/office/drawing/2014/main" id="{733C5EE7-7BC0-6BC4-D3FF-78D75CAA8F91}"/>
              </a:ext>
            </a:extLst>
          </p:cNvPr>
          <p:cNvGraphicFramePr>
            <a:graphicFrameLocks noGrp="1"/>
          </p:cNvGraphicFramePr>
          <p:nvPr>
            <p:ph idx="1"/>
            <p:extLst>
              <p:ext uri="{D42A27DB-BD31-4B8C-83A1-F6EECF244321}">
                <p14:modId xmlns:p14="http://schemas.microsoft.com/office/powerpoint/2010/main" val="27865082"/>
              </p:ext>
            </p:extLst>
          </p:nvPr>
        </p:nvGraphicFramePr>
        <p:xfrm>
          <a:off x="648930" y="2523646"/>
          <a:ext cx="10895370" cy="3690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769828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3" name="Picture 12">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5" name="Oval 14">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7" name="Picture 16">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9" name="Picture 18">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1" name="Rectangle 20">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Rectangle 22">
            <a:extLst>
              <a:ext uri="{FF2B5EF4-FFF2-40B4-BE49-F238E27FC236}">
                <a16:creationId xmlns:a16="http://schemas.microsoft.com/office/drawing/2014/main" id="{C6A81905-F480-46A4-BC10-215D24EA1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72012" y="1447800"/>
            <a:ext cx="5222325" cy="3329581"/>
          </a:xfrm>
        </p:spPr>
        <p:txBody>
          <a:bodyPr vert="horz" lIns="91440" tIns="45720" rIns="91440" bIns="45720" rtlCol="0" anchor="b">
            <a:normAutofit/>
          </a:bodyPr>
          <a:lstStyle/>
          <a:p>
            <a:r>
              <a:rPr lang="en-US" sz="7200" b="0" i="0" kern="1200">
                <a:solidFill>
                  <a:srgbClr val="EBEBEB"/>
                </a:solidFill>
                <a:latin typeface="+mj-lt"/>
                <a:ea typeface="+mj-ea"/>
                <a:cs typeface="+mj-cs"/>
              </a:rPr>
              <a:t>Questions?</a:t>
            </a:r>
          </a:p>
        </p:txBody>
      </p:sp>
      <p:sp>
        <p:nvSpPr>
          <p:cNvPr id="25" name="Freeform 8">
            <a:extLst>
              <a:ext uri="{FF2B5EF4-FFF2-40B4-BE49-F238E27FC236}">
                <a16:creationId xmlns:a16="http://schemas.microsoft.com/office/drawing/2014/main" id="{36FD4D9D-3784-41E8-8405-A42B72F5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5692"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27" name="Freeform: Shape 26">
            <a:extLst>
              <a:ext uri="{FF2B5EF4-FFF2-40B4-BE49-F238E27FC236}">
                <a16:creationId xmlns:a16="http://schemas.microsoft.com/office/drawing/2014/main" id="{09811DF6-66E4-43D5-B564-315179653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81964" cy="6858000"/>
          </a:xfrm>
          <a:custGeom>
            <a:avLst/>
            <a:gdLst>
              <a:gd name="connsiteX0" fmla="*/ 3137249 w 4481964"/>
              <a:gd name="connsiteY0" fmla="*/ 0 h 6858000"/>
              <a:gd name="connsiteX1" fmla="*/ 4480787 w 4481964"/>
              <a:gd name="connsiteY1" fmla="*/ 0 h 6858000"/>
              <a:gd name="connsiteX2" fmla="*/ 4455742 w 4481964"/>
              <a:gd name="connsiteY2" fmla="*/ 155676 h 6858000"/>
              <a:gd name="connsiteX3" fmla="*/ 4431873 w 4481964"/>
              <a:gd name="connsiteY3" fmla="*/ 310667 h 6858000"/>
              <a:gd name="connsiteX4" fmla="*/ 4408509 w 4481964"/>
              <a:gd name="connsiteY4" fmla="*/ 466344 h 6858000"/>
              <a:gd name="connsiteX5" fmla="*/ 4388506 w 4481964"/>
              <a:gd name="connsiteY5" fmla="*/ 622706 h 6858000"/>
              <a:gd name="connsiteX6" fmla="*/ 4368335 w 4481964"/>
              <a:gd name="connsiteY6" fmla="*/ 778383 h 6858000"/>
              <a:gd name="connsiteX7" fmla="*/ 4349509 w 4481964"/>
              <a:gd name="connsiteY7" fmla="*/ 934745 h 6858000"/>
              <a:gd name="connsiteX8" fmla="*/ 4333373 w 4481964"/>
              <a:gd name="connsiteY8" fmla="*/ 1089050 h 6858000"/>
              <a:gd name="connsiteX9" fmla="*/ 4318077 w 4481964"/>
              <a:gd name="connsiteY9" fmla="*/ 1245413 h 6858000"/>
              <a:gd name="connsiteX10" fmla="*/ 4304125 w 4481964"/>
              <a:gd name="connsiteY10" fmla="*/ 1401089 h 6858000"/>
              <a:gd name="connsiteX11" fmla="*/ 4292023 w 4481964"/>
              <a:gd name="connsiteY11" fmla="*/ 1554023 h 6858000"/>
              <a:gd name="connsiteX12" fmla="*/ 4279920 w 4481964"/>
              <a:gd name="connsiteY12" fmla="*/ 1709013 h 6858000"/>
              <a:gd name="connsiteX13" fmla="*/ 4269835 w 4481964"/>
              <a:gd name="connsiteY13" fmla="*/ 1861947 h 6858000"/>
              <a:gd name="connsiteX14" fmla="*/ 4261935 w 4481964"/>
              <a:gd name="connsiteY14" fmla="*/ 2014880 h 6858000"/>
              <a:gd name="connsiteX15" fmla="*/ 4253698 w 4481964"/>
              <a:gd name="connsiteY15" fmla="*/ 2167128 h 6858000"/>
              <a:gd name="connsiteX16" fmla="*/ 4246807 w 4481964"/>
              <a:gd name="connsiteY16" fmla="*/ 2318004 h 6858000"/>
              <a:gd name="connsiteX17" fmla="*/ 4241932 w 4481964"/>
              <a:gd name="connsiteY17" fmla="*/ 2467508 h 6858000"/>
              <a:gd name="connsiteX18" fmla="*/ 4237730 w 4481964"/>
              <a:gd name="connsiteY18" fmla="*/ 2617013 h 6858000"/>
              <a:gd name="connsiteX19" fmla="*/ 4233696 w 4481964"/>
              <a:gd name="connsiteY19" fmla="*/ 2765145 h 6858000"/>
              <a:gd name="connsiteX20" fmla="*/ 4231847 w 4481964"/>
              <a:gd name="connsiteY20" fmla="*/ 2911221 h 6858000"/>
              <a:gd name="connsiteX21" fmla="*/ 4229830 w 4481964"/>
              <a:gd name="connsiteY21" fmla="*/ 3057296 h 6858000"/>
              <a:gd name="connsiteX22" fmla="*/ 4228821 w 4481964"/>
              <a:gd name="connsiteY22" fmla="*/ 3201314 h 6858000"/>
              <a:gd name="connsiteX23" fmla="*/ 4229830 w 4481964"/>
              <a:gd name="connsiteY23" fmla="*/ 3343960 h 6858000"/>
              <a:gd name="connsiteX24" fmla="*/ 4229830 w 4481964"/>
              <a:gd name="connsiteY24" fmla="*/ 3485235 h 6858000"/>
              <a:gd name="connsiteX25" fmla="*/ 4231847 w 4481964"/>
              <a:gd name="connsiteY25" fmla="*/ 3625138 h 6858000"/>
              <a:gd name="connsiteX26" fmla="*/ 4234872 w 4481964"/>
              <a:gd name="connsiteY26" fmla="*/ 3762298 h 6858000"/>
              <a:gd name="connsiteX27" fmla="*/ 4237730 w 4481964"/>
              <a:gd name="connsiteY27" fmla="*/ 3898087 h 6858000"/>
              <a:gd name="connsiteX28" fmla="*/ 4240924 w 4481964"/>
              <a:gd name="connsiteY28" fmla="*/ 4031132 h 6858000"/>
              <a:gd name="connsiteX29" fmla="*/ 4245798 w 4481964"/>
              <a:gd name="connsiteY29" fmla="*/ 4163491 h 6858000"/>
              <a:gd name="connsiteX30" fmla="*/ 4251009 w 4481964"/>
              <a:gd name="connsiteY30" fmla="*/ 4293793 h 6858000"/>
              <a:gd name="connsiteX31" fmla="*/ 4255715 w 4481964"/>
              <a:gd name="connsiteY31" fmla="*/ 4421352 h 6858000"/>
              <a:gd name="connsiteX32" fmla="*/ 4268995 w 4481964"/>
              <a:gd name="connsiteY32" fmla="*/ 4670298 h 6858000"/>
              <a:gd name="connsiteX33" fmla="*/ 4283114 w 4481964"/>
              <a:gd name="connsiteY33" fmla="*/ 4908956 h 6858000"/>
              <a:gd name="connsiteX34" fmla="*/ 4297906 w 4481964"/>
              <a:gd name="connsiteY34" fmla="*/ 5138013 h 6858000"/>
              <a:gd name="connsiteX35" fmla="*/ 4314211 w 4481964"/>
              <a:gd name="connsiteY35" fmla="*/ 5354726 h 6858000"/>
              <a:gd name="connsiteX36" fmla="*/ 4331188 w 4481964"/>
              <a:gd name="connsiteY36" fmla="*/ 5561838 h 6858000"/>
              <a:gd name="connsiteX37" fmla="*/ 4349509 w 4481964"/>
              <a:gd name="connsiteY37" fmla="*/ 5753862 h 6858000"/>
              <a:gd name="connsiteX38" fmla="*/ 4367495 w 4481964"/>
              <a:gd name="connsiteY38" fmla="*/ 5934227 h 6858000"/>
              <a:gd name="connsiteX39" fmla="*/ 4385480 w 4481964"/>
              <a:gd name="connsiteY39" fmla="*/ 6100191 h 6858000"/>
              <a:gd name="connsiteX40" fmla="*/ 4402457 w 4481964"/>
              <a:gd name="connsiteY40" fmla="*/ 6252438 h 6858000"/>
              <a:gd name="connsiteX41" fmla="*/ 4418594 w 4481964"/>
              <a:gd name="connsiteY41" fmla="*/ 6387541 h 6858000"/>
              <a:gd name="connsiteX42" fmla="*/ 4433890 w 4481964"/>
              <a:gd name="connsiteY42" fmla="*/ 6509613 h 6858000"/>
              <a:gd name="connsiteX43" fmla="*/ 4446665 w 4481964"/>
              <a:gd name="connsiteY43" fmla="*/ 6612483 h 6858000"/>
              <a:gd name="connsiteX44" fmla="*/ 4458767 w 4481964"/>
              <a:gd name="connsiteY44" fmla="*/ 6698894 h 6858000"/>
              <a:gd name="connsiteX45" fmla="*/ 4476081 w 4481964"/>
              <a:gd name="connsiteY45" fmla="*/ 6817538 h 6858000"/>
              <a:gd name="connsiteX46" fmla="*/ 4481964 w 4481964"/>
              <a:gd name="connsiteY46" fmla="*/ 6858000 h 6858000"/>
              <a:gd name="connsiteX47" fmla="*/ 3577807 w 4481964"/>
              <a:gd name="connsiteY47" fmla="*/ 6858000 h 6858000"/>
              <a:gd name="connsiteX48" fmla="*/ 3577807 w 4481964"/>
              <a:gd name="connsiteY48" fmla="*/ 6858000 h 6858000"/>
              <a:gd name="connsiteX49" fmla="*/ 0 w 4481964"/>
              <a:gd name="connsiteY49" fmla="*/ 6858000 h 6858000"/>
              <a:gd name="connsiteX50" fmla="*/ 0 w 4481964"/>
              <a:gd name="connsiteY50" fmla="*/ 0 h 6858000"/>
              <a:gd name="connsiteX51" fmla="*/ 3137249 w 4481964"/>
              <a:gd name="connsiteY5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481964" h="6858000">
                <a:moveTo>
                  <a:pt x="3137249" y="0"/>
                </a:moveTo>
                <a:lnTo>
                  <a:pt x="4480787" y="0"/>
                </a:lnTo>
                <a:lnTo>
                  <a:pt x="4455742" y="155676"/>
                </a:lnTo>
                <a:lnTo>
                  <a:pt x="4431873" y="310667"/>
                </a:lnTo>
                <a:lnTo>
                  <a:pt x="4408509" y="466344"/>
                </a:lnTo>
                <a:lnTo>
                  <a:pt x="4388506" y="622706"/>
                </a:lnTo>
                <a:lnTo>
                  <a:pt x="4368335" y="778383"/>
                </a:lnTo>
                <a:lnTo>
                  <a:pt x="4349509" y="934745"/>
                </a:lnTo>
                <a:lnTo>
                  <a:pt x="4333373" y="1089050"/>
                </a:lnTo>
                <a:lnTo>
                  <a:pt x="4318077" y="1245413"/>
                </a:lnTo>
                <a:lnTo>
                  <a:pt x="4304125" y="1401089"/>
                </a:lnTo>
                <a:lnTo>
                  <a:pt x="4292023" y="1554023"/>
                </a:lnTo>
                <a:lnTo>
                  <a:pt x="4279920" y="1709013"/>
                </a:lnTo>
                <a:lnTo>
                  <a:pt x="4269835" y="1861947"/>
                </a:lnTo>
                <a:lnTo>
                  <a:pt x="4261935" y="2014880"/>
                </a:lnTo>
                <a:lnTo>
                  <a:pt x="4253698" y="2167128"/>
                </a:lnTo>
                <a:lnTo>
                  <a:pt x="4246807" y="2318004"/>
                </a:lnTo>
                <a:lnTo>
                  <a:pt x="4241932" y="2467508"/>
                </a:lnTo>
                <a:lnTo>
                  <a:pt x="4237730" y="2617013"/>
                </a:lnTo>
                <a:lnTo>
                  <a:pt x="4233696" y="2765145"/>
                </a:lnTo>
                <a:lnTo>
                  <a:pt x="4231847" y="2911221"/>
                </a:lnTo>
                <a:lnTo>
                  <a:pt x="4229830" y="3057296"/>
                </a:lnTo>
                <a:lnTo>
                  <a:pt x="4228821" y="3201314"/>
                </a:lnTo>
                <a:lnTo>
                  <a:pt x="4229830" y="3343960"/>
                </a:lnTo>
                <a:lnTo>
                  <a:pt x="4229830" y="3485235"/>
                </a:lnTo>
                <a:lnTo>
                  <a:pt x="4231847" y="3625138"/>
                </a:lnTo>
                <a:lnTo>
                  <a:pt x="4234872" y="3762298"/>
                </a:lnTo>
                <a:lnTo>
                  <a:pt x="4237730" y="3898087"/>
                </a:lnTo>
                <a:lnTo>
                  <a:pt x="4240924" y="4031132"/>
                </a:lnTo>
                <a:lnTo>
                  <a:pt x="4245798" y="4163491"/>
                </a:lnTo>
                <a:lnTo>
                  <a:pt x="4251009" y="4293793"/>
                </a:lnTo>
                <a:lnTo>
                  <a:pt x="4255715" y="4421352"/>
                </a:lnTo>
                <a:lnTo>
                  <a:pt x="4268995" y="4670298"/>
                </a:lnTo>
                <a:lnTo>
                  <a:pt x="4283114" y="4908956"/>
                </a:lnTo>
                <a:lnTo>
                  <a:pt x="4297906" y="5138013"/>
                </a:lnTo>
                <a:lnTo>
                  <a:pt x="4314211" y="5354726"/>
                </a:lnTo>
                <a:lnTo>
                  <a:pt x="4331188" y="5561838"/>
                </a:lnTo>
                <a:lnTo>
                  <a:pt x="4349509" y="5753862"/>
                </a:lnTo>
                <a:lnTo>
                  <a:pt x="4367495" y="5934227"/>
                </a:lnTo>
                <a:lnTo>
                  <a:pt x="4385480" y="6100191"/>
                </a:lnTo>
                <a:lnTo>
                  <a:pt x="4402457" y="6252438"/>
                </a:lnTo>
                <a:lnTo>
                  <a:pt x="4418594" y="6387541"/>
                </a:lnTo>
                <a:lnTo>
                  <a:pt x="4433890" y="6509613"/>
                </a:lnTo>
                <a:lnTo>
                  <a:pt x="4446665" y="6612483"/>
                </a:lnTo>
                <a:lnTo>
                  <a:pt x="4458767" y="6698894"/>
                </a:lnTo>
                <a:lnTo>
                  <a:pt x="4476081" y="6817538"/>
                </a:lnTo>
                <a:lnTo>
                  <a:pt x="4481964" y="6858000"/>
                </a:lnTo>
                <a:lnTo>
                  <a:pt x="3577807" y="6858000"/>
                </a:lnTo>
                <a:lnTo>
                  <a:pt x="3577807" y="6858000"/>
                </a:lnTo>
                <a:lnTo>
                  <a:pt x="0" y="6858000"/>
                </a:lnTo>
                <a:lnTo>
                  <a:pt x="0" y="0"/>
                </a:lnTo>
                <a:lnTo>
                  <a:pt x="313724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60817A52-B891-4228-A61E-0C0A57632D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 name="Slide Number Placeholder 3"/>
          <p:cNvSpPr>
            <a:spLocks noGrp="1"/>
          </p:cNvSpPr>
          <p:nvPr>
            <p:ph type="sldNum" sz="quarter" idx="12"/>
          </p:nvPr>
        </p:nvSpPr>
        <p:spPr>
          <a:xfrm>
            <a:off x="10352540" y="295729"/>
            <a:ext cx="838199" cy="767687"/>
          </a:xfrm>
        </p:spPr>
        <p:txBody>
          <a:bodyPr vert="horz" lIns="91440" tIns="45720" rIns="91440" bIns="45720" rtlCol="0" anchor="b">
            <a:normAutofit/>
          </a:bodyPr>
          <a:lstStyle/>
          <a:p>
            <a:pPr defTabSz="914400">
              <a:spcAft>
                <a:spcPts val="600"/>
              </a:spcAft>
            </a:pPr>
            <a:fld id="{D77CCBAE-CD6C-4034-A20D-11180A96BD83}" type="slidenum">
              <a:rPr lang="en-US">
                <a:solidFill>
                  <a:srgbClr val="FFFFFF"/>
                </a:solidFill>
              </a:rPr>
              <a:pPr defTabSz="914400">
                <a:spcAft>
                  <a:spcPts val="600"/>
                </a:spcAft>
              </a:pPr>
              <a:t>11</a:t>
            </a:fld>
            <a:endParaRPr lang="en-US">
              <a:solidFill>
                <a:srgbClr val="FFFFFF"/>
              </a:solidFill>
            </a:endParaRPr>
          </a:p>
        </p:txBody>
      </p:sp>
      <p:pic>
        <p:nvPicPr>
          <p:cNvPr id="8" name="Graphic 7" descr="Question mark">
            <a:extLst>
              <a:ext uri="{FF2B5EF4-FFF2-40B4-BE49-F238E27FC236}">
                <a16:creationId xmlns:a16="http://schemas.microsoft.com/office/drawing/2014/main" id="{6353E8DD-45AE-4A57-3A9D-6F3928B2A2D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7240" y="2074882"/>
            <a:ext cx="2936836" cy="2936836"/>
          </a:xfrm>
          <a:prstGeom prst="rect">
            <a:avLst/>
          </a:prstGeom>
          <a:effectLst/>
        </p:spPr>
      </p:pic>
      <p:sp>
        <p:nvSpPr>
          <p:cNvPr id="3" name="Date Placeholder 2"/>
          <p:cNvSpPr>
            <a:spLocks noGrp="1"/>
          </p:cNvSpPr>
          <p:nvPr>
            <p:ph type="dt" sz="half" idx="10"/>
          </p:nvPr>
        </p:nvSpPr>
        <p:spPr>
          <a:xfrm rot="5400000">
            <a:off x="9520018" y="2426321"/>
            <a:ext cx="2261840" cy="304799"/>
          </a:xfrm>
        </p:spPr>
        <p:txBody>
          <a:bodyPr vert="horz" lIns="91440" tIns="45720" rIns="91440" bIns="45720" rtlCol="0" anchor="t">
            <a:normAutofit/>
          </a:bodyPr>
          <a:lstStyle/>
          <a:p>
            <a:pPr defTabSz="914400">
              <a:spcAft>
                <a:spcPts val="600"/>
              </a:spcAft>
            </a:pPr>
            <a:fld id="{75FC12CF-2E11-44B1-AEB7-EF6689FF4D92}" type="datetime1">
              <a:rPr lang="en-US">
                <a:solidFill>
                  <a:srgbClr val="FFFFFF">
                    <a:alpha val="60000"/>
                  </a:srgbClr>
                </a:solidFill>
              </a:rPr>
              <a:pPr defTabSz="914400">
                <a:spcAft>
                  <a:spcPts val="600"/>
                </a:spcAft>
              </a:pPr>
              <a:t>9/24/2024</a:t>
            </a:fld>
            <a:endParaRPr lang="en-US">
              <a:solidFill>
                <a:srgbClr val="FFFFFF">
                  <a:alpha val="60000"/>
                </a:srgbClr>
              </a:solidFill>
            </a:endParaRPr>
          </a:p>
        </p:txBody>
      </p:sp>
    </p:spTree>
    <p:extLst>
      <p:ext uri="{BB962C8B-B14F-4D97-AF65-F5344CB8AC3E}">
        <p14:creationId xmlns:p14="http://schemas.microsoft.com/office/powerpoint/2010/main" val="331203647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4897" y="624110"/>
            <a:ext cx="9712998" cy="1280890"/>
          </a:xfrm>
        </p:spPr>
        <p:txBody>
          <a:bodyPr>
            <a:normAutofit/>
          </a:bodyPr>
          <a:lstStyle/>
          <a:p>
            <a:r>
              <a:rPr lang="en-US"/>
              <a:t>Objectives</a:t>
            </a:r>
            <a:endParaRPr lang="en-US" dirty="0"/>
          </a:p>
        </p:txBody>
      </p:sp>
      <p:graphicFrame>
        <p:nvGraphicFramePr>
          <p:cNvPr id="25" name="Content Placeholder 2">
            <a:extLst>
              <a:ext uri="{FF2B5EF4-FFF2-40B4-BE49-F238E27FC236}">
                <a16:creationId xmlns:a16="http://schemas.microsoft.com/office/drawing/2014/main" id="{8AAF35A6-4EFE-2710-F6C1-F0DDD8A58532}"/>
              </a:ext>
            </a:extLst>
          </p:cNvPr>
          <p:cNvGraphicFramePr>
            <a:graphicFrameLocks noGrp="1"/>
          </p:cNvGraphicFramePr>
          <p:nvPr>
            <p:ph idx="1"/>
            <p:extLst>
              <p:ext uri="{D42A27DB-BD31-4B8C-83A1-F6EECF244321}">
                <p14:modId xmlns:p14="http://schemas.microsoft.com/office/powerpoint/2010/main" val="2274450212"/>
              </p:ext>
            </p:extLst>
          </p:nvPr>
        </p:nvGraphicFramePr>
        <p:xfrm>
          <a:off x="1794897" y="2222983"/>
          <a:ext cx="8987404"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a:prstGeom prst="rect">
            <a:avLst/>
          </a:prstGeom>
        </p:spPr>
        <p:txBody>
          <a:bodyPr anchor="ctr">
            <a:normAutofit/>
          </a:bodyPr>
          <a:lstStyle/>
          <a:p>
            <a:pPr>
              <a:spcAft>
                <a:spcPts val="600"/>
              </a:spcAft>
            </a:pPr>
            <a:fld id="{3DE19F4B-1667-4652-A309-01B87D2798F8}" type="datetime1">
              <a:rPr lang="en-US" smtClean="0"/>
              <a:pPr>
                <a:spcAft>
                  <a:spcPts val="600"/>
                </a:spcAft>
              </a:pPr>
              <a:t>9/24/2024</a:t>
            </a:fld>
            <a:endParaRPr lang="en-US"/>
          </a:p>
        </p:txBody>
      </p:sp>
      <p:sp>
        <p:nvSpPr>
          <p:cNvPr id="5" name="Slide Number Placeholder 4"/>
          <p:cNvSpPr>
            <a:spLocks noGrp="1"/>
          </p:cNvSpPr>
          <p:nvPr>
            <p:ph type="sldNum" sz="quarter" idx="12"/>
          </p:nvPr>
        </p:nvSpPr>
        <p:spPr/>
        <p:txBody>
          <a:bodyPr>
            <a:normAutofit/>
          </a:bodyPr>
          <a:lstStyle/>
          <a:p>
            <a:pPr>
              <a:lnSpc>
                <a:spcPct val="90000"/>
              </a:lnSpc>
              <a:spcAft>
                <a:spcPts val="600"/>
              </a:spcAft>
            </a:pPr>
            <a:fld id="{D77CCBAE-CD6C-4034-A20D-11180A96BD83}" type="slidenum">
              <a:rPr lang="en-US" sz="1900" smtClean="0"/>
              <a:pPr>
                <a:lnSpc>
                  <a:spcPct val="90000"/>
                </a:lnSpc>
                <a:spcAft>
                  <a:spcPts val="600"/>
                </a:spcAft>
              </a:pPr>
              <a:t>2</a:t>
            </a:fld>
            <a:endParaRPr lang="en-US" sz="1900"/>
          </a:p>
        </p:txBody>
      </p:sp>
    </p:spTree>
    <p:extLst>
      <p:ext uri="{BB962C8B-B14F-4D97-AF65-F5344CB8AC3E}">
        <p14:creationId xmlns:p14="http://schemas.microsoft.com/office/powerpoint/2010/main" val="3543552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8"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2" name="Title 1"/>
          <p:cNvSpPr>
            <a:spLocks noGrp="1"/>
          </p:cNvSpPr>
          <p:nvPr>
            <p:ph type="title"/>
          </p:nvPr>
        </p:nvSpPr>
        <p:spPr>
          <a:xfrm>
            <a:off x="806195" y="804672"/>
            <a:ext cx="3521359" cy="5248656"/>
          </a:xfrm>
        </p:spPr>
        <p:txBody>
          <a:bodyPr anchor="ctr">
            <a:normAutofit/>
          </a:bodyPr>
          <a:lstStyle/>
          <a:p>
            <a:pPr algn="ctr"/>
            <a:r>
              <a:rPr lang="en-US" sz="3600" dirty="0"/>
              <a:t>Management Evaluation Review	</a:t>
            </a:r>
          </a:p>
        </p:txBody>
      </p:sp>
      <p:sp>
        <p:nvSpPr>
          <p:cNvPr id="4" name="Date Placeholder 3"/>
          <p:cNvSpPr>
            <a:spLocks noGrp="1"/>
          </p:cNvSpPr>
          <p:nvPr>
            <p:ph type="dt" sz="half" idx="10"/>
          </p:nvPr>
        </p:nvSpPr>
        <p:spPr>
          <a:xfrm>
            <a:off x="8604418" y="6400005"/>
            <a:ext cx="2194903" cy="304799"/>
          </a:xfrm>
        </p:spPr>
        <p:txBody>
          <a:bodyPr anchor="ctr">
            <a:normAutofit/>
          </a:bodyPr>
          <a:lstStyle/>
          <a:p>
            <a:pPr algn="r">
              <a:spcAft>
                <a:spcPts val="600"/>
              </a:spcAft>
            </a:pPr>
            <a:fld id="{3DE19F4B-1667-4652-A309-01B87D2798F8}" type="datetime1">
              <a:rPr lang="en-US">
                <a:solidFill>
                  <a:schemeClr val="accent1"/>
                </a:solidFill>
              </a:rPr>
              <a:pPr algn="r">
                <a:spcAft>
                  <a:spcPts val="600"/>
                </a:spcAft>
              </a:pPr>
              <a:t>9/24/2024</a:t>
            </a:fld>
            <a:endParaRPr lang="en-US">
              <a:solidFill>
                <a:schemeClr val="accent1"/>
              </a:solidFill>
            </a:endParaRPr>
          </a:p>
        </p:txBody>
      </p:sp>
      <p:sp>
        <p:nvSpPr>
          <p:cNvPr id="3" name="Content Placeholder 2"/>
          <p:cNvSpPr>
            <a:spLocks noGrp="1"/>
          </p:cNvSpPr>
          <p:nvPr>
            <p:ph idx="1"/>
          </p:nvPr>
        </p:nvSpPr>
        <p:spPr>
          <a:xfrm>
            <a:off x="4975861" y="804671"/>
            <a:ext cx="6399930" cy="5248657"/>
          </a:xfrm>
        </p:spPr>
        <p:txBody>
          <a:bodyPr anchor="ctr">
            <a:normAutofit/>
          </a:bodyPr>
          <a:lstStyle/>
          <a:p>
            <a:pPr>
              <a:lnSpc>
                <a:spcPct val="90000"/>
              </a:lnSpc>
            </a:pPr>
            <a:r>
              <a:rPr lang="en-US" sz="1100" dirty="0"/>
              <a:t>The State of Wisconsin conducts Management Evaluation (ME) reviews to evaluate the administration of the FoodShare (FS) program, federally known as the Supplemental Nutrition Assistance Program (SNAP).  </a:t>
            </a:r>
          </a:p>
          <a:p>
            <a:pPr>
              <a:lnSpc>
                <a:spcPct val="90000"/>
              </a:lnSpc>
            </a:pPr>
            <a:r>
              <a:rPr lang="en-US" sz="1100" dirty="0"/>
              <a:t>The objectives of the MER are to:</a:t>
            </a:r>
          </a:p>
          <a:p>
            <a:pPr lvl="1">
              <a:lnSpc>
                <a:spcPct val="90000"/>
              </a:lnSpc>
            </a:pPr>
            <a:r>
              <a:rPr lang="en-US" sz="1100" dirty="0"/>
              <a:t>Provide a systematic method of monitoring and assessing FS program administration in the project areas; </a:t>
            </a:r>
          </a:p>
          <a:p>
            <a:pPr lvl="1">
              <a:lnSpc>
                <a:spcPct val="90000"/>
              </a:lnSpc>
            </a:pPr>
            <a:r>
              <a:rPr lang="en-US" sz="1100" dirty="0"/>
              <a:t>Provide a basis for project areas to improve and strengthen program operations by identifying and correcting deficiencies; and </a:t>
            </a:r>
          </a:p>
          <a:p>
            <a:pPr lvl="1">
              <a:lnSpc>
                <a:spcPct val="90000"/>
              </a:lnSpc>
            </a:pPr>
            <a:r>
              <a:rPr lang="en-US" sz="1100" dirty="0"/>
              <a:t>Provide a continuing flow of information between Income Maintenance (IM) agencies, state agencies, and Food and Nutrition Services (FNS), necessary to develop the solutions to problems in program policy and procedures. </a:t>
            </a:r>
          </a:p>
          <a:p>
            <a:pPr>
              <a:lnSpc>
                <a:spcPct val="90000"/>
              </a:lnSpc>
            </a:pPr>
            <a:r>
              <a:rPr lang="en-US" sz="1100" dirty="0"/>
              <a:t>The target areas for fiscal year 2023 are:</a:t>
            </a:r>
          </a:p>
          <a:p>
            <a:pPr lvl="1">
              <a:lnSpc>
                <a:spcPct val="90000"/>
              </a:lnSpc>
            </a:pPr>
            <a:r>
              <a:rPr lang="en-US" sz="1100" dirty="0"/>
              <a:t>Certification Processes and Program Access	</a:t>
            </a:r>
          </a:p>
          <a:p>
            <a:pPr lvl="1">
              <a:lnSpc>
                <a:spcPct val="90000"/>
              </a:lnSpc>
            </a:pPr>
            <a:r>
              <a:rPr lang="en-US" sz="1100" dirty="0">
                <a:ea typeface="Times New Roman" panose="02020603050405020304" pitchFamily="18" charset="0"/>
                <a:cs typeface="Arial" panose="020B0604020202020204" pitchFamily="34" charset="0"/>
              </a:rPr>
              <a:t>Annual Mandatory Training</a:t>
            </a:r>
          </a:p>
          <a:p>
            <a:pPr lvl="1">
              <a:lnSpc>
                <a:spcPct val="90000"/>
              </a:lnSpc>
            </a:pPr>
            <a:r>
              <a:rPr lang="en-US" sz="1100" dirty="0"/>
              <a:t>Unwinding of Covid-19 Policy Waivers</a:t>
            </a:r>
          </a:p>
          <a:p>
            <a:pPr lvl="1">
              <a:lnSpc>
                <a:spcPct val="90000"/>
              </a:lnSpc>
            </a:pPr>
            <a:r>
              <a:rPr lang="en-US" sz="1100" dirty="0"/>
              <a:t>Able-Bodied Adults Without Dependents Time Limit and Work Requirement</a:t>
            </a:r>
          </a:p>
        </p:txBody>
      </p:sp>
      <p:sp>
        <p:nvSpPr>
          <p:cNvPr id="5" name="Slide Number Placeholder 4"/>
          <p:cNvSpPr>
            <a:spLocks noGrp="1"/>
          </p:cNvSpPr>
          <p:nvPr>
            <p:ph type="sldNum" sz="quarter" idx="12"/>
          </p:nvPr>
        </p:nvSpPr>
        <p:spPr>
          <a:xfrm>
            <a:off x="11082612" y="6400005"/>
            <a:ext cx="633127" cy="301752"/>
          </a:xfrm>
        </p:spPr>
        <p:txBody>
          <a:bodyPr anchor="ctr">
            <a:normAutofit/>
          </a:bodyPr>
          <a:lstStyle/>
          <a:p>
            <a:pPr algn="r">
              <a:spcAft>
                <a:spcPts val="600"/>
              </a:spcAft>
            </a:pPr>
            <a:fld id="{D77CCBAE-CD6C-4034-A20D-11180A96BD83}" type="slidenum">
              <a:rPr lang="en-US" sz="1100">
                <a:solidFill>
                  <a:schemeClr val="accent1"/>
                </a:solidFill>
              </a:rPr>
              <a:pPr algn="r">
                <a:spcAft>
                  <a:spcPts val="600"/>
                </a:spcAft>
              </a:pPr>
              <a:t>3</a:t>
            </a:fld>
            <a:endParaRPr lang="en-US" sz="1100">
              <a:solidFill>
                <a:schemeClr val="accent1"/>
              </a:solidFill>
            </a:endParaRPr>
          </a:p>
        </p:txBody>
      </p:sp>
    </p:spTree>
    <p:extLst>
      <p:ext uri="{BB962C8B-B14F-4D97-AF65-F5344CB8AC3E}">
        <p14:creationId xmlns:p14="http://schemas.microsoft.com/office/powerpoint/2010/main" val="2140772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0D9B8FD4-CDEB-4EB4-B4DE-C89E11938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9" name="Freeform 36">
            <a:extLst>
              <a:ext uri="{FF2B5EF4-FFF2-40B4-BE49-F238E27FC236}">
                <a16:creationId xmlns:a16="http://schemas.microsoft.com/office/drawing/2014/main" id="{5A2E3D1D-9E9F-4739-BA14-D4D7FA9F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20" name="Freeform: Shape 13">
            <a:extLst>
              <a:ext uri="{FF2B5EF4-FFF2-40B4-BE49-F238E27FC236}">
                <a16:creationId xmlns:a16="http://schemas.microsoft.com/office/drawing/2014/main" id="{1FFB365B-E9DC-4859-B8AB-CB83EEBE4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5">
            <a:extLst>
              <a:ext uri="{FF2B5EF4-FFF2-40B4-BE49-F238E27FC236}">
                <a16:creationId xmlns:a16="http://schemas.microsoft.com/office/drawing/2014/main" id="{8ADAB9C8-EB37-4914-A699-C716FC8FE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Slide Number Placeholder 4">
            <a:extLst>
              <a:ext uri="{FF2B5EF4-FFF2-40B4-BE49-F238E27FC236}">
                <a16:creationId xmlns:a16="http://schemas.microsoft.com/office/drawing/2014/main" id="{466AE0A3-AEA1-4E19-B163-D9533EEB45C0}"/>
              </a:ext>
            </a:extLst>
          </p:cNvPr>
          <p:cNvSpPr>
            <a:spLocks noGrp="1"/>
          </p:cNvSpPr>
          <p:nvPr>
            <p:ph type="sldNum" sz="quarter" idx="12"/>
          </p:nvPr>
        </p:nvSpPr>
        <p:spPr>
          <a:xfrm>
            <a:off x="10352540" y="295729"/>
            <a:ext cx="838199" cy="767687"/>
          </a:xfrm>
        </p:spPr>
        <p:txBody>
          <a:bodyPr>
            <a:normAutofit/>
          </a:bodyPr>
          <a:lstStyle/>
          <a:p>
            <a:pPr>
              <a:spcAft>
                <a:spcPts val="600"/>
              </a:spcAft>
            </a:pPr>
            <a:fld id="{D77CCBAE-CD6C-4034-A20D-11180A96BD83}" type="slidenum">
              <a:rPr lang="en-US" smtClean="0"/>
              <a:pPr>
                <a:spcAft>
                  <a:spcPts val="600"/>
                </a:spcAft>
              </a:pPr>
              <a:t>4</a:t>
            </a:fld>
            <a:endParaRPr lang="en-US"/>
          </a:p>
        </p:txBody>
      </p:sp>
      <p:sp>
        <p:nvSpPr>
          <p:cNvPr id="4" name="Date Placeholder 3">
            <a:extLst>
              <a:ext uri="{FF2B5EF4-FFF2-40B4-BE49-F238E27FC236}">
                <a16:creationId xmlns:a16="http://schemas.microsoft.com/office/drawing/2014/main" id="{8536F1DE-AB97-49ED-95E2-31D5CCAA8B99}"/>
              </a:ext>
            </a:extLst>
          </p:cNvPr>
          <p:cNvSpPr>
            <a:spLocks noGrp="1"/>
          </p:cNvSpPr>
          <p:nvPr>
            <p:ph type="dt" sz="half" idx="10"/>
          </p:nvPr>
        </p:nvSpPr>
        <p:spPr>
          <a:xfrm>
            <a:off x="2072902" y="6355080"/>
            <a:ext cx="2103120" cy="304799"/>
          </a:xfrm>
        </p:spPr>
        <p:txBody>
          <a:bodyPr anchor="ctr">
            <a:normAutofit/>
          </a:bodyPr>
          <a:lstStyle/>
          <a:p>
            <a:pPr algn="r">
              <a:spcAft>
                <a:spcPts val="600"/>
              </a:spcAft>
            </a:pPr>
            <a:fld id="{3DE19F4B-1667-4652-A309-01B87D2798F8}" type="datetime1">
              <a:rPr lang="en-US">
                <a:solidFill>
                  <a:schemeClr val="bg1">
                    <a:alpha val="60000"/>
                  </a:schemeClr>
                </a:solidFill>
              </a:rPr>
              <a:pPr algn="r">
                <a:spcAft>
                  <a:spcPts val="600"/>
                </a:spcAft>
              </a:pPr>
              <a:t>9/24/2024</a:t>
            </a:fld>
            <a:endParaRPr lang="en-US">
              <a:solidFill>
                <a:schemeClr val="bg1">
                  <a:alpha val="60000"/>
                </a:schemeClr>
              </a:solidFill>
            </a:endParaRPr>
          </a:p>
        </p:txBody>
      </p:sp>
      <p:sp>
        <p:nvSpPr>
          <p:cNvPr id="2" name="Title 1">
            <a:extLst>
              <a:ext uri="{FF2B5EF4-FFF2-40B4-BE49-F238E27FC236}">
                <a16:creationId xmlns:a16="http://schemas.microsoft.com/office/drawing/2014/main" id="{0AFAD676-672C-4F0F-87F6-BA78FB8A55C5}"/>
              </a:ext>
            </a:extLst>
          </p:cNvPr>
          <p:cNvSpPr>
            <a:spLocks noGrp="1"/>
          </p:cNvSpPr>
          <p:nvPr>
            <p:ph type="title"/>
          </p:nvPr>
        </p:nvSpPr>
        <p:spPr>
          <a:xfrm>
            <a:off x="653143" y="1645920"/>
            <a:ext cx="3522879" cy="4470821"/>
          </a:xfrm>
        </p:spPr>
        <p:txBody>
          <a:bodyPr>
            <a:normAutofit/>
          </a:bodyPr>
          <a:lstStyle/>
          <a:p>
            <a:pPr algn="r"/>
            <a:r>
              <a:rPr lang="en-US">
                <a:solidFill>
                  <a:schemeClr val="bg2"/>
                </a:solidFill>
              </a:rPr>
              <a:t>Tools Used and Elements Reviewed </a:t>
            </a:r>
          </a:p>
        </p:txBody>
      </p:sp>
      <p:sp>
        <p:nvSpPr>
          <p:cNvPr id="3" name="Content Placeholder 2">
            <a:extLst>
              <a:ext uri="{FF2B5EF4-FFF2-40B4-BE49-F238E27FC236}">
                <a16:creationId xmlns:a16="http://schemas.microsoft.com/office/drawing/2014/main" id="{39A66D29-EC07-4D52-B53E-1EEFA943CBE7}"/>
              </a:ext>
            </a:extLst>
          </p:cNvPr>
          <p:cNvSpPr>
            <a:spLocks noGrp="1"/>
          </p:cNvSpPr>
          <p:nvPr>
            <p:ph idx="1"/>
          </p:nvPr>
        </p:nvSpPr>
        <p:spPr>
          <a:xfrm>
            <a:off x="5204109" y="1063416"/>
            <a:ext cx="6269434" cy="5053325"/>
          </a:xfrm>
        </p:spPr>
        <p:txBody>
          <a:bodyPr vert="horz" lIns="91440" tIns="45720" rIns="91440" bIns="45720" rtlCol="0" anchor="t">
            <a:normAutofit/>
          </a:bodyPr>
          <a:lstStyle/>
          <a:p>
            <a:r>
              <a:rPr lang="en-US" dirty="0">
                <a:effectLst/>
                <a:latin typeface="+mj-lt"/>
                <a:ea typeface="Times New Roman" panose="02020603050405020304" pitchFamily="18" charset="0"/>
                <a:cs typeface="Calibri Light"/>
              </a:rPr>
              <a:t>The ME Review activities </a:t>
            </a:r>
            <a:r>
              <a:rPr lang="en-US" dirty="0">
                <a:ea typeface="Times New Roman" panose="02020603050405020304" pitchFamily="18" charset="0"/>
                <a:cs typeface="Calibri Light"/>
              </a:rPr>
              <a:t>consists</a:t>
            </a:r>
            <a:r>
              <a:rPr lang="en-US" dirty="0">
                <a:effectLst/>
                <a:latin typeface="+mj-lt"/>
                <a:ea typeface="Times New Roman" panose="02020603050405020304" pitchFamily="18" charset="0"/>
                <a:cs typeface="Calibri Light"/>
              </a:rPr>
              <a:t> of observation and analyzation of agency functionality and case accuracy</a:t>
            </a:r>
          </a:p>
          <a:p>
            <a:r>
              <a:rPr lang="en-US" dirty="0">
                <a:latin typeface="+mj-lt"/>
                <a:cs typeface="Calibri Light" panose="020F0302020204030204" pitchFamily="34" charset="0"/>
              </a:rPr>
              <a:t>Tools used and elements reviewed may include</a:t>
            </a:r>
          </a:p>
          <a:p>
            <a:pPr lvl="1">
              <a:spcBef>
                <a:spcPts val="0"/>
              </a:spcBef>
              <a:buFont typeface="Wingdings 3" panose="05040102010807070707" pitchFamily="18" charset="2"/>
              <a:buChar char=""/>
            </a:pPr>
            <a:r>
              <a:rPr lang="en-US" dirty="0">
                <a:effectLst/>
                <a:ea typeface="Times New Roman" panose="02020603050405020304" pitchFamily="18" charset="0"/>
                <a:cs typeface="Calibri Light" panose="020F0302020204030204" pitchFamily="34" charset="0"/>
              </a:rPr>
              <a:t>Active and Case and Procedural Error (CAPER) rates</a:t>
            </a:r>
          </a:p>
          <a:p>
            <a:pPr lvl="1">
              <a:spcBef>
                <a:spcPts val="0"/>
              </a:spcBef>
              <a:buFont typeface="Wingdings 3" panose="05040102010807070707" pitchFamily="18" charset="2"/>
              <a:buChar char=""/>
            </a:pPr>
            <a:r>
              <a:rPr lang="en-US" dirty="0">
                <a:ea typeface="Times New Roman" panose="02020603050405020304" pitchFamily="18" charset="0"/>
                <a:cs typeface="Calibri Light" panose="020F0302020204030204" pitchFamily="34" charset="0"/>
              </a:rPr>
              <a:t>Review of Error Letters</a:t>
            </a:r>
            <a:endParaRPr lang="en-US" dirty="0">
              <a:effectLst/>
              <a:ea typeface="Times New Roman" panose="02020603050405020304" pitchFamily="18" charset="0"/>
              <a:cs typeface="Arial" panose="020B0604020202020204" pitchFamily="34" charset="0"/>
            </a:endParaRPr>
          </a:p>
          <a:p>
            <a:pPr lvl="1">
              <a:spcBef>
                <a:spcPts val="0"/>
              </a:spcBef>
              <a:buFont typeface="Wingdings 3" panose="05040102010807070707" pitchFamily="18" charset="2"/>
              <a:buChar char=""/>
            </a:pPr>
            <a:r>
              <a:rPr lang="en-US" dirty="0">
                <a:effectLst/>
                <a:ea typeface="Times New Roman" panose="02020603050405020304" pitchFamily="18" charset="0"/>
                <a:cs typeface="Calibri Light" panose="020F0302020204030204" pitchFamily="34" charset="0"/>
              </a:rPr>
              <a:t>Certification Case File Reviews</a:t>
            </a:r>
            <a:endParaRPr lang="en-US" dirty="0">
              <a:effectLst/>
              <a:ea typeface="Times New Roman" panose="02020603050405020304" pitchFamily="18" charset="0"/>
              <a:cs typeface="Arial" panose="020B0604020202020204" pitchFamily="34" charset="0"/>
            </a:endParaRPr>
          </a:p>
          <a:p>
            <a:pPr lvl="1">
              <a:spcBef>
                <a:spcPts val="0"/>
              </a:spcBef>
              <a:buFont typeface="Wingdings 3" panose="05040102010807070707" pitchFamily="18" charset="2"/>
              <a:buChar char=""/>
            </a:pPr>
            <a:r>
              <a:rPr lang="en-US" dirty="0">
                <a:ea typeface="Times New Roman" panose="02020603050405020304" pitchFamily="18" charset="0"/>
                <a:cs typeface="Calibri Light" panose="020F0302020204030204" pitchFamily="34" charset="0"/>
              </a:rPr>
              <a:t>Anonymous Calls and Customer Call Reviews </a:t>
            </a:r>
          </a:p>
          <a:p>
            <a:pPr lvl="1">
              <a:spcBef>
                <a:spcPts val="0"/>
              </a:spcBef>
              <a:buFont typeface="Wingdings 3" panose="05040102010807070707" pitchFamily="18" charset="2"/>
              <a:buChar char=""/>
            </a:pPr>
            <a:r>
              <a:rPr lang="en-US" dirty="0">
                <a:effectLst/>
                <a:ea typeface="Times New Roman" panose="02020603050405020304" pitchFamily="18" charset="0"/>
                <a:cs typeface="Calibri Light" panose="020F0302020204030204" pitchFamily="34" charset="0"/>
              </a:rPr>
              <a:t>Lobby Observation and Agency Website Review</a:t>
            </a:r>
            <a:endParaRPr lang="en-US" dirty="0">
              <a:effectLst/>
              <a:ea typeface="Times New Roman" panose="02020603050405020304" pitchFamily="18" charset="0"/>
              <a:cs typeface="Arial" panose="020B0604020202020204" pitchFamily="34" charset="0"/>
            </a:endParaRPr>
          </a:p>
          <a:p>
            <a:pPr lvl="1">
              <a:spcBef>
                <a:spcPts val="0"/>
              </a:spcBef>
              <a:buFont typeface="Wingdings 3" panose="05040102010807070707" pitchFamily="18" charset="2"/>
              <a:buChar char=""/>
            </a:pPr>
            <a:r>
              <a:rPr lang="en-US" dirty="0">
                <a:effectLst/>
                <a:ea typeface="Times New Roman" panose="02020603050405020304" pitchFamily="18" charset="0"/>
                <a:cs typeface="Calibri Light"/>
              </a:rPr>
              <a:t>Annual Mandatory Training records</a:t>
            </a:r>
          </a:p>
          <a:p>
            <a:pPr lvl="1">
              <a:spcBef>
                <a:spcPts val="0"/>
              </a:spcBef>
              <a:buFont typeface="Wingdings 3" panose="05040102010807070707" pitchFamily="18" charset="2"/>
              <a:buChar char=""/>
            </a:pPr>
            <a:r>
              <a:rPr lang="en-US" dirty="0">
                <a:effectLst/>
                <a:ea typeface="Times New Roman" panose="02020603050405020304" pitchFamily="18" charset="0"/>
                <a:cs typeface="Calibri Light" panose="020F0302020204030204" pitchFamily="34" charset="0"/>
              </a:rPr>
              <a:t>Customer, Advocate, and Staff Surveys</a:t>
            </a:r>
          </a:p>
          <a:p>
            <a:pPr lvl="1">
              <a:spcBef>
                <a:spcPts val="0"/>
              </a:spcBef>
              <a:buFont typeface="Wingdings 3" panose="05040102010807070707" pitchFamily="18" charset="2"/>
              <a:buChar char=""/>
            </a:pPr>
            <a:r>
              <a:rPr lang="en-US" dirty="0">
                <a:ea typeface="Times New Roman" panose="02020603050405020304" pitchFamily="18" charset="0"/>
                <a:cs typeface="Calibri Light" panose="020F0302020204030204" pitchFamily="34" charset="0"/>
              </a:rPr>
              <a:t>Permanent EBT Logs</a:t>
            </a:r>
            <a:endParaRPr lang="en-US"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30443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E78424C-6FD0-41F8-9CAA-5DC19C42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855" y="1447800"/>
            <a:ext cx="3108626" cy="4572000"/>
          </a:xfrm>
        </p:spPr>
        <p:txBody>
          <a:bodyPr anchor="ctr">
            <a:normAutofit/>
          </a:bodyPr>
          <a:lstStyle/>
          <a:p>
            <a:r>
              <a:rPr lang="en-US" sz="3200">
                <a:solidFill>
                  <a:srgbClr val="F2F2F2"/>
                </a:solidFill>
              </a:rPr>
              <a:t>Setting a Filing Date</a:t>
            </a:r>
          </a:p>
        </p:txBody>
      </p:sp>
      <p:sp>
        <p:nvSpPr>
          <p:cNvPr id="13" name="Freeform: Shape 12">
            <a:extLst>
              <a:ext uri="{FF2B5EF4-FFF2-40B4-BE49-F238E27FC236}">
                <a16:creationId xmlns:a16="http://schemas.microsoft.com/office/drawing/2014/main" id="{DD136760-57DC-4301-8BEA-B71AD2D13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17" name="Rectangle 16">
            <a:extLst>
              <a:ext uri="{FF2B5EF4-FFF2-40B4-BE49-F238E27FC236}">
                <a16:creationId xmlns:a16="http://schemas.microsoft.com/office/drawing/2014/main" id="{C99B912D-1E4B-42AF-A2BE-CFEFEC916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Slide Number Placeholder 4"/>
          <p:cNvSpPr>
            <a:spLocks noGrp="1"/>
          </p:cNvSpPr>
          <p:nvPr>
            <p:ph type="sldNum" sz="quarter" idx="12"/>
          </p:nvPr>
        </p:nvSpPr>
        <p:spPr>
          <a:xfrm>
            <a:off x="10352540" y="295729"/>
            <a:ext cx="838199" cy="767687"/>
          </a:xfrm>
        </p:spPr>
        <p:txBody>
          <a:bodyPr>
            <a:normAutofit/>
          </a:bodyPr>
          <a:lstStyle/>
          <a:p>
            <a:pPr>
              <a:spcAft>
                <a:spcPts val="600"/>
              </a:spcAft>
            </a:pPr>
            <a:fld id="{D77CCBAE-CD6C-4034-A20D-11180A96BD83}" type="slidenum">
              <a:rPr lang="en-US">
                <a:solidFill>
                  <a:srgbClr val="FFFFFF"/>
                </a:solidFill>
              </a:rPr>
              <a:pPr>
                <a:spcAft>
                  <a:spcPts val="600"/>
                </a:spcAft>
              </a:pPr>
              <a:t>5</a:t>
            </a:fld>
            <a:endParaRPr lang="en-US">
              <a:solidFill>
                <a:srgbClr val="FFFFFF"/>
              </a:solidFill>
            </a:endParaRPr>
          </a:p>
        </p:txBody>
      </p:sp>
      <p:sp>
        <p:nvSpPr>
          <p:cNvPr id="4" name="Date Placeholder 3"/>
          <p:cNvSpPr>
            <a:spLocks noGrp="1"/>
          </p:cNvSpPr>
          <p:nvPr>
            <p:ph type="dt" sz="half" idx="10"/>
          </p:nvPr>
        </p:nvSpPr>
        <p:spPr>
          <a:xfrm>
            <a:off x="9254068" y="6355080"/>
            <a:ext cx="2290232" cy="304799"/>
          </a:xfrm>
        </p:spPr>
        <p:txBody>
          <a:bodyPr>
            <a:normAutofit/>
          </a:bodyPr>
          <a:lstStyle/>
          <a:p>
            <a:pPr algn="r">
              <a:spcAft>
                <a:spcPts val="600"/>
              </a:spcAft>
            </a:pPr>
            <a:fld id="{3DE19F4B-1667-4652-A309-01B87D2798F8}" type="datetime1">
              <a:rPr lang="en-US">
                <a:solidFill>
                  <a:schemeClr val="accent1"/>
                </a:solidFill>
              </a:rPr>
              <a:pPr algn="r">
                <a:spcAft>
                  <a:spcPts val="600"/>
                </a:spcAft>
              </a:pPr>
              <a:t>9/24/2024</a:t>
            </a:fld>
            <a:endParaRPr lang="en-US">
              <a:solidFill>
                <a:schemeClr val="accent1"/>
              </a:solidFill>
            </a:endParaRPr>
          </a:p>
        </p:txBody>
      </p:sp>
      <p:graphicFrame>
        <p:nvGraphicFramePr>
          <p:cNvPr id="7" name="Content Placeholder 2">
            <a:extLst>
              <a:ext uri="{FF2B5EF4-FFF2-40B4-BE49-F238E27FC236}">
                <a16:creationId xmlns:a16="http://schemas.microsoft.com/office/drawing/2014/main" id="{AD3D3415-40BA-CD07-0189-56C820A31776}"/>
              </a:ext>
            </a:extLst>
          </p:cNvPr>
          <p:cNvGraphicFramePr>
            <a:graphicFrameLocks noGrp="1"/>
          </p:cNvGraphicFramePr>
          <p:nvPr>
            <p:ph idx="1"/>
            <p:extLst>
              <p:ext uri="{D42A27DB-BD31-4B8C-83A1-F6EECF244321}">
                <p14:modId xmlns:p14="http://schemas.microsoft.com/office/powerpoint/2010/main" val="1446880074"/>
              </p:ext>
            </p:extLst>
          </p:nvPr>
        </p:nvGraphicFramePr>
        <p:xfrm>
          <a:off x="5048250" y="1447800"/>
          <a:ext cx="64960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716239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3" name="Rectangle 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1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1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6" name="Picture 1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7"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endParaRPr lang="en-US"/>
          </a:p>
        </p:txBody>
      </p:sp>
      <p:sp>
        <p:nvSpPr>
          <p:cNvPr id="2" name="Title 1"/>
          <p:cNvSpPr>
            <a:spLocks noGrp="1"/>
          </p:cNvSpPr>
          <p:nvPr>
            <p:ph type="title"/>
          </p:nvPr>
        </p:nvSpPr>
        <p:spPr>
          <a:xfrm>
            <a:off x="806195" y="804672"/>
            <a:ext cx="3521359" cy="5248656"/>
          </a:xfrm>
        </p:spPr>
        <p:txBody>
          <a:bodyPr anchor="ctr">
            <a:normAutofit/>
          </a:bodyPr>
          <a:lstStyle/>
          <a:p>
            <a:pPr algn="ctr"/>
            <a:r>
              <a:rPr lang="en-US"/>
              <a:t>Ways to Apply</a:t>
            </a:r>
          </a:p>
        </p:txBody>
      </p:sp>
      <p:sp>
        <p:nvSpPr>
          <p:cNvPr id="4" name="Date Placeholder 3"/>
          <p:cNvSpPr>
            <a:spLocks noGrp="1"/>
          </p:cNvSpPr>
          <p:nvPr>
            <p:ph type="dt" sz="half" idx="10"/>
          </p:nvPr>
        </p:nvSpPr>
        <p:spPr>
          <a:xfrm>
            <a:off x="8604418" y="6400005"/>
            <a:ext cx="2194903" cy="304799"/>
          </a:xfrm>
        </p:spPr>
        <p:txBody>
          <a:bodyPr anchor="ctr">
            <a:normAutofit/>
          </a:bodyPr>
          <a:lstStyle/>
          <a:p>
            <a:pPr algn="r">
              <a:spcAft>
                <a:spcPts val="600"/>
              </a:spcAft>
            </a:pPr>
            <a:fld id="{3DE19F4B-1667-4652-A309-01B87D2798F8}" type="datetime1">
              <a:rPr lang="en-US">
                <a:solidFill>
                  <a:schemeClr val="accent1"/>
                </a:solidFill>
              </a:rPr>
              <a:pPr algn="r">
                <a:spcAft>
                  <a:spcPts val="600"/>
                </a:spcAft>
              </a:pPr>
              <a:t>9/24/2024</a:t>
            </a:fld>
            <a:endParaRPr lang="en-US">
              <a:solidFill>
                <a:schemeClr val="accent1"/>
              </a:solidFill>
            </a:endParaRPr>
          </a:p>
        </p:txBody>
      </p:sp>
      <p:sp>
        <p:nvSpPr>
          <p:cNvPr id="3" name="Content Placeholder 2"/>
          <p:cNvSpPr>
            <a:spLocks noGrp="1"/>
          </p:cNvSpPr>
          <p:nvPr>
            <p:ph idx="1"/>
          </p:nvPr>
        </p:nvSpPr>
        <p:spPr>
          <a:xfrm>
            <a:off x="4975861" y="804671"/>
            <a:ext cx="6399930" cy="5248657"/>
          </a:xfrm>
        </p:spPr>
        <p:txBody>
          <a:bodyPr anchor="ctr">
            <a:normAutofit/>
          </a:bodyPr>
          <a:lstStyle/>
          <a:p>
            <a:r>
              <a:rPr lang="en-US" dirty="0"/>
              <a:t>Applicants must be offered all of the ways to apply which include: 	</a:t>
            </a:r>
          </a:p>
          <a:p>
            <a:pPr lvl="1"/>
            <a:r>
              <a:rPr lang="en-US" dirty="0"/>
              <a:t>ACCESS </a:t>
            </a:r>
            <a:r>
              <a:rPr lang="en-US" dirty="0">
                <a:hlinkClick r:id="rId4"/>
              </a:rPr>
              <a:t>https://access.wisconsin.gov/access/</a:t>
            </a:r>
            <a:endParaRPr lang="en-US" dirty="0"/>
          </a:p>
          <a:p>
            <a:pPr lvl="1"/>
            <a:r>
              <a:rPr lang="en-US" dirty="0"/>
              <a:t>Phone (Telephonic signature)</a:t>
            </a:r>
          </a:p>
          <a:p>
            <a:pPr lvl="1"/>
            <a:r>
              <a:rPr lang="en-US" dirty="0"/>
              <a:t>In-Person </a:t>
            </a:r>
          </a:p>
          <a:p>
            <a:pPr lvl="1"/>
            <a:r>
              <a:rPr lang="en-US" dirty="0"/>
              <a:t>By Mail</a:t>
            </a:r>
          </a:p>
        </p:txBody>
      </p:sp>
      <p:sp>
        <p:nvSpPr>
          <p:cNvPr id="5" name="Slide Number Placeholder 4"/>
          <p:cNvSpPr>
            <a:spLocks noGrp="1"/>
          </p:cNvSpPr>
          <p:nvPr>
            <p:ph type="sldNum" sz="quarter" idx="12"/>
          </p:nvPr>
        </p:nvSpPr>
        <p:spPr>
          <a:xfrm>
            <a:off x="11082612" y="6400005"/>
            <a:ext cx="633127" cy="301752"/>
          </a:xfrm>
        </p:spPr>
        <p:txBody>
          <a:bodyPr anchor="ctr">
            <a:normAutofit/>
          </a:bodyPr>
          <a:lstStyle/>
          <a:p>
            <a:pPr algn="r">
              <a:spcAft>
                <a:spcPts val="600"/>
              </a:spcAft>
            </a:pPr>
            <a:fld id="{D77CCBAE-CD6C-4034-A20D-11180A96BD83}" type="slidenum">
              <a:rPr lang="en-US" sz="1100">
                <a:solidFill>
                  <a:schemeClr val="accent1"/>
                </a:solidFill>
              </a:rPr>
              <a:pPr algn="r">
                <a:spcAft>
                  <a:spcPts val="600"/>
                </a:spcAft>
              </a:pPr>
              <a:t>6</a:t>
            </a:fld>
            <a:endParaRPr lang="en-US" sz="1100">
              <a:solidFill>
                <a:schemeClr val="accent1"/>
              </a:solidFill>
            </a:endParaRPr>
          </a:p>
        </p:txBody>
      </p:sp>
    </p:spTree>
    <p:extLst>
      <p:ext uri="{BB962C8B-B14F-4D97-AF65-F5344CB8AC3E}">
        <p14:creationId xmlns:p14="http://schemas.microsoft.com/office/powerpoint/2010/main" val="2868704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1">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D0F1E-AF2F-4175-8403-0A42C5073077}"/>
              </a:ext>
            </a:extLst>
          </p:cNvPr>
          <p:cNvSpPr>
            <a:spLocks noGrp="1"/>
          </p:cNvSpPr>
          <p:nvPr>
            <p:ph type="title"/>
          </p:nvPr>
        </p:nvSpPr>
        <p:spPr>
          <a:xfrm>
            <a:off x="648931" y="629266"/>
            <a:ext cx="4166510" cy="1622321"/>
          </a:xfrm>
        </p:spPr>
        <p:txBody>
          <a:bodyPr>
            <a:normAutofit/>
          </a:bodyPr>
          <a:lstStyle/>
          <a:p>
            <a:r>
              <a:rPr lang="en-US">
                <a:solidFill>
                  <a:srgbClr val="EBEBEB"/>
                </a:solidFill>
              </a:rPr>
              <a:t>Active Case Errors</a:t>
            </a:r>
          </a:p>
        </p:txBody>
      </p:sp>
      <p:sp>
        <p:nvSpPr>
          <p:cNvPr id="21"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22" name="Freeform: Shape 15">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txBody>
          <a:bodyPr/>
          <a:lstStyle/>
          <a:p>
            <a:endParaRPr lang="en-US"/>
          </a:p>
        </p:txBody>
      </p:sp>
      <p:sp>
        <p:nvSpPr>
          <p:cNvPr id="23" name="Rectangle 17">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Slide Number Placeholder 4">
            <a:extLst>
              <a:ext uri="{FF2B5EF4-FFF2-40B4-BE49-F238E27FC236}">
                <a16:creationId xmlns:a16="http://schemas.microsoft.com/office/drawing/2014/main" id="{46329045-DA5B-44EF-8E07-46B46F6B6EB1}"/>
              </a:ext>
            </a:extLst>
          </p:cNvPr>
          <p:cNvSpPr>
            <a:spLocks noGrp="1"/>
          </p:cNvSpPr>
          <p:nvPr>
            <p:ph type="sldNum" sz="quarter" idx="12"/>
          </p:nvPr>
        </p:nvSpPr>
        <p:spPr>
          <a:xfrm>
            <a:off x="10352540" y="295729"/>
            <a:ext cx="838199" cy="767687"/>
          </a:xfrm>
        </p:spPr>
        <p:txBody>
          <a:bodyPr>
            <a:normAutofit/>
          </a:bodyPr>
          <a:lstStyle/>
          <a:p>
            <a:pPr>
              <a:spcAft>
                <a:spcPts val="600"/>
              </a:spcAft>
            </a:pPr>
            <a:fld id="{D77CCBAE-CD6C-4034-A20D-11180A96BD83}" type="slidenum">
              <a:rPr lang="en-US">
                <a:solidFill>
                  <a:srgbClr val="FFFFFF"/>
                </a:solidFill>
              </a:rPr>
              <a:pPr>
                <a:spcAft>
                  <a:spcPts val="600"/>
                </a:spcAft>
              </a:pPr>
              <a:t>7</a:t>
            </a:fld>
            <a:endParaRPr lang="en-US">
              <a:solidFill>
                <a:srgbClr val="FFFFFF"/>
              </a:solidFill>
            </a:endParaRPr>
          </a:p>
        </p:txBody>
      </p:sp>
      <p:sp>
        <p:nvSpPr>
          <p:cNvPr id="3" name="Content Placeholder 2">
            <a:extLst>
              <a:ext uri="{FF2B5EF4-FFF2-40B4-BE49-F238E27FC236}">
                <a16:creationId xmlns:a16="http://schemas.microsoft.com/office/drawing/2014/main" id="{8FAABA5E-0FFB-4DD5-9204-FB2850C1F4E5}"/>
              </a:ext>
            </a:extLst>
          </p:cNvPr>
          <p:cNvSpPr>
            <a:spLocks noGrp="1"/>
          </p:cNvSpPr>
          <p:nvPr>
            <p:ph idx="1"/>
          </p:nvPr>
        </p:nvSpPr>
        <p:spPr>
          <a:xfrm>
            <a:off x="648931" y="2438400"/>
            <a:ext cx="4166509" cy="3785419"/>
          </a:xfrm>
        </p:spPr>
        <p:txBody>
          <a:bodyPr vert="horz" lIns="91440" tIns="45720" rIns="91440" bIns="45720" rtlCol="0" anchor="t">
            <a:normAutofit/>
          </a:bodyPr>
          <a:lstStyle/>
          <a:p>
            <a:pPr marL="0" indent="0">
              <a:buNone/>
            </a:pPr>
            <a:r>
              <a:rPr lang="en-US" dirty="0">
                <a:solidFill>
                  <a:srgbClr val="EBEBEB"/>
                </a:solidFill>
              </a:rPr>
              <a:t>Active Error Data: Oct 2022-Sep 2023</a:t>
            </a:r>
          </a:p>
          <a:p>
            <a:r>
              <a:rPr lang="en-US" sz="1800" b="0" i="0" u="none" strike="noStrike" baseline="0" dirty="0">
                <a:solidFill>
                  <a:schemeClr val="bg1"/>
                </a:solidFill>
                <a:latin typeface="Calibri"/>
                <a:cs typeface="Calibri"/>
              </a:rPr>
              <a:t>Active Error Rate is based on the benefits issued which is reviewed and determined if there is a dollar amount error within the eligibility payment determination.  The</a:t>
            </a:r>
            <a:r>
              <a:rPr lang="en-US" sz="1800" dirty="0">
                <a:solidFill>
                  <a:schemeClr val="bg1"/>
                </a:solidFill>
                <a:latin typeface="Calibri"/>
                <a:cs typeface="Calibri"/>
              </a:rPr>
              <a:t> top three errors for  </a:t>
            </a:r>
            <a:r>
              <a:rPr lang="en-US" sz="1800" b="0" i="0" u="none" strike="noStrike" baseline="0" dirty="0">
                <a:solidFill>
                  <a:schemeClr val="bg1"/>
                </a:solidFill>
                <a:latin typeface="Calibri"/>
                <a:cs typeface="Calibri"/>
              </a:rPr>
              <a:t>Southern for 2023 </a:t>
            </a:r>
            <a:r>
              <a:rPr lang="en-US" sz="1800" dirty="0">
                <a:solidFill>
                  <a:schemeClr val="bg1"/>
                </a:solidFill>
                <a:latin typeface="Calibri"/>
                <a:cs typeface="Calibri"/>
              </a:rPr>
              <a:t>were in the wages and salaries, self-employment, and Child Support received. </a:t>
            </a:r>
            <a:endParaRPr lang="en-US" sz="1800" b="0" i="0" u="none" strike="noStrike" baseline="0" dirty="0">
              <a:solidFill>
                <a:schemeClr val="bg1"/>
              </a:solidFill>
              <a:latin typeface="Calibri"/>
              <a:cs typeface="Calibri"/>
            </a:endParaRPr>
          </a:p>
          <a:p>
            <a:pPr marR="0" algn="l" rtl="0"/>
            <a:endParaRPr lang="en-US" sz="1800" b="0" i="0" u="none" strike="noStrike" baseline="0" dirty="0">
              <a:latin typeface="Calibri" panose="020F0502020204030204" pitchFamily="34" charset="0"/>
            </a:endParaRPr>
          </a:p>
          <a:p>
            <a:pPr marL="0" indent="0">
              <a:buNone/>
            </a:pPr>
            <a:endParaRPr lang="en-US" dirty="0">
              <a:solidFill>
                <a:srgbClr val="EBEBEB"/>
              </a:solidFill>
            </a:endParaRPr>
          </a:p>
        </p:txBody>
      </p:sp>
      <p:sp>
        <p:nvSpPr>
          <p:cNvPr id="4" name="Date Placeholder 3">
            <a:extLst>
              <a:ext uri="{FF2B5EF4-FFF2-40B4-BE49-F238E27FC236}">
                <a16:creationId xmlns:a16="http://schemas.microsoft.com/office/drawing/2014/main" id="{7F90D639-B91A-4B96-9DA9-4FAF4A941FCC}"/>
              </a:ext>
            </a:extLst>
          </p:cNvPr>
          <p:cNvSpPr>
            <a:spLocks noGrp="1"/>
          </p:cNvSpPr>
          <p:nvPr>
            <p:ph type="dt" sz="half" idx="10"/>
          </p:nvPr>
        </p:nvSpPr>
        <p:spPr>
          <a:xfrm>
            <a:off x="9254068" y="6355080"/>
            <a:ext cx="2290232" cy="304799"/>
          </a:xfrm>
        </p:spPr>
        <p:txBody>
          <a:bodyPr anchor="t">
            <a:normAutofit/>
          </a:bodyPr>
          <a:lstStyle/>
          <a:p>
            <a:pPr algn="r">
              <a:spcAft>
                <a:spcPts val="600"/>
              </a:spcAft>
            </a:pPr>
            <a:fld id="{3DE19F4B-1667-4652-A309-01B87D2798F8}" type="datetime1">
              <a:rPr lang="en-US">
                <a:solidFill>
                  <a:schemeClr val="tx1">
                    <a:alpha val="60000"/>
                  </a:schemeClr>
                </a:solidFill>
              </a:rPr>
              <a:pPr algn="r">
                <a:spcAft>
                  <a:spcPts val="600"/>
                </a:spcAft>
              </a:pPr>
              <a:t>9/24/2024</a:t>
            </a:fld>
            <a:endParaRPr lang="en-US">
              <a:solidFill>
                <a:schemeClr val="tx1">
                  <a:alpha val="60000"/>
                </a:schemeClr>
              </a:solidFill>
            </a:endParaRPr>
          </a:p>
        </p:txBody>
      </p:sp>
      <p:pic>
        <p:nvPicPr>
          <p:cNvPr id="7" name="Picture 6">
            <a:extLst>
              <a:ext uri="{FF2B5EF4-FFF2-40B4-BE49-F238E27FC236}">
                <a16:creationId xmlns:a16="http://schemas.microsoft.com/office/drawing/2014/main" id="{96B913CF-111B-E693-6331-B5134DD4F158}"/>
              </a:ext>
            </a:extLst>
          </p:cNvPr>
          <p:cNvPicPr>
            <a:picLocks noChangeAspect="1"/>
          </p:cNvPicPr>
          <p:nvPr/>
        </p:nvPicPr>
        <p:blipFill>
          <a:blip r:embed="rId2"/>
          <a:stretch>
            <a:fillRect/>
          </a:stretch>
        </p:blipFill>
        <p:spPr>
          <a:xfrm>
            <a:off x="5722683" y="1811552"/>
            <a:ext cx="6300125" cy="3364299"/>
          </a:xfrm>
          <a:prstGeom prst="rect">
            <a:avLst/>
          </a:prstGeom>
        </p:spPr>
      </p:pic>
    </p:spTree>
    <p:extLst>
      <p:ext uri="{BB962C8B-B14F-4D97-AF65-F5344CB8AC3E}">
        <p14:creationId xmlns:p14="http://schemas.microsoft.com/office/powerpoint/2010/main" val="127893818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4AAD3FD-83A5-4B89-9F8F-01B887086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D0F1E-AF2F-4175-8403-0A42C5073077}"/>
              </a:ext>
            </a:extLst>
          </p:cNvPr>
          <p:cNvSpPr>
            <a:spLocks noGrp="1"/>
          </p:cNvSpPr>
          <p:nvPr>
            <p:ph type="title"/>
          </p:nvPr>
        </p:nvSpPr>
        <p:spPr>
          <a:xfrm>
            <a:off x="648931" y="629266"/>
            <a:ext cx="4166510" cy="1622321"/>
          </a:xfrm>
        </p:spPr>
        <p:txBody>
          <a:bodyPr>
            <a:normAutofit/>
          </a:bodyPr>
          <a:lstStyle/>
          <a:p>
            <a:pPr>
              <a:lnSpc>
                <a:spcPct val="90000"/>
              </a:lnSpc>
            </a:pPr>
            <a:r>
              <a:rPr lang="en-US" sz="2900" dirty="0">
                <a:solidFill>
                  <a:srgbClr val="EBEBEB"/>
                </a:solidFill>
              </a:rPr>
              <a:t>Case and Procedural (CAPER) Data</a:t>
            </a:r>
            <a:br>
              <a:rPr lang="en-US" sz="2900" dirty="0">
                <a:solidFill>
                  <a:srgbClr val="EBEBEB"/>
                </a:solidFill>
              </a:rPr>
            </a:br>
            <a:r>
              <a:rPr lang="en-US" sz="2900" dirty="0">
                <a:solidFill>
                  <a:srgbClr val="EBEBEB"/>
                </a:solidFill>
              </a:rPr>
              <a:t>Oct 2022-Sep 2023</a:t>
            </a:r>
          </a:p>
        </p:txBody>
      </p:sp>
      <p:sp>
        <p:nvSpPr>
          <p:cNvPr id="15" name="Freeform 31">
            <a:extLst>
              <a:ext uri="{FF2B5EF4-FFF2-40B4-BE49-F238E27FC236}">
                <a16:creationId xmlns:a16="http://schemas.microsoft.com/office/drawing/2014/main" id="{61752F1D-FC0F-4103-9584-630E643CC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9402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17" name="Freeform: Shape 16">
            <a:extLst>
              <a:ext uri="{FF2B5EF4-FFF2-40B4-BE49-F238E27FC236}">
                <a16:creationId xmlns:a16="http://schemas.microsoft.com/office/drawing/2014/main" id="{70151CB7-E7DE-4917-B831-01DF9CE01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270819" y="-63600"/>
            <a:ext cx="6858001" cy="6985200"/>
          </a:xfrm>
          <a:custGeom>
            <a:avLst/>
            <a:gdLst>
              <a:gd name="connsiteX0" fmla="*/ 6858001 w 6858001"/>
              <a:gd name="connsiteY0" fmla="*/ 1177 h 6985200"/>
              <a:gd name="connsiteX1" fmla="*/ 6858001 w 6858001"/>
              <a:gd name="connsiteY1" fmla="*/ 1344715 h 6985200"/>
              <a:gd name="connsiteX2" fmla="*/ 6858000 w 6858001"/>
              <a:gd name="connsiteY2" fmla="*/ 1344715 h 6985200"/>
              <a:gd name="connsiteX3" fmla="*/ 6858000 w 6858001"/>
              <a:gd name="connsiteY3" fmla="*/ 6985200 h 6985200"/>
              <a:gd name="connsiteX4" fmla="*/ 0 w 6858001"/>
              <a:gd name="connsiteY4" fmla="*/ 6985199 h 6985200"/>
              <a:gd name="connsiteX5" fmla="*/ 0 w 6858001"/>
              <a:gd name="connsiteY5" fmla="*/ 886772 h 6985200"/>
              <a:gd name="connsiteX6" fmla="*/ 1 w 6858001"/>
              <a:gd name="connsiteY6" fmla="*/ 886772 h 6985200"/>
              <a:gd name="connsiteX7" fmla="*/ 1 w 6858001"/>
              <a:gd name="connsiteY7" fmla="*/ 0 h 6985200"/>
              <a:gd name="connsiteX8" fmla="*/ 40463 w 6858001"/>
              <a:gd name="connsiteY8" fmla="*/ 5883 h 6985200"/>
              <a:gd name="connsiteX9" fmla="*/ 159107 w 6858001"/>
              <a:gd name="connsiteY9" fmla="*/ 23196 h 6985200"/>
              <a:gd name="connsiteX10" fmla="*/ 245518 w 6858001"/>
              <a:gd name="connsiteY10" fmla="*/ 35299 h 6985200"/>
              <a:gd name="connsiteX11" fmla="*/ 348388 w 6858001"/>
              <a:gd name="connsiteY11" fmla="*/ 48073 h 6985200"/>
              <a:gd name="connsiteX12" fmla="*/ 470460 w 6858001"/>
              <a:gd name="connsiteY12" fmla="*/ 63369 h 6985200"/>
              <a:gd name="connsiteX13" fmla="*/ 605563 w 6858001"/>
              <a:gd name="connsiteY13" fmla="*/ 79506 h 6985200"/>
              <a:gd name="connsiteX14" fmla="*/ 757810 w 6858001"/>
              <a:gd name="connsiteY14" fmla="*/ 96483 h 6985200"/>
              <a:gd name="connsiteX15" fmla="*/ 923774 w 6858001"/>
              <a:gd name="connsiteY15" fmla="*/ 114469 h 6985200"/>
              <a:gd name="connsiteX16" fmla="*/ 1104139 w 6858001"/>
              <a:gd name="connsiteY16" fmla="*/ 132454 h 6985200"/>
              <a:gd name="connsiteX17" fmla="*/ 1296163 w 6858001"/>
              <a:gd name="connsiteY17" fmla="*/ 150776 h 6985200"/>
              <a:gd name="connsiteX18" fmla="*/ 1503275 w 6858001"/>
              <a:gd name="connsiteY18" fmla="*/ 167753 h 6985200"/>
              <a:gd name="connsiteX19" fmla="*/ 1719988 w 6858001"/>
              <a:gd name="connsiteY19" fmla="*/ 184058 h 6985200"/>
              <a:gd name="connsiteX20" fmla="*/ 1949045 w 6858001"/>
              <a:gd name="connsiteY20" fmla="*/ 198849 h 6985200"/>
              <a:gd name="connsiteX21" fmla="*/ 2187703 w 6858001"/>
              <a:gd name="connsiteY21" fmla="*/ 212969 h 6985200"/>
              <a:gd name="connsiteX22" fmla="*/ 2436649 w 6858001"/>
              <a:gd name="connsiteY22" fmla="*/ 226248 h 6985200"/>
              <a:gd name="connsiteX23" fmla="*/ 2564208 w 6858001"/>
              <a:gd name="connsiteY23" fmla="*/ 230955 h 6985200"/>
              <a:gd name="connsiteX24" fmla="*/ 2694509 w 6858001"/>
              <a:gd name="connsiteY24" fmla="*/ 236165 h 6985200"/>
              <a:gd name="connsiteX25" fmla="*/ 2826869 w 6858001"/>
              <a:gd name="connsiteY25" fmla="*/ 241040 h 6985200"/>
              <a:gd name="connsiteX26" fmla="*/ 2959914 w 6858001"/>
              <a:gd name="connsiteY26" fmla="*/ 244234 h 6985200"/>
              <a:gd name="connsiteX27" fmla="*/ 3095702 w 6858001"/>
              <a:gd name="connsiteY27" fmla="*/ 247091 h 6985200"/>
              <a:gd name="connsiteX28" fmla="*/ 3232862 w 6858001"/>
              <a:gd name="connsiteY28" fmla="*/ 250117 h 6985200"/>
              <a:gd name="connsiteX29" fmla="*/ 3372766 w 6858001"/>
              <a:gd name="connsiteY29" fmla="*/ 252134 h 6985200"/>
              <a:gd name="connsiteX30" fmla="*/ 3514040 w 6858001"/>
              <a:gd name="connsiteY30" fmla="*/ 252134 h 6985200"/>
              <a:gd name="connsiteX31" fmla="*/ 3656686 w 6858001"/>
              <a:gd name="connsiteY31" fmla="*/ 253142 h 6985200"/>
              <a:gd name="connsiteX32" fmla="*/ 3800705 w 6858001"/>
              <a:gd name="connsiteY32" fmla="*/ 252134 h 6985200"/>
              <a:gd name="connsiteX33" fmla="*/ 3946780 w 6858001"/>
              <a:gd name="connsiteY33" fmla="*/ 250117 h 6985200"/>
              <a:gd name="connsiteX34" fmla="*/ 4092856 w 6858001"/>
              <a:gd name="connsiteY34" fmla="*/ 248268 h 6985200"/>
              <a:gd name="connsiteX35" fmla="*/ 4240988 w 6858001"/>
              <a:gd name="connsiteY35" fmla="*/ 244234 h 6985200"/>
              <a:gd name="connsiteX36" fmla="*/ 4390492 w 6858001"/>
              <a:gd name="connsiteY36" fmla="*/ 240032 h 6985200"/>
              <a:gd name="connsiteX37" fmla="*/ 4539997 w 6858001"/>
              <a:gd name="connsiteY37" fmla="*/ 235157 h 6985200"/>
              <a:gd name="connsiteX38" fmla="*/ 4690873 w 6858001"/>
              <a:gd name="connsiteY38" fmla="*/ 228266 h 6985200"/>
              <a:gd name="connsiteX39" fmla="*/ 4843120 w 6858001"/>
              <a:gd name="connsiteY39" fmla="*/ 220029 h 6985200"/>
              <a:gd name="connsiteX40" fmla="*/ 4996054 w 6858001"/>
              <a:gd name="connsiteY40" fmla="*/ 212129 h 6985200"/>
              <a:gd name="connsiteX41" fmla="*/ 5148987 w 6858001"/>
              <a:gd name="connsiteY41" fmla="*/ 202044 h 6985200"/>
              <a:gd name="connsiteX42" fmla="*/ 5303978 w 6858001"/>
              <a:gd name="connsiteY42" fmla="*/ 189941 h 6985200"/>
              <a:gd name="connsiteX43" fmla="*/ 5456911 w 6858001"/>
              <a:gd name="connsiteY43" fmla="*/ 177839 h 6985200"/>
              <a:gd name="connsiteX44" fmla="*/ 5612588 w 6858001"/>
              <a:gd name="connsiteY44" fmla="*/ 163887 h 6985200"/>
              <a:gd name="connsiteX45" fmla="*/ 5768950 w 6858001"/>
              <a:gd name="connsiteY45" fmla="*/ 148591 h 6985200"/>
              <a:gd name="connsiteX46" fmla="*/ 5923255 w 6858001"/>
              <a:gd name="connsiteY46" fmla="*/ 132455 h 6985200"/>
              <a:gd name="connsiteX47" fmla="*/ 6079618 w 6858001"/>
              <a:gd name="connsiteY47" fmla="*/ 113629 h 6985200"/>
              <a:gd name="connsiteX48" fmla="*/ 6235294 w 6858001"/>
              <a:gd name="connsiteY48" fmla="*/ 93458 h 6985200"/>
              <a:gd name="connsiteX49" fmla="*/ 6391657 w 6858001"/>
              <a:gd name="connsiteY49" fmla="*/ 73455 h 6985200"/>
              <a:gd name="connsiteX50" fmla="*/ 6547333 w 6858001"/>
              <a:gd name="connsiteY50" fmla="*/ 50091 h 6985200"/>
              <a:gd name="connsiteX51" fmla="*/ 6702324 w 6858001"/>
              <a:gd name="connsiteY51" fmla="*/ 26222 h 698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6985200">
                <a:moveTo>
                  <a:pt x="6858001" y="1177"/>
                </a:moveTo>
                <a:lnTo>
                  <a:pt x="6858001" y="1344715"/>
                </a:lnTo>
                <a:lnTo>
                  <a:pt x="6858000" y="1344715"/>
                </a:lnTo>
                <a:lnTo>
                  <a:pt x="6858000" y="6985200"/>
                </a:lnTo>
                <a:lnTo>
                  <a:pt x="0" y="6985199"/>
                </a:lnTo>
                <a:lnTo>
                  <a:pt x="0" y="886772"/>
                </a:lnTo>
                <a:lnTo>
                  <a:pt x="1" y="886772"/>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9" y="241040"/>
                </a:lnTo>
                <a:lnTo>
                  <a:pt x="2959914" y="244234"/>
                </a:lnTo>
                <a:lnTo>
                  <a:pt x="3095702" y="247091"/>
                </a:lnTo>
                <a:lnTo>
                  <a:pt x="3232862" y="250117"/>
                </a:lnTo>
                <a:lnTo>
                  <a:pt x="3372766" y="252134"/>
                </a:lnTo>
                <a:lnTo>
                  <a:pt x="3514040" y="252134"/>
                </a:lnTo>
                <a:lnTo>
                  <a:pt x="3656686" y="253142"/>
                </a:lnTo>
                <a:lnTo>
                  <a:pt x="3800705" y="252134"/>
                </a:lnTo>
                <a:lnTo>
                  <a:pt x="3946780" y="250117"/>
                </a:lnTo>
                <a:lnTo>
                  <a:pt x="4092856"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txBody>
          <a:bodyPr/>
          <a:lstStyle/>
          <a:p>
            <a:endParaRPr lang="en-US"/>
          </a:p>
        </p:txBody>
      </p:sp>
      <p:sp>
        <p:nvSpPr>
          <p:cNvPr id="19" name="Rectangle 18">
            <a:extLst>
              <a:ext uri="{FF2B5EF4-FFF2-40B4-BE49-F238E27FC236}">
                <a16:creationId xmlns:a16="http://schemas.microsoft.com/office/drawing/2014/main" id="{A92A1116-1C84-41DF-B803-1F7B0883EC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 name="Slide Number Placeholder 4">
            <a:extLst>
              <a:ext uri="{FF2B5EF4-FFF2-40B4-BE49-F238E27FC236}">
                <a16:creationId xmlns:a16="http://schemas.microsoft.com/office/drawing/2014/main" id="{46329045-DA5B-44EF-8E07-46B46F6B6EB1}"/>
              </a:ext>
            </a:extLst>
          </p:cNvPr>
          <p:cNvSpPr>
            <a:spLocks noGrp="1"/>
          </p:cNvSpPr>
          <p:nvPr>
            <p:ph type="sldNum" sz="quarter" idx="12"/>
          </p:nvPr>
        </p:nvSpPr>
        <p:spPr>
          <a:xfrm>
            <a:off x="10352540" y="295729"/>
            <a:ext cx="838199" cy="767687"/>
          </a:xfrm>
        </p:spPr>
        <p:txBody>
          <a:bodyPr>
            <a:normAutofit/>
          </a:bodyPr>
          <a:lstStyle/>
          <a:p>
            <a:pPr>
              <a:spcAft>
                <a:spcPts val="600"/>
              </a:spcAft>
            </a:pPr>
            <a:fld id="{D77CCBAE-CD6C-4034-A20D-11180A96BD83}" type="slidenum">
              <a:rPr lang="en-US">
                <a:solidFill>
                  <a:srgbClr val="FFFFFF"/>
                </a:solidFill>
              </a:rPr>
              <a:pPr>
                <a:spcAft>
                  <a:spcPts val="600"/>
                </a:spcAft>
              </a:pPr>
              <a:t>8</a:t>
            </a:fld>
            <a:endParaRPr lang="en-US">
              <a:solidFill>
                <a:srgbClr val="FFFFFF"/>
              </a:solidFill>
            </a:endParaRPr>
          </a:p>
        </p:txBody>
      </p:sp>
      <p:sp>
        <p:nvSpPr>
          <p:cNvPr id="3" name="Content Placeholder 2">
            <a:extLst>
              <a:ext uri="{FF2B5EF4-FFF2-40B4-BE49-F238E27FC236}">
                <a16:creationId xmlns:a16="http://schemas.microsoft.com/office/drawing/2014/main" id="{8FAABA5E-0FFB-4DD5-9204-FB2850C1F4E5}"/>
              </a:ext>
            </a:extLst>
          </p:cNvPr>
          <p:cNvSpPr>
            <a:spLocks noGrp="1"/>
          </p:cNvSpPr>
          <p:nvPr>
            <p:ph idx="1"/>
          </p:nvPr>
        </p:nvSpPr>
        <p:spPr>
          <a:xfrm>
            <a:off x="648931" y="2438400"/>
            <a:ext cx="4166509" cy="3785419"/>
          </a:xfrm>
        </p:spPr>
        <p:txBody>
          <a:bodyPr>
            <a:normAutofit fontScale="92500"/>
          </a:bodyPr>
          <a:lstStyle/>
          <a:p>
            <a:r>
              <a:rPr lang="en-US" dirty="0">
                <a:solidFill>
                  <a:srgbClr val="EBEBEB"/>
                </a:solidFill>
              </a:rPr>
              <a:t>Southern had 39 cases selected.  A total of 8 cases were in error.  Our CAPER error rate was 20.51 which is down from 34.09% a year ago.</a:t>
            </a:r>
          </a:p>
          <a:p>
            <a:pPr marR="0" algn="l" rtl="0"/>
            <a:r>
              <a:rPr lang="en-US" sz="1800" i="0" u="none" strike="noStrike" baseline="0" dirty="0">
                <a:solidFill>
                  <a:schemeClr val="bg1"/>
                </a:solidFill>
                <a:latin typeface="Calibri" panose="020F0502020204030204" pitchFamily="34" charset="0"/>
              </a:rPr>
              <a:t>CASE and Procedural Error Rate (CAPER) is a quality control system that measures the accuracy of state eligibility and benefit determinations for the Supplemental Nutrition Assistance Program (SNAP). The error rate for Southern 2023 was based on verification, wages &amp; salaries, and notices errors. </a:t>
            </a:r>
          </a:p>
          <a:p>
            <a:pPr marR="0" algn="l" rtl="0"/>
            <a:endParaRPr lang="en-US" sz="1800" b="0" i="0" u="none" strike="noStrike" baseline="0" dirty="0">
              <a:latin typeface="Calibri" panose="020F0502020204030204" pitchFamily="34" charset="0"/>
            </a:endParaRPr>
          </a:p>
          <a:p>
            <a:pPr marL="0" indent="0">
              <a:buNone/>
            </a:pPr>
            <a:endParaRPr lang="en-US" dirty="0">
              <a:solidFill>
                <a:srgbClr val="EBEBEB"/>
              </a:solidFill>
            </a:endParaRPr>
          </a:p>
        </p:txBody>
      </p:sp>
      <p:sp>
        <p:nvSpPr>
          <p:cNvPr id="4" name="Date Placeholder 3">
            <a:extLst>
              <a:ext uri="{FF2B5EF4-FFF2-40B4-BE49-F238E27FC236}">
                <a16:creationId xmlns:a16="http://schemas.microsoft.com/office/drawing/2014/main" id="{7F90D639-B91A-4B96-9DA9-4FAF4A941FCC}"/>
              </a:ext>
            </a:extLst>
          </p:cNvPr>
          <p:cNvSpPr>
            <a:spLocks noGrp="1"/>
          </p:cNvSpPr>
          <p:nvPr>
            <p:ph type="dt" sz="half" idx="10"/>
          </p:nvPr>
        </p:nvSpPr>
        <p:spPr>
          <a:xfrm>
            <a:off x="9254068" y="6355080"/>
            <a:ext cx="2290232" cy="304799"/>
          </a:xfrm>
        </p:spPr>
        <p:txBody>
          <a:bodyPr anchor="t">
            <a:normAutofit/>
          </a:bodyPr>
          <a:lstStyle/>
          <a:p>
            <a:pPr algn="r">
              <a:spcAft>
                <a:spcPts val="600"/>
              </a:spcAft>
            </a:pPr>
            <a:fld id="{3DE19F4B-1667-4652-A309-01B87D2798F8}" type="datetime1">
              <a:rPr lang="en-US">
                <a:solidFill>
                  <a:schemeClr val="tx1">
                    <a:alpha val="60000"/>
                  </a:schemeClr>
                </a:solidFill>
              </a:rPr>
              <a:pPr algn="r">
                <a:spcAft>
                  <a:spcPts val="600"/>
                </a:spcAft>
              </a:pPr>
              <a:t>9/24/2024</a:t>
            </a:fld>
            <a:endParaRPr lang="en-US">
              <a:solidFill>
                <a:schemeClr val="tx1">
                  <a:alpha val="60000"/>
                </a:schemeClr>
              </a:solidFill>
            </a:endParaRPr>
          </a:p>
        </p:txBody>
      </p:sp>
      <p:pic>
        <p:nvPicPr>
          <p:cNvPr id="8" name="Picture 7">
            <a:extLst>
              <a:ext uri="{FF2B5EF4-FFF2-40B4-BE49-F238E27FC236}">
                <a16:creationId xmlns:a16="http://schemas.microsoft.com/office/drawing/2014/main" id="{31D42337-CD95-4F97-8773-AB0966C1244E}"/>
              </a:ext>
            </a:extLst>
          </p:cNvPr>
          <p:cNvPicPr>
            <a:picLocks noChangeAspect="1"/>
          </p:cNvPicPr>
          <p:nvPr/>
        </p:nvPicPr>
        <p:blipFill>
          <a:blip r:embed="rId2"/>
          <a:stretch>
            <a:fillRect/>
          </a:stretch>
        </p:blipFill>
        <p:spPr>
          <a:xfrm>
            <a:off x="5582143" y="1954400"/>
            <a:ext cx="6235352" cy="3322372"/>
          </a:xfrm>
          <a:prstGeom prst="rect">
            <a:avLst/>
          </a:prstGeom>
        </p:spPr>
      </p:pic>
    </p:spTree>
    <p:extLst>
      <p:ext uri="{BB962C8B-B14F-4D97-AF65-F5344CB8AC3E}">
        <p14:creationId xmlns:p14="http://schemas.microsoft.com/office/powerpoint/2010/main" val="422261660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49E4F-8BB9-1AB8-195A-8419DDC94CC0}"/>
              </a:ext>
            </a:extLst>
          </p:cNvPr>
          <p:cNvSpPr>
            <a:spLocks noGrp="1"/>
          </p:cNvSpPr>
          <p:nvPr>
            <p:ph type="title"/>
          </p:nvPr>
        </p:nvSpPr>
        <p:spPr/>
        <p:txBody>
          <a:bodyPr/>
          <a:lstStyle/>
          <a:p>
            <a:r>
              <a:rPr lang="en-US" dirty="0"/>
              <a:t>Recommended Actions</a:t>
            </a:r>
          </a:p>
        </p:txBody>
      </p:sp>
      <p:sp>
        <p:nvSpPr>
          <p:cNvPr id="3" name="Content Placeholder 2">
            <a:extLst>
              <a:ext uri="{FF2B5EF4-FFF2-40B4-BE49-F238E27FC236}">
                <a16:creationId xmlns:a16="http://schemas.microsoft.com/office/drawing/2014/main" id="{EA10A83A-70A4-50BD-C1B8-1703E10FEBA7}"/>
              </a:ext>
            </a:extLst>
          </p:cNvPr>
          <p:cNvSpPr>
            <a:spLocks noGrp="1"/>
          </p:cNvSpPr>
          <p:nvPr>
            <p:ph idx="1"/>
          </p:nvPr>
        </p:nvSpPr>
        <p:spPr/>
        <p:txBody>
          <a:bodyPr/>
          <a:lstStyle/>
          <a:p>
            <a:r>
              <a:rPr lang="en-US" dirty="0"/>
              <a:t>Check the FS Budget and Assistance Group pages before confirming</a:t>
            </a:r>
          </a:p>
          <a:p>
            <a:r>
              <a:rPr lang="en-US" dirty="0"/>
              <a:t>Preview notices in CWW whenever possible</a:t>
            </a:r>
          </a:p>
          <a:p>
            <a:r>
              <a:rPr lang="en-US" dirty="0"/>
              <a:t>Suggested Trainings:</a:t>
            </a:r>
          </a:p>
          <a:p>
            <a:pPr lvl="1"/>
            <a:r>
              <a:rPr lang="en-US" dirty="0"/>
              <a:t>All COVID Unwinding courses, including micro-learning courses</a:t>
            </a:r>
          </a:p>
          <a:p>
            <a:pPr lvl="1"/>
            <a:r>
              <a:rPr lang="en-US" dirty="0"/>
              <a:t>IM Refresher: Active Error Rates</a:t>
            </a:r>
          </a:p>
          <a:p>
            <a:pPr lvl="1"/>
            <a:r>
              <a:rPr lang="en-US" dirty="0"/>
              <a:t>IM Refresher: Case and Procedural Errors (CAPERS)</a:t>
            </a:r>
          </a:p>
          <a:p>
            <a:pPr lvl="1"/>
            <a:r>
              <a:rPr lang="en-US" dirty="0"/>
              <a:t>IM Refresher: Prospective Budgeting</a:t>
            </a:r>
          </a:p>
          <a:p>
            <a:pPr lvl="1"/>
            <a:r>
              <a:rPr lang="en-US" dirty="0"/>
              <a:t>IM Refresher: Effective Interview Skills and Case Comments</a:t>
            </a:r>
          </a:p>
        </p:txBody>
      </p:sp>
      <p:sp>
        <p:nvSpPr>
          <p:cNvPr id="4" name="Date Placeholder 3">
            <a:extLst>
              <a:ext uri="{FF2B5EF4-FFF2-40B4-BE49-F238E27FC236}">
                <a16:creationId xmlns:a16="http://schemas.microsoft.com/office/drawing/2014/main" id="{55310812-650B-0686-198B-F71ACEA782F5}"/>
              </a:ext>
            </a:extLst>
          </p:cNvPr>
          <p:cNvSpPr>
            <a:spLocks noGrp="1"/>
          </p:cNvSpPr>
          <p:nvPr>
            <p:ph type="dt" sz="half" idx="10"/>
          </p:nvPr>
        </p:nvSpPr>
        <p:spPr/>
        <p:txBody>
          <a:bodyPr/>
          <a:lstStyle/>
          <a:p>
            <a:fld id="{3DE19F4B-1667-4652-A309-01B87D2798F8}" type="datetime1">
              <a:rPr lang="en-US" smtClean="0"/>
              <a:t>9/24/2024</a:t>
            </a:fld>
            <a:endParaRPr lang="en-US"/>
          </a:p>
        </p:txBody>
      </p:sp>
      <p:sp>
        <p:nvSpPr>
          <p:cNvPr id="5" name="Slide Number Placeholder 4">
            <a:extLst>
              <a:ext uri="{FF2B5EF4-FFF2-40B4-BE49-F238E27FC236}">
                <a16:creationId xmlns:a16="http://schemas.microsoft.com/office/drawing/2014/main" id="{30A776C9-AD39-B43D-154E-22C4201CE0C7}"/>
              </a:ext>
            </a:extLst>
          </p:cNvPr>
          <p:cNvSpPr>
            <a:spLocks noGrp="1"/>
          </p:cNvSpPr>
          <p:nvPr>
            <p:ph type="sldNum" sz="quarter" idx="12"/>
          </p:nvPr>
        </p:nvSpPr>
        <p:spPr/>
        <p:txBody>
          <a:bodyPr/>
          <a:lstStyle/>
          <a:p>
            <a:fld id="{D77CCBAE-CD6C-4034-A20D-11180A96BD83}" type="slidenum">
              <a:rPr lang="en-US" smtClean="0"/>
              <a:t>9</a:t>
            </a:fld>
            <a:endParaRPr lang="en-US"/>
          </a:p>
        </p:txBody>
      </p:sp>
    </p:spTree>
    <p:extLst>
      <p:ext uri="{BB962C8B-B14F-4D97-AF65-F5344CB8AC3E}">
        <p14:creationId xmlns:p14="http://schemas.microsoft.com/office/powerpoint/2010/main" val="42083233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3C870E22E17847B4215C919EFFD39C" ma:contentTypeVersion="6" ma:contentTypeDescription="Create a new document." ma:contentTypeScope="" ma:versionID="0e11523a86dce6762f329f689d8e9ab1">
  <xsd:schema xmlns:xsd="http://www.w3.org/2001/XMLSchema" xmlns:xs="http://www.w3.org/2001/XMLSchema" xmlns:p="http://schemas.microsoft.com/office/2006/metadata/properties" xmlns:ns2="708c5782-0573-4e3f-a1f7-85d31c107cf8" xmlns:ns3="c4f361e5-16b4-4427-b181-7da7c3b2f936" targetNamespace="http://schemas.microsoft.com/office/2006/metadata/properties" ma:root="true" ma:fieldsID="e59c6b8435648611913a7c2cdd1927d5" ns2:_="" ns3:_="">
    <xsd:import namespace="708c5782-0573-4e3f-a1f7-85d31c107cf8"/>
    <xsd:import namespace="c4f361e5-16b4-4427-b181-7da7c3b2f93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5782-0573-4e3f-a1f7-85d31c107c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f361e5-16b4-4427-b181-7da7c3b2f93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0D50E0-1D8C-4C99-8D39-E25FF2ACC1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8c5782-0573-4e3f-a1f7-85d31c107cf8"/>
    <ds:schemaRef ds:uri="c4f361e5-16b4-4427-b181-7da7c3b2f9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BB3BDB-6A66-417B-A783-3F28EC8DA041}">
  <ds:schemaRefs>
    <ds:schemaRef ds:uri="http://schemas.microsoft.com/office/2006/metadata/properties"/>
    <ds:schemaRef ds:uri="http://schemas.microsoft.com/office/2006/documentManagement/types"/>
    <ds:schemaRef ds:uri="http://purl.org/dc/elements/1.1/"/>
    <ds:schemaRef ds:uri="http://purl.org/dc/terms/"/>
    <ds:schemaRef ds:uri="http://www.w3.org/XML/1998/namespace"/>
    <ds:schemaRef ds:uri="http://purl.org/dc/dcmitype/"/>
    <ds:schemaRef ds:uri="http://schemas.openxmlformats.org/package/2006/metadata/core-properties"/>
    <ds:schemaRef ds:uri="http://schemas.microsoft.com/office/infopath/2007/PartnerControls"/>
    <ds:schemaRef ds:uri="2f254586-b35f-4441-a040-f54e6e92090e"/>
  </ds:schemaRefs>
</ds:datastoreItem>
</file>

<file path=customXml/itemProps3.xml><?xml version="1.0" encoding="utf-8"?>
<ds:datastoreItem xmlns:ds="http://schemas.openxmlformats.org/officeDocument/2006/customXml" ds:itemID="{F915595C-8FBB-4AF8-BE7F-2939F69DA9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238</TotalTime>
  <Words>823</Words>
  <Application>Microsoft Office PowerPoint</Application>
  <PresentationFormat>Widescreen</PresentationFormat>
  <Paragraphs>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Ion</vt:lpstr>
      <vt:lpstr>Management Evaluation Review Findings Training </vt:lpstr>
      <vt:lpstr>Objectives</vt:lpstr>
      <vt:lpstr>Management Evaluation Review </vt:lpstr>
      <vt:lpstr>Tools Used and Elements Reviewed </vt:lpstr>
      <vt:lpstr>Setting a Filing Date</vt:lpstr>
      <vt:lpstr>Ways to Apply</vt:lpstr>
      <vt:lpstr>Active Case Errors</vt:lpstr>
      <vt:lpstr>Case and Procedural (CAPER) Data Oct 2022-Sep 2023</vt:lpstr>
      <vt:lpstr>Recommended Actions</vt:lpstr>
      <vt:lpstr>Overall Summary</vt:lpstr>
      <vt:lpstr>Questions?</vt:lpstr>
    </vt:vector>
  </TitlesOfParts>
  <Company>Rock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JENNIFER BOOTH</dc:creator>
  <cp:lastModifiedBy>Erin Heiman</cp:lastModifiedBy>
  <cp:revision>85</cp:revision>
  <cp:lastPrinted>2015-06-05T19:27:41Z</cp:lastPrinted>
  <dcterms:created xsi:type="dcterms:W3CDTF">2017-10-10T15:17:38Z</dcterms:created>
  <dcterms:modified xsi:type="dcterms:W3CDTF">2024-09-24T12:57:52Z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0x010100EE3C870E22E17847B4215C919EFFD39C</vt:lpwstr>
  </property>
  <property fmtid="{D5CDD505-2E9C-101B-9397-08002B2CF9AE}" pid="3" name="Order">
    <vt:r8>286900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_SharedFileIndex">
    <vt:lpwstr/>
  </property>
  <property fmtid="{D5CDD505-2E9C-101B-9397-08002B2CF9AE}" pid="8" name="_SourceUrl">
    <vt:lpwstr/>
  </property>
</Properties>
</file>