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4"/>
  </p:sldMasterIdLst>
  <p:sldIdLst>
    <p:sldId id="256" r:id="rId5"/>
    <p:sldId id="257" r:id="rId6"/>
    <p:sldId id="259" r:id="rId7"/>
    <p:sldId id="260" r:id="rId8"/>
    <p:sldId id="268" r:id="rId9"/>
    <p:sldId id="258" r:id="rId10"/>
    <p:sldId id="261" r:id="rId11"/>
    <p:sldId id="262" r:id="rId12"/>
    <p:sldId id="263" r:id="rId13"/>
    <p:sldId id="265" r:id="rId14"/>
    <p:sldId id="266" r:id="rId15"/>
    <p:sldId id="267"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74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91B805F-FF0F-4BAA-A3A3-E4F945D687F8}" type="datetimeFigureOut">
              <a:rPr lang="en-US" smtClean="0"/>
              <a:t>8/2/2024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378921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A3462A-2D5B-48AF-A3D4-EF8A90A50A80}" type="datetimeFigureOut">
              <a:rPr lang="en-US" smtClean="0"/>
              <a:t>8/2/2024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08556202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A3462A-2D5B-48AF-A3D4-EF8A90A50A80}" type="datetimeFigureOut">
              <a:rPr lang="en-US" smtClean="0"/>
              <a:t>8/2/2024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295354759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4A3462A-2D5B-48AF-A3D4-EF8A90A50A80}" type="datetimeFigureOut">
              <a:rPr lang="en-US" smtClean="0"/>
              <a:t>8/2/2024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31458354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4A3462A-2D5B-48AF-A3D4-EF8A90A50A80}" type="datetimeFigureOut">
              <a:rPr lang="en-US" smtClean="0"/>
              <a:t>8/2/2024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264742375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4A3462A-2D5B-48AF-A3D4-EF8A90A50A80}" type="datetimeFigureOut">
              <a:rPr lang="en-US" smtClean="0"/>
              <a:t>8/2/2024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23540641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0B5C51-60B3-48EF-AA78-DB950F30DBA2}" type="datetimeFigureOut">
              <a:rPr lang="en-US" smtClean="0"/>
              <a:t>8/2/2024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5987918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5D676B-6E73-4E3B-A9B3-4966DB9B52A5}" type="datetimeFigureOut">
              <a:rPr lang="en-US" smtClean="0"/>
              <a:t>8/2/2024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0942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61F3A6-CC5D-4649-8527-DB0C21FDDFD9}" type="datetimeFigureOut">
              <a:rPr lang="en-US" smtClean="0"/>
              <a:t>8/2/2024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850602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6F927C-B73E-4F9D-ADFE-F6E23BD7CEE8}" type="datetimeFigureOut">
              <a:rPr lang="en-US" smtClean="0"/>
              <a:t>8/2/2024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538987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5B1FFFF-984A-4EE5-9BF2-EC9310C878F1}" type="datetimeFigureOut">
              <a:rPr lang="en-US" smtClean="0"/>
              <a:t>8/2/2024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806613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03271C1-B42E-4A60-A25F-0185B888604B}" type="datetimeFigureOut">
              <a:rPr lang="en-US" smtClean="0"/>
              <a:t>8/2/2024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607825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0416292-3725-4763-8973-4C59F0403D99}" type="datetimeFigureOut">
              <a:rPr lang="en-US" smtClean="0"/>
              <a:t>8/2/2024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510397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6996D1-8909-469F-911A-4C12C68BF5D9}" type="datetimeFigureOut">
              <a:rPr lang="en-US" smtClean="0"/>
              <a:t>8/2/2024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375119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6A73BC-5D11-4675-B334-102E1E8C9B50}" type="datetimeFigureOut">
              <a:rPr lang="en-US" smtClean="0"/>
              <a:t>8/2/2024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777260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B8E45F-652B-4E89-8925-000B0AB8FD98}" type="datetimeFigureOut">
              <a:rPr lang="en-US" smtClean="0"/>
              <a:t>8/2/2024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000174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4A3462A-2D5B-48AF-A3D4-EF8A90A50A80}" type="datetimeFigureOut">
              <a:rPr lang="en-US" smtClean="0"/>
              <a:t>8/2/2024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1630730604"/>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65" r:id="rId13"/>
    <p:sldLayoutId id="2147483866" r:id="rId14"/>
    <p:sldLayoutId id="2147483867" r:id="rId15"/>
    <p:sldLayoutId id="2147483868"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600"/>
              <a:t>Food Share Interview Refresher</a:t>
            </a:r>
            <a:br>
              <a:rPr lang="en-US" sz="6600"/>
            </a:br>
            <a:r>
              <a:rPr lang="en-US" sz="1200"/>
              <a:t>August 8, 2024</a:t>
            </a:r>
            <a:endParaRPr lang="en-US" sz="6600"/>
          </a:p>
        </p:txBody>
      </p:sp>
      <p:sp>
        <p:nvSpPr>
          <p:cNvPr id="3" name="Subtitle 2"/>
          <p:cNvSpPr>
            <a:spLocks noGrp="1"/>
          </p:cNvSpPr>
          <p:nvPr>
            <p:ph type="subTitle" idx="1"/>
          </p:nvPr>
        </p:nvSpPr>
        <p:spPr/>
        <p:txBody>
          <a:bodyPr/>
          <a:lstStyle/>
          <a:p>
            <a:r>
              <a:rPr lang="en-US"/>
              <a:t>		</a:t>
            </a:r>
          </a:p>
        </p:txBody>
      </p:sp>
    </p:spTree>
    <p:extLst>
      <p:ext uri="{BB962C8B-B14F-4D97-AF65-F5344CB8AC3E}">
        <p14:creationId xmlns:p14="http://schemas.microsoft.com/office/powerpoint/2010/main" val="2574705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36668"/>
            <a:ext cx="10579608" cy="1398494"/>
          </a:xfrm>
        </p:spPr>
        <p:txBody>
          <a:bodyPr/>
          <a:lstStyle/>
          <a:p>
            <a:pPr algn="ctr"/>
            <a:br>
              <a:rPr lang="en-US" dirty="0"/>
            </a:br>
            <a:r>
              <a:rPr lang="en-US" dirty="0"/>
              <a:t>FoodShare Interview Reminders</a:t>
            </a:r>
          </a:p>
        </p:txBody>
      </p:sp>
      <p:sp>
        <p:nvSpPr>
          <p:cNvPr id="3" name="Content Placeholder 2"/>
          <p:cNvSpPr>
            <a:spLocks noGrp="1"/>
          </p:cNvSpPr>
          <p:nvPr>
            <p:ph idx="1"/>
          </p:nvPr>
        </p:nvSpPr>
        <p:spPr>
          <a:xfrm>
            <a:off x="2036541" y="1635162"/>
            <a:ext cx="9091707" cy="4537038"/>
          </a:xfrm>
        </p:spPr>
        <p:txBody>
          <a:bodyPr vert="horz" lIns="91440" tIns="45720" rIns="91440" bIns="45720" rtlCol="0" anchor="t">
            <a:normAutofit fontScale="92500" lnSpcReduction="20000"/>
          </a:bodyPr>
          <a:lstStyle/>
          <a:p>
            <a:r>
              <a:rPr lang="en-US" dirty="0"/>
              <a:t>Priority Service screens must be completed each time a new application is submitted for food share.</a:t>
            </a:r>
          </a:p>
          <a:p>
            <a:r>
              <a:rPr lang="en-US" dirty="0"/>
              <a:t>Each question with a red asterisk should be asked to the customer as they are written in CWW and not asked as a leading question.</a:t>
            </a:r>
          </a:p>
          <a:p>
            <a:pPr lvl="1"/>
            <a:r>
              <a:rPr lang="en-US" dirty="0"/>
              <a:t>Ask the questions and allow the customer to provide the answers to you, rather than asking the customer if the info on the screen is correct.  For example: What is your current rent expense?  VS You pay $900 per month in rent, right?</a:t>
            </a:r>
          </a:p>
          <a:p>
            <a:r>
              <a:rPr lang="en-US" dirty="0"/>
              <a:t>FDSH wages can be used only if the customer agrees they are accurate.</a:t>
            </a:r>
          </a:p>
          <a:p>
            <a:pPr lvl="1"/>
            <a:r>
              <a:rPr lang="en-US" dirty="0"/>
              <a:t>Workers should review the employment query screen for FDSH and if wages appear, workers are required to ask if they are accurate and reflective</a:t>
            </a:r>
          </a:p>
          <a:p>
            <a:r>
              <a:rPr lang="en-US" dirty="0"/>
              <a:t>Shelter and utility expenses must be reviewed and updated for new applications on closed cases and for renewals</a:t>
            </a:r>
          </a:p>
          <a:p>
            <a:pPr lvl="1"/>
            <a:r>
              <a:rPr lang="en-US" dirty="0"/>
              <a:t>SUE errors remain one of the top QC errors</a:t>
            </a:r>
          </a:p>
          <a:p>
            <a:pPr lvl="1"/>
            <a:r>
              <a:rPr lang="en-US" dirty="0"/>
              <a:t>Best efforts should be made to obtain actual estimates of SUE.  Entering one dollar for unknown information is considered a technical error.</a:t>
            </a:r>
          </a:p>
          <a:p>
            <a:pPr lvl="1"/>
            <a:r>
              <a:rPr lang="en-US" dirty="0"/>
              <a:t>If a shelter or utility expense has ended, the screen must be end dated or they will continue to get the utility deduction in error.</a:t>
            </a:r>
          </a:p>
          <a:p>
            <a:pPr lvl="1"/>
            <a:endParaRPr lang="en-US" dirty="0"/>
          </a:p>
        </p:txBody>
      </p:sp>
    </p:spTree>
    <p:extLst>
      <p:ext uri="{BB962C8B-B14F-4D97-AF65-F5344CB8AC3E}">
        <p14:creationId xmlns:p14="http://schemas.microsoft.com/office/powerpoint/2010/main" val="3366252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36668"/>
            <a:ext cx="10579608" cy="1398494"/>
          </a:xfrm>
        </p:spPr>
        <p:txBody>
          <a:bodyPr/>
          <a:lstStyle/>
          <a:p>
            <a:pPr algn="ctr"/>
            <a:br>
              <a:rPr lang="en-US" dirty="0"/>
            </a:br>
            <a:r>
              <a:rPr lang="en-US" dirty="0"/>
              <a:t>Food Share Reminders</a:t>
            </a:r>
          </a:p>
        </p:txBody>
      </p:sp>
      <p:sp>
        <p:nvSpPr>
          <p:cNvPr id="3" name="Content Placeholder 2"/>
          <p:cNvSpPr>
            <a:spLocks noGrp="1"/>
          </p:cNvSpPr>
          <p:nvPr>
            <p:ph idx="1"/>
          </p:nvPr>
        </p:nvSpPr>
        <p:spPr>
          <a:xfrm>
            <a:off x="2065468" y="1635162"/>
            <a:ext cx="9062780" cy="4537038"/>
          </a:xfrm>
        </p:spPr>
        <p:txBody>
          <a:bodyPr vert="horz" lIns="91440" tIns="45720" rIns="91440" bIns="45720" rtlCol="0" anchor="t">
            <a:normAutofit/>
          </a:bodyPr>
          <a:lstStyle/>
          <a:p>
            <a:r>
              <a:rPr lang="en-US" dirty="0"/>
              <a:t>Appropriate Scripts must be read at the end of the interview</a:t>
            </a:r>
          </a:p>
          <a:p>
            <a:pPr lvl="1"/>
            <a:r>
              <a:rPr lang="en-US" dirty="0"/>
              <a:t>ABAWD/Work Registration Script (if triggered)</a:t>
            </a:r>
          </a:p>
          <a:p>
            <a:pPr lvl="1"/>
            <a:r>
              <a:rPr lang="en-US" dirty="0"/>
              <a:t>Reporting requirement script</a:t>
            </a:r>
          </a:p>
          <a:p>
            <a:r>
              <a:rPr lang="en-US" dirty="0"/>
              <a:t>ATS Interaction ID is needed in the telephonic signature screen to avoid mismatch.</a:t>
            </a:r>
          </a:p>
        </p:txBody>
      </p:sp>
    </p:spTree>
    <p:extLst>
      <p:ext uri="{BB962C8B-B14F-4D97-AF65-F5344CB8AC3E}">
        <p14:creationId xmlns:p14="http://schemas.microsoft.com/office/powerpoint/2010/main" val="429204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vert="horz" lIns="91440" tIns="45720" rIns="91440" bIns="45720" rtlCol="0" anchor="t">
            <a:normAutofit/>
          </a:bodyPr>
          <a:lstStyle/>
          <a:p>
            <a:endParaRPr lang="en-US" dirty="0"/>
          </a:p>
          <a:p>
            <a:pPr marL="0" indent="0">
              <a:buNone/>
            </a:pPr>
            <a:endParaRPr lang="en-US"/>
          </a:p>
        </p:txBody>
      </p:sp>
    </p:spTree>
    <p:extLst>
      <p:ext uri="{BB962C8B-B14F-4D97-AF65-F5344CB8AC3E}">
        <p14:creationId xmlns:p14="http://schemas.microsoft.com/office/powerpoint/2010/main" val="3330720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21" y="512064"/>
            <a:ext cx="10676427" cy="1609344"/>
          </a:xfrm>
        </p:spPr>
        <p:txBody>
          <a:bodyPr>
            <a:normAutofit/>
          </a:bodyPr>
          <a:lstStyle/>
          <a:p>
            <a:pPr algn="ctr"/>
            <a:r>
              <a:rPr lang="en-US"/>
              <a:t>Covid Unwinding</a:t>
            </a:r>
          </a:p>
        </p:txBody>
      </p:sp>
      <p:sp>
        <p:nvSpPr>
          <p:cNvPr id="3" name="Content Placeholder 2"/>
          <p:cNvSpPr>
            <a:spLocks noGrp="1"/>
          </p:cNvSpPr>
          <p:nvPr>
            <p:ph idx="1"/>
          </p:nvPr>
        </p:nvSpPr>
        <p:spPr>
          <a:xfrm>
            <a:off x="2398955" y="2121408"/>
            <a:ext cx="8729293" cy="4050792"/>
          </a:xfrm>
        </p:spPr>
        <p:txBody>
          <a:bodyPr vert="horz" lIns="91440" tIns="45720" rIns="91440" bIns="45720" rtlCol="0" anchor="t">
            <a:normAutofit/>
          </a:bodyPr>
          <a:lstStyle/>
          <a:p>
            <a:r>
              <a:rPr lang="en-US"/>
              <a:t>Food share interviews were waived for applications filed on or after June 26,2023 for individuals meeting the waived interview criteria.</a:t>
            </a:r>
          </a:p>
          <a:p>
            <a:r>
              <a:rPr lang="en-US"/>
              <a:t>Food Share waived interview Process will end Aug 31, 2024, and all Food Share  applications and renewals processed on or after Sept 1, 2024 will require an interview</a:t>
            </a:r>
          </a:p>
          <a:p>
            <a:endParaRPr lang="en-US"/>
          </a:p>
          <a:p>
            <a:pPr marL="0" indent="0">
              <a:buNone/>
            </a:pPr>
            <a:endParaRPr lang="en-US"/>
          </a:p>
        </p:txBody>
      </p:sp>
    </p:spTree>
    <p:extLst>
      <p:ext uri="{BB962C8B-B14F-4D97-AF65-F5344CB8AC3E}">
        <p14:creationId xmlns:p14="http://schemas.microsoft.com/office/powerpoint/2010/main" val="3992057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275" y="182880"/>
            <a:ext cx="10740973" cy="1398494"/>
          </a:xfrm>
        </p:spPr>
        <p:txBody>
          <a:bodyPr/>
          <a:lstStyle/>
          <a:p>
            <a:pPr algn="ctr"/>
            <a:br>
              <a:rPr lang="en-US"/>
            </a:br>
            <a:r>
              <a:rPr lang="en-US"/>
              <a:t>Application and Renewal Processing Standards</a:t>
            </a:r>
          </a:p>
        </p:txBody>
      </p:sp>
      <p:sp>
        <p:nvSpPr>
          <p:cNvPr id="3" name="Content Placeholder 2"/>
          <p:cNvSpPr>
            <a:spLocks noGrp="1"/>
          </p:cNvSpPr>
          <p:nvPr>
            <p:ph idx="1"/>
          </p:nvPr>
        </p:nvSpPr>
        <p:spPr>
          <a:xfrm>
            <a:off x="2097741" y="1581374"/>
            <a:ext cx="9864763" cy="5013064"/>
          </a:xfrm>
        </p:spPr>
        <p:txBody>
          <a:bodyPr vert="horz" lIns="91440" tIns="45720" rIns="91440" bIns="45720" rtlCol="0" anchor="t">
            <a:normAutofit/>
          </a:bodyPr>
          <a:lstStyle/>
          <a:p>
            <a:r>
              <a:rPr lang="en-US" dirty="0"/>
              <a:t>Priority Service Applications:</a:t>
            </a:r>
          </a:p>
          <a:p>
            <a:pPr lvl="1"/>
            <a:r>
              <a:rPr lang="en-US" dirty="0"/>
              <a:t>IM workers must make at least two attempts to contact an applicant to complete the interview on the same or next business day the application is received. </a:t>
            </a:r>
          </a:p>
          <a:p>
            <a:r>
              <a:rPr lang="en-US" dirty="0"/>
              <a:t>Standard 30 day applications:</a:t>
            </a:r>
          </a:p>
          <a:p>
            <a:pPr lvl="1"/>
            <a:r>
              <a:rPr lang="en-US" dirty="0"/>
              <a:t>IM workers must make at least at least two attempts to contact the applicant to complete the interview on the same business day the application is received or by the end of the second business day. </a:t>
            </a:r>
          </a:p>
          <a:p>
            <a:r>
              <a:rPr lang="en-US" dirty="0"/>
              <a:t>Renewals:</a:t>
            </a:r>
          </a:p>
          <a:p>
            <a:pPr lvl="1"/>
            <a:r>
              <a:rPr lang="en-US" dirty="0"/>
              <a:t>On demand interviews must be offered fall all renewals when received.  IM workers must make at least two attempts to contact a member to complete the interview on the same business day the renewal is received or by the end of the 5th business day following the day it was received. </a:t>
            </a:r>
          </a:p>
          <a:p>
            <a:pPr lvl="1"/>
            <a:endParaRPr lang="en-US"/>
          </a:p>
          <a:p>
            <a:pPr lvl="1"/>
            <a:endParaRPr lang="en-US"/>
          </a:p>
        </p:txBody>
      </p:sp>
    </p:spTree>
    <p:extLst>
      <p:ext uri="{BB962C8B-B14F-4D97-AF65-F5344CB8AC3E}">
        <p14:creationId xmlns:p14="http://schemas.microsoft.com/office/powerpoint/2010/main" val="3278576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36668"/>
            <a:ext cx="10579608" cy="1398494"/>
          </a:xfrm>
        </p:spPr>
        <p:txBody>
          <a:bodyPr/>
          <a:lstStyle/>
          <a:p>
            <a:pPr algn="ctr"/>
            <a:br>
              <a:rPr lang="en-US" dirty="0"/>
            </a:br>
            <a:r>
              <a:rPr lang="en-US" dirty="0"/>
              <a:t>Contact Attempts</a:t>
            </a:r>
          </a:p>
        </p:txBody>
      </p:sp>
      <p:sp>
        <p:nvSpPr>
          <p:cNvPr id="3" name="Content Placeholder 2"/>
          <p:cNvSpPr>
            <a:spLocks noGrp="1"/>
          </p:cNvSpPr>
          <p:nvPr>
            <p:ph idx="1"/>
          </p:nvPr>
        </p:nvSpPr>
        <p:spPr>
          <a:xfrm>
            <a:off x="1222330" y="1635162"/>
            <a:ext cx="10144461" cy="5013064"/>
          </a:xfrm>
        </p:spPr>
        <p:txBody>
          <a:bodyPr vert="horz" lIns="91440" tIns="45720" rIns="91440" bIns="45720" rtlCol="0" anchor="t">
            <a:normAutofit/>
          </a:bodyPr>
          <a:lstStyle/>
          <a:p>
            <a:r>
              <a:rPr lang="en-US" dirty="0"/>
              <a:t>Workers must make two attempts to contact the applicant and complete the interview</a:t>
            </a:r>
          </a:p>
          <a:p>
            <a:r>
              <a:rPr lang="en-US" dirty="0"/>
              <a:t>Workers must allow at least 15 minutes between the first attempt and the second attempt to contact the applicant or member.</a:t>
            </a:r>
          </a:p>
          <a:p>
            <a:r>
              <a:rPr lang="en-US" dirty="0"/>
              <a:t>For scheduled appointments, the worker must make two attempts to contact the applicant at the time of the scheduled interview.  If that attempt is unsuccessful, the worker should make a second attempt 15 minutes after the first call.  The worker should document the contacts in the FoodShare Contact Attempts panel.  The workers should then run the case through the driver flow and pend for FS interview, which will generate the appropriate notices to the customer</a:t>
            </a:r>
          </a:p>
          <a:p>
            <a:endParaRPr lang="en-US" dirty="0"/>
          </a:p>
          <a:p>
            <a:pPr lvl="1"/>
            <a:endParaRPr lang="en-US" sz="1700" dirty="0"/>
          </a:p>
        </p:txBody>
      </p:sp>
    </p:spTree>
    <p:extLst>
      <p:ext uri="{BB962C8B-B14F-4D97-AF65-F5344CB8AC3E}">
        <p14:creationId xmlns:p14="http://schemas.microsoft.com/office/powerpoint/2010/main" val="3445128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9FECB-16B6-FB5A-413B-635F6F13841B}"/>
              </a:ext>
            </a:extLst>
          </p:cNvPr>
          <p:cNvSpPr>
            <a:spLocks noGrp="1"/>
          </p:cNvSpPr>
          <p:nvPr>
            <p:ph type="title"/>
          </p:nvPr>
        </p:nvSpPr>
        <p:spPr/>
        <p:txBody>
          <a:bodyPr/>
          <a:lstStyle/>
          <a:p>
            <a:r>
              <a:rPr lang="en-US" dirty="0"/>
              <a:t>Contact made on first attempt</a:t>
            </a:r>
          </a:p>
        </p:txBody>
      </p:sp>
      <p:sp>
        <p:nvSpPr>
          <p:cNvPr id="3" name="Content Placeholder 2">
            <a:extLst>
              <a:ext uri="{FF2B5EF4-FFF2-40B4-BE49-F238E27FC236}">
                <a16:creationId xmlns:a16="http://schemas.microsoft.com/office/drawing/2014/main" id="{D56497F5-5C73-262C-DC0A-C7A25632149A}"/>
              </a:ext>
            </a:extLst>
          </p:cNvPr>
          <p:cNvSpPr>
            <a:spLocks noGrp="1"/>
          </p:cNvSpPr>
          <p:nvPr>
            <p:ph idx="1"/>
          </p:nvPr>
        </p:nvSpPr>
        <p:spPr/>
        <p:txBody>
          <a:bodyPr vert="horz" lIns="91440" tIns="45720" rIns="91440" bIns="45720" rtlCol="0" anchor="t">
            <a:normAutofit/>
          </a:bodyPr>
          <a:lstStyle/>
          <a:p>
            <a:r>
              <a:rPr lang="en-US" dirty="0"/>
              <a:t>If you reach the customer on your first attempt, and the applicant cannot complete the interview at that time, schedule the interview at an agreed upon date and time and send the scheduled interview notice.  No other contact attempt is required as the contact meets the on-demand requirement.</a:t>
            </a:r>
          </a:p>
          <a:p>
            <a:r>
              <a:rPr lang="en-US" dirty="0"/>
              <a:t>If you reach the customer on your first attempt, and the applicant cannot complete the interview at that time, and an interview cannot be scheduled at an agreed upon date and time (because they do not want to schedule an appointment or they state they want to call back another time, the worker should pend for interview.  This meets the on-demand </a:t>
            </a:r>
            <a:r>
              <a:rPr lang="en-US"/>
              <a:t>requirement,</a:t>
            </a:r>
            <a:r>
              <a:rPr lang="en-US" dirty="0"/>
              <a:t> and no additional contact attempt is needed. </a:t>
            </a:r>
          </a:p>
          <a:p>
            <a:endParaRPr lang="en-US" dirty="0"/>
          </a:p>
        </p:txBody>
      </p:sp>
    </p:spTree>
    <p:extLst>
      <p:ext uri="{BB962C8B-B14F-4D97-AF65-F5344CB8AC3E}">
        <p14:creationId xmlns:p14="http://schemas.microsoft.com/office/powerpoint/2010/main" val="527548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094" y="484632"/>
            <a:ext cx="10644154" cy="1609344"/>
          </a:xfrm>
        </p:spPr>
        <p:txBody>
          <a:bodyPr>
            <a:normAutofit/>
          </a:bodyPr>
          <a:lstStyle/>
          <a:p>
            <a:pPr algn="ctr"/>
            <a:r>
              <a:rPr lang="en-US"/>
              <a:t>Scheduling the Interview</a:t>
            </a:r>
          </a:p>
        </p:txBody>
      </p:sp>
      <p:sp>
        <p:nvSpPr>
          <p:cNvPr id="3" name="Content Placeholder 2"/>
          <p:cNvSpPr>
            <a:spLocks noGrp="1"/>
          </p:cNvSpPr>
          <p:nvPr>
            <p:ph idx="1"/>
          </p:nvPr>
        </p:nvSpPr>
        <p:spPr>
          <a:xfrm>
            <a:off x="2506532" y="2121408"/>
            <a:ext cx="8621716" cy="4050792"/>
          </a:xfrm>
        </p:spPr>
        <p:txBody>
          <a:bodyPr vert="horz" lIns="91440" tIns="45720" rIns="91440" bIns="45720" rtlCol="0" anchor="t">
            <a:normAutofit/>
          </a:bodyPr>
          <a:lstStyle/>
          <a:p>
            <a:r>
              <a:rPr lang="en-US" dirty="0"/>
              <a:t>Agencies must make every attempt to schedule interviews to ensure that an initial FoodShare eligibility determination can be completed within the 30-day processing time frame. </a:t>
            </a:r>
          </a:p>
          <a:p>
            <a:r>
              <a:rPr lang="en-US" dirty="0"/>
              <a:t>Agencies are required to schedule and provide written notice of an interview for an initial Food Share application.  Notice of the interview must be in writing and mailed to the applicant unless the notice cannot be received by the applicant prior to the interview date. </a:t>
            </a:r>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9485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306" y="150607"/>
            <a:ext cx="11381590" cy="1387737"/>
          </a:xfrm>
        </p:spPr>
        <p:txBody>
          <a:bodyPr>
            <a:normAutofit/>
          </a:bodyPr>
          <a:lstStyle/>
          <a:p>
            <a:pPr algn="ctr"/>
            <a:br>
              <a:rPr lang="en-US"/>
            </a:br>
            <a:r>
              <a:rPr lang="en-US"/>
              <a:t>Missed Interview</a:t>
            </a:r>
          </a:p>
        </p:txBody>
      </p:sp>
      <p:sp>
        <p:nvSpPr>
          <p:cNvPr id="3" name="Content Placeholder 2"/>
          <p:cNvSpPr>
            <a:spLocks noGrp="1"/>
          </p:cNvSpPr>
          <p:nvPr>
            <p:ph idx="1"/>
          </p:nvPr>
        </p:nvSpPr>
        <p:spPr>
          <a:xfrm>
            <a:off x="1968648" y="1538344"/>
            <a:ext cx="9843247" cy="5120640"/>
          </a:xfrm>
        </p:spPr>
        <p:txBody>
          <a:bodyPr vert="horz" lIns="91440" tIns="45720" rIns="91440" bIns="45720" rtlCol="0" anchor="t">
            <a:normAutofit/>
          </a:bodyPr>
          <a:lstStyle/>
          <a:p>
            <a:r>
              <a:rPr lang="en-US" dirty="0"/>
              <a:t>NOMI requirements must be met if the applicant or member misses the interview</a:t>
            </a:r>
          </a:p>
          <a:p>
            <a:r>
              <a:rPr lang="en-US" dirty="0"/>
              <a:t>If applicants miss a scheduled appointment and contact the agency to reschedule within the 30-day application processing period, the agency must schedule another interview or complete an on demand interview. </a:t>
            </a:r>
          </a:p>
          <a:p>
            <a:r>
              <a:rPr lang="en-US" dirty="0"/>
              <a:t>If you receive a call on SCC from a customer who missed their interview, the interview should be completed during the phone call.  The customer should not be told they will receive a call back from the county worker who made the original attempt. </a:t>
            </a:r>
          </a:p>
        </p:txBody>
      </p:sp>
    </p:spTree>
    <p:extLst>
      <p:ext uri="{BB962C8B-B14F-4D97-AF65-F5344CB8AC3E}">
        <p14:creationId xmlns:p14="http://schemas.microsoft.com/office/powerpoint/2010/main" val="4188029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36668"/>
            <a:ext cx="10579608" cy="1398494"/>
          </a:xfrm>
        </p:spPr>
        <p:txBody>
          <a:bodyPr/>
          <a:lstStyle/>
          <a:p>
            <a:pPr algn="ctr"/>
            <a:br>
              <a:rPr lang="en-US" dirty="0"/>
            </a:br>
            <a:r>
              <a:rPr lang="en-US" dirty="0"/>
              <a:t>Contact Attempts Panel</a:t>
            </a:r>
          </a:p>
        </p:txBody>
      </p:sp>
      <p:sp>
        <p:nvSpPr>
          <p:cNvPr id="3" name="Content Placeholder 2"/>
          <p:cNvSpPr>
            <a:spLocks noGrp="1"/>
          </p:cNvSpPr>
          <p:nvPr>
            <p:ph idx="1"/>
          </p:nvPr>
        </p:nvSpPr>
        <p:spPr>
          <a:xfrm>
            <a:off x="2033194" y="1635162"/>
            <a:ext cx="9961582" cy="5002306"/>
          </a:xfrm>
        </p:spPr>
        <p:txBody>
          <a:bodyPr vert="horz" lIns="91440" tIns="45720" rIns="91440" bIns="45720" rtlCol="0" anchor="t">
            <a:normAutofit/>
          </a:bodyPr>
          <a:lstStyle/>
          <a:p>
            <a:r>
              <a:rPr lang="en-US" dirty="0"/>
              <a:t>Every time the worker tries to reach the household for an interview, the details of the contact attempt(s) must be recorded using the FS contact attempts panel.  This includes both successful and unsuccessful attempts, as the contact attempts must be logged even when the customer is reached and the interview is completed.   The contact attempts panel is used to track processing timeliness. </a:t>
            </a:r>
            <a:endParaRPr lang="en-US" dirty="0">
              <a:solidFill>
                <a:srgbClr val="000000"/>
              </a:solidFill>
            </a:endParaRPr>
          </a:p>
          <a:p>
            <a:r>
              <a:rPr lang="en-US" dirty="0"/>
              <a:t>Comments entered on the FS Contact Attempts panel do not transfer into the main case comments.  Because they do not transfer, it is important to get in the habit of reviewing the comments in the contact attempts panel as well as the case comments. </a:t>
            </a:r>
          </a:p>
          <a:p>
            <a:endParaRPr lang="en-US" dirty="0"/>
          </a:p>
          <a:p>
            <a:pPr lvl="2"/>
            <a:endParaRPr lang="en-US" sz="1300"/>
          </a:p>
        </p:txBody>
      </p:sp>
      <p:pic>
        <p:nvPicPr>
          <p:cNvPr id="4" name="Picture 3" descr="Graphical user interface, application&#10;&#10;Description automatically generated">
            <a:extLst>
              <a:ext uri="{FF2B5EF4-FFF2-40B4-BE49-F238E27FC236}">
                <a16:creationId xmlns:a16="http://schemas.microsoft.com/office/drawing/2014/main" id="{54A69961-2C77-2C6A-F73A-42D317B6C8BB}"/>
              </a:ext>
            </a:extLst>
          </p:cNvPr>
          <p:cNvPicPr>
            <a:picLocks noChangeAspect="1"/>
          </p:cNvPicPr>
          <p:nvPr/>
        </p:nvPicPr>
        <p:blipFill>
          <a:blip r:embed="rId2"/>
          <a:stretch>
            <a:fillRect/>
          </a:stretch>
        </p:blipFill>
        <p:spPr>
          <a:xfrm>
            <a:off x="2414498" y="4425710"/>
            <a:ext cx="8858250" cy="1485900"/>
          </a:xfrm>
          <a:prstGeom prst="rect">
            <a:avLst/>
          </a:prstGeom>
        </p:spPr>
      </p:pic>
    </p:spTree>
    <p:extLst>
      <p:ext uri="{BB962C8B-B14F-4D97-AF65-F5344CB8AC3E}">
        <p14:creationId xmlns:p14="http://schemas.microsoft.com/office/powerpoint/2010/main" val="1977892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36668"/>
            <a:ext cx="10579608" cy="1398494"/>
          </a:xfrm>
        </p:spPr>
        <p:txBody>
          <a:bodyPr/>
          <a:lstStyle/>
          <a:p>
            <a:pPr algn="ctr"/>
            <a:br>
              <a:rPr lang="en-US" dirty="0"/>
            </a:br>
            <a:endParaRPr lang="en-US"/>
          </a:p>
        </p:txBody>
      </p:sp>
      <p:sp>
        <p:nvSpPr>
          <p:cNvPr id="3" name="Content Placeholder 2"/>
          <p:cNvSpPr>
            <a:spLocks noGrp="1"/>
          </p:cNvSpPr>
          <p:nvPr>
            <p:ph idx="1"/>
          </p:nvPr>
        </p:nvSpPr>
        <p:spPr>
          <a:xfrm>
            <a:off x="2022438" y="1635162"/>
            <a:ext cx="10036884" cy="5056094"/>
          </a:xfrm>
        </p:spPr>
        <p:txBody>
          <a:bodyPr vert="horz" lIns="91440" tIns="45720" rIns="91440" bIns="45720" rtlCol="0" anchor="t">
            <a:normAutofit/>
          </a:bodyPr>
          <a:lstStyle/>
          <a:p>
            <a:endParaRPr lang="en-US" dirty="0"/>
          </a:p>
          <a:p>
            <a:pPr lvl="2"/>
            <a:endParaRPr lang="en-US" sz="1300"/>
          </a:p>
        </p:txBody>
      </p:sp>
      <p:pic>
        <p:nvPicPr>
          <p:cNvPr id="6" name="Picture 5" descr="Graphical user interface, text, application, email&#10;&#10;Description automatically generated">
            <a:extLst>
              <a:ext uri="{FF2B5EF4-FFF2-40B4-BE49-F238E27FC236}">
                <a16:creationId xmlns:a16="http://schemas.microsoft.com/office/drawing/2014/main" id="{8B1935CD-CC44-7777-BF67-70055B0567FC}"/>
              </a:ext>
            </a:extLst>
          </p:cNvPr>
          <p:cNvPicPr>
            <a:picLocks noChangeAspect="1"/>
          </p:cNvPicPr>
          <p:nvPr/>
        </p:nvPicPr>
        <p:blipFill>
          <a:blip r:embed="rId2"/>
          <a:stretch>
            <a:fillRect/>
          </a:stretch>
        </p:blipFill>
        <p:spPr>
          <a:xfrm>
            <a:off x="1872800" y="621655"/>
            <a:ext cx="8324944" cy="4071805"/>
          </a:xfrm>
          <a:prstGeom prst="rect">
            <a:avLst/>
          </a:prstGeom>
        </p:spPr>
      </p:pic>
      <p:sp>
        <p:nvSpPr>
          <p:cNvPr id="7" name="TextBox 6">
            <a:extLst>
              <a:ext uri="{FF2B5EF4-FFF2-40B4-BE49-F238E27FC236}">
                <a16:creationId xmlns:a16="http://schemas.microsoft.com/office/drawing/2014/main" id="{E19E4138-1F77-33FC-88F5-5D4A2FCB3DCC}"/>
              </a:ext>
            </a:extLst>
          </p:cNvPr>
          <p:cNvSpPr txBox="1"/>
          <p:nvPr/>
        </p:nvSpPr>
        <p:spPr>
          <a:xfrm>
            <a:off x="1756011" y="4849503"/>
            <a:ext cx="8407022"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28600" indent="-228600">
              <a:lnSpc>
                <a:spcPct val="99502"/>
              </a:lnSpc>
              <a:buFont typeface=""/>
              <a:buChar char="•"/>
            </a:pPr>
            <a:r>
              <a:rPr lang="en-US">
                <a:solidFill>
                  <a:srgbClr val="404040"/>
                </a:solidFill>
                <a:highlight>
                  <a:srgbClr val="EDEBE9"/>
                </a:highlight>
                <a:cs typeface="Arial"/>
              </a:rPr>
              <a:t>Contact attempts panel can be opened form the RFA Comments page or the Case Comments page in CWW</a:t>
            </a:r>
            <a:r>
              <a:rPr lang="en-US">
                <a:highlight>
                  <a:srgbClr val="EDEBE9"/>
                </a:highlight>
                <a:cs typeface="Arial"/>
              </a:rPr>
              <a:t>​</a:t>
            </a:r>
            <a:endParaRPr lang="en-US"/>
          </a:p>
          <a:p>
            <a:pPr marL="228600" indent="-228600">
              <a:lnSpc>
                <a:spcPct val="99502"/>
              </a:lnSpc>
              <a:buFont typeface=""/>
              <a:buChar char="•"/>
            </a:pPr>
            <a:r>
              <a:rPr lang="en-US">
                <a:solidFill>
                  <a:srgbClr val="404040"/>
                </a:solidFill>
                <a:highlight>
                  <a:srgbClr val="EDEBE9"/>
                </a:highlight>
                <a:cs typeface="Arial"/>
              </a:rPr>
              <a:t>CWW will display the ten most recent contact attempts for the case. </a:t>
            </a:r>
            <a:r>
              <a:rPr lang="en-US">
                <a:highlight>
                  <a:srgbClr val="EDEBE9"/>
                </a:highlight>
                <a:cs typeface="Arial"/>
              </a:rPr>
              <a:t>​</a:t>
            </a:r>
          </a:p>
          <a:p>
            <a:pPr marL="228600" indent="-228600">
              <a:lnSpc>
                <a:spcPct val="99502"/>
              </a:lnSpc>
              <a:buFont typeface=""/>
              <a:buChar char="•"/>
            </a:pPr>
            <a:r>
              <a:rPr lang="en-US">
                <a:solidFill>
                  <a:srgbClr val="404040"/>
                </a:solidFill>
                <a:highlight>
                  <a:srgbClr val="EDEBE9"/>
                </a:highlight>
                <a:cs typeface="Arial"/>
              </a:rPr>
              <a:t>Contact attempts can be edited within the same day, but cannot be changed or deleted after that. </a:t>
            </a:r>
          </a:p>
        </p:txBody>
      </p:sp>
    </p:spTree>
    <p:extLst>
      <p:ext uri="{BB962C8B-B14F-4D97-AF65-F5344CB8AC3E}">
        <p14:creationId xmlns:p14="http://schemas.microsoft.com/office/powerpoint/2010/main" val="93695946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E3C870E22E17847B4215C919EFFD39C" ma:contentTypeVersion="6" ma:contentTypeDescription="Create a new document." ma:contentTypeScope="" ma:versionID="0e11523a86dce6762f329f689d8e9ab1">
  <xsd:schema xmlns:xsd="http://www.w3.org/2001/XMLSchema" xmlns:xs="http://www.w3.org/2001/XMLSchema" xmlns:p="http://schemas.microsoft.com/office/2006/metadata/properties" xmlns:ns2="708c5782-0573-4e3f-a1f7-85d31c107cf8" xmlns:ns3="c4f361e5-16b4-4427-b181-7da7c3b2f936" targetNamespace="http://schemas.microsoft.com/office/2006/metadata/properties" ma:root="true" ma:fieldsID="e59c6b8435648611913a7c2cdd1927d5" ns2:_="" ns3:_="">
    <xsd:import namespace="708c5782-0573-4e3f-a1f7-85d31c107cf8"/>
    <xsd:import namespace="c4f361e5-16b4-4427-b181-7da7c3b2f936"/>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8c5782-0573-4e3f-a1f7-85d31c107c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4f361e5-16b4-4427-b181-7da7c3b2f93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1DC052-A06E-4FEA-A7DA-97238984D6DE}">
  <ds:schemaRefs>
    <ds:schemaRef ds:uri="00222092-ea51-4409-bf24-2d1a9c940df1"/>
    <ds:schemaRef ds:uri="f186a143-4a1d-4fd3-9cb5-9dac119d0dc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3AEC2DD5-3198-437A-A009-4CF1EE0C7C3F}"/>
</file>

<file path=customXml/itemProps3.xml><?xml version="1.0" encoding="utf-8"?>
<ds:datastoreItem xmlns:ds="http://schemas.openxmlformats.org/officeDocument/2006/customXml" ds:itemID="{916B3298-13ED-4CD6-9DCE-8A35B0530B7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Wisp</Template>
  <TotalTime>19</TotalTime>
  <Words>1054</Words>
  <Application>Microsoft Office PowerPoint</Application>
  <PresentationFormat>Widescreen</PresentationFormat>
  <Paragraphs>50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Wisp</vt:lpstr>
      <vt:lpstr>Food Share Interview Refresher August 8, 2024</vt:lpstr>
      <vt:lpstr>Covid Unwinding</vt:lpstr>
      <vt:lpstr> Application and Renewal Processing Standards</vt:lpstr>
      <vt:lpstr> Contact Attempts</vt:lpstr>
      <vt:lpstr>Contact made on first attempt</vt:lpstr>
      <vt:lpstr>Scheduling the Interview</vt:lpstr>
      <vt:lpstr> Missed Interview</vt:lpstr>
      <vt:lpstr> Contact Attempts Panel</vt:lpstr>
      <vt:lpstr> </vt:lpstr>
      <vt:lpstr> FoodShare Interview Reminders</vt:lpstr>
      <vt:lpstr> Food Share Reminders</vt:lpstr>
      <vt:lpstr>Questions?</vt:lpstr>
    </vt:vector>
  </TitlesOfParts>
  <Company>Rock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Interviewing Basics</dc:title>
  <dc:creator>BRIENNA FREEMAN</dc:creator>
  <cp:lastModifiedBy>Erin Heiman</cp:lastModifiedBy>
  <cp:revision>292</cp:revision>
  <cp:lastPrinted>2017-08-29T19:37:00Z</cp:lastPrinted>
  <dcterms:created xsi:type="dcterms:W3CDTF">2017-08-15T16:29:53Z</dcterms:created>
  <dcterms:modified xsi:type="dcterms:W3CDTF">2024-08-02T21:03:50Z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0x010100EE3C870E22E17847B4215C919EFFD39C</vt:lpwstr>
  </property>
</Properties>
</file>