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1"/>
  </p:sldMasterIdLst>
  <p:notesMasterIdLst>
    <p:notesMasterId r:id="rId32"/>
  </p:notesMasterIdLst>
  <p:sldIdLst>
    <p:sldId id="258" r:id="rId2"/>
    <p:sldId id="273" r:id="rId3"/>
    <p:sldId id="274" r:id="rId4"/>
    <p:sldId id="287" r:id="rId5"/>
    <p:sldId id="257" r:id="rId6"/>
    <p:sldId id="268" r:id="rId7"/>
    <p:sldId id="288" r:id="rId8"/>
    <p:sldId id="259" r:id="rId9"/>
    <p:sldId id="260" r:id="rId10"/>
    <p:sldId id="265" r:id="rId11"/>
    <p:sldId id="261" r:id="rId12"/>
    <p:sldId id="262" r:id="rId13"/>
    <p:sldId id="264" r:id="rId14"/>
    <p:sldId id="269" r:id="rId15"/>
    <p:sldId id="283" r:id="rId16"/>
    <p:sldId id="275" r:id="rId17"/>
    <p:sldId id="266" r:id="rId18"/>
    <p:sldId id="267" r:id="rId19"/>
    <p:sldId id="276" r:id="rId20"/>
    <p:sldId id="277" r:id="rId21"/>
    <p:sldId id="282" r:id="rId22"/>
    <p:sldId id="278" r:id="rId23"/>
    <p:sldId id="279" r:id="rId24"/>
    <p:sldId id="280" r:id="rId25"/>
    <p:sldId id="284" r:id="rId26"/>
    <p:sldId id="285" r:id="rId27"/>
    <p:sldId id="281" r:id="rId28"/>
    <p:sldId id="271" r:id="rId29"/>
    <p:sldId id="286" r:id="rId30"/>
    <p:sldId id="272"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72764-79BB-40B4-8F36-AD380781AB6F}" v="1" dt="2024-05-21T19:55:12.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0" d="100"/>
          <a:sy n="90" d="100"/>
        </p:scale>
        <p:origin x="3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Donahue" userId="d5a0de9d-6bb1-49d4-a833-9f8c6430e0eb" providerId="ADAL" clId="{92672764-79BB-40B4-8F36-AD380781AB6F}"/>
    <pc:docChg chg="undo custSel modSld">
      <pc:chgData name="Mary Donahue" userId="d5a0de9d-6bb1-49d4-a833-9f8c6430e0eb" providerId="ADAL" clId="{92672764-79BB-40B4-8F36-AD380781AB6F}" dt="2024-05-21T20:12:48.716" v="1387" actId="1076"/>
      <pc:docMkLst>
        <pc:docMk/>
      </pc:docMkLst>
      <pc:sldChg chg="modSp mod">
        <pc:chgData name="Mary Donahue" userId="d5a0de9d-6bb1-49d4-a833-9f8c6430e0eb" providerId="ADAL" clId="{92672764-79BB-40B4-8F36-AD380781AB6F}" dt="2024-05-21T19:49:47.764" v="565" actId="313"/>
        <pc:sldMkLst>
          <pc:docMk/>
          <pc:sldMk cId="2673663417" sldId="257"/>
        </pc:sldMkLst>
        <pc:spChg chg="mod">
          <ac:chgData name="Mary Donahue" userId="d5a0de9d-6bb1-49d4-a833-9f8c6430e0eb" providerId="ADAL" clId="{92672764-79BB-40B4-8F36-AD380781AB6F}" dt="2024-05-21T19:49:47.764" v="565" actId="313"/>
          <ac:spMkLst>
            <pc:docMk/>
            <pc:sldMk cId="2673663417" sldId="257"/>
            <ac:spMk id="3" creationId="{00000000-0000-0000-0000-000000000000}"/>
          </ac:spMkLst>
        </pc:spChg>
      </pc:sldChg>
      <pc:sldChg chg="modSp mod">
        <pc:chgData name="Mary Donahue" userId="d5a0de9d-6bb1-49d4-a833-9f8c6430e0eb" providerId="ADAL" clId="{92672764-79BB-40B4-8F36-AD380781AB6F}" dt="2024-05-21T19:45:05.575" v="13" actId="6549"/>
        <pc:sldMkLst>
          <pc:docMk/>
          <pc:sldMk cId="3504420275" sldId="258"/>
        </pc:sldMkLst>
        <pc:spChg chg="mod">
          <ac:chgData name="Mary Donahue" userId="d5a0de9d-6bb1-49d4-a833-9f8c6430e0eb" providerId="ADAL" clId="{92672764-79BB-40B4-8F36-AD380781AB6F}" dt="2024-05-21T19:45:05.575" v="13" actId="6549"/>
          <ac:spMkLst>
            <pc:docMk/>
            <pc:sldMk cId="3504420275" sldId="258"/>
            <ac:spMk id="3" creationId="{00000000-0000-0000-0000-000000000000}"/>
          </ac:spMkLst>
        </pc:spChg>
      </pc:sldChg>
      <pc:sldChg chg="modSp mod">
        <pc:chgData name="Mary Donahue" userId="d5a0de9d-6bb1-49d4-a833-9f8c6430e0eb" providerId="ADAL" clId="{92672764-79BB-40B4-8F36-AD380781AB6F}" dt="2024-05-21T19:53:55.460" v="693" actId="20577"/>
        <pc:sldMkLst>
          <pc:docMk/>
          <pc:sldMk cId="2297638973" sldId="262"/>
        </pc:sldMkLst>
        <pc:spChg chg="mod">
          <ac:chgData name="Mary Donahue" userId="d5a0de9d-6bb1-49d4-a833-9f8c6430e0eb" providerId="ADAL" clId="{92672764-79BB-40B4-8F36-AD380781AB6F}" dt="2024-05-21T19:53:55.460" v="693" actId="20577"/>
          <ac:spMkLst>
            <pc:docMk/>
            <pc:sldMk cId="2297638973" sldId="262"/>
            <ac:spMk id="7" creationId="{00000000-0000-0000-0000-000000000000}"/>
          </ac:spMkLst>
        </pc:spChg>
        <pc:picChg chg="mod">
          <ac:chgData name="Mary Donahue" userId="d5a0de9d-6bb1-49d4-a833-9f8c6430e0eb" providerId="ADAL" clId="{92672764-79BB-40B4-8F36-AD380781AB6F}" dt="2024-05-21T19:51:45.134" v="572" actId="14100"/>
          <ac:picMkLst>
            <pc:docMk/>
            <pc:sldMk cId="2297638973" sldId="262"/>
            <ac:picMk id="6" creationId="{25EECFBC-40B4-4E36-B73C-96C4C5E089D6}"/>
          </ac:picMkLst>
        </pc:picChg>
      </pc:sldChg>
      <pc:sldChg chg="modSp mod">
        <pc:chgData name="Mary Donahue" userId="d5a0de9d-6bb1-49d4-a833-9f8c6430e0eb" providerId="ADAL" clId="{92672764-79BB-40B4-8F36-AD380781AB6F}" dt="2024-05-21T19:51:14.314" v="569" actId="688"/>
        <pc:sldMkLst>
          <pc:docMk/>
          <pc:sldMk cId="2429053032" sldId="265"/>
        </pc:sldMkLst>
        <pc:spChg chg="mod">
          <ac:chgData name="Mary Donahue" userId="d5a0de9d-6bb1-49d4-a833-9f8c6430e0eb" providerId="ADAL" clId="{92672764-79BB-40B4-8F36-AD380781AB6F}" dt="2024-05-21T19:51:14.314" v="569" actId="688"/>
          <ac:spMkLst>
            <pc:docMk/>
            <pc:sldMk cId="2429053032" sldId="265"/>
            <ac:spMk id="10" creationId="{4C9A9215-84AD-4899-BAC7-114AD321DD85}"/>
          </ac:spMkLst>
        </pc:spChg>
      </pc:sldChg>
      <pc:sldChg chg="addSp delSp modSp mod">
        <pc:chgData name="Mary Donahue" userId="d5a0de9d-6bb1-49d4-a833-9f8c6430e0eb" providerId="ADAL" clId="{92672764-79BB-40B4-8F36-AD380781AB6F}" dt="2024-05-21T19:57:08.576" v="791" actId="11529"/>
        <pc:sldMkLst>
          <pc:docMk/>
          <pc:sldMk cId="3675193906" sldId="266"/>
        </pc:sldMkLst>
        <pc:spChg chg="add del mod">
          <ac:chgData name="Mary Donahue" userId="d5a0de9d-6bb1-49d4-a833-9f8c6430e0eb" providerId="ADAL" clId="{92672764-79BB-40B4-8F36-AD380781AB6F}" dt="2024-05-21T19:57:08.576" v="791" actId="11529"/>
          <ac:spMkLst>
            <pc:docMk/>
            <pc:sldMk cId="3675193906" sldId="266"/>
            <ac:spMk id="3" creationId="{BC3C6680-058D-FC01-481A-DD4CD66169F3}"/>
          </ac:spMkLst>
        </pc:spChg>
      </pc:sldChg>
      <pc:sldChg chg="addSp modSp mod">
        <pc:chgData name="Mary Donahue" userId="d5a0de9d-6bb1-49d4-a833-9f8c6430e0eb" providerId="ADAL" clId="{92672764-79BB-40B4-8F36-AD380781AB6F}" dt="2024-05-21T19:57:26.550" v="797" actId="1076"/>
        <pc:sldMkLst>
          <pc:docMk/>
          <pc:sldMk cId="1669847676" sldId="267"/>
        </pc:sldMkLst>
        <pc:spChg chg="add mod">
          <ac:chgData name="Mary Donahue" userId="d5a0de9d-6bb1-49d4-a833-9f8c6430e0eb" providerId="ADAL" clId="{92672764-79BB-40B4-8F36-AD380781AB6F}" dt="2024-05-21T19:57:26.550" v="797" actId="1076"/>
          <ac:spMkLst>
            <pc:docMk/>
            <pc:sldMk cId="1669847676" sldId="267"/>
            <ac:spMk id="3" creationId="{9A923C9A-2BEA-6019-8EB2-514A85DA44CD}"/>
          </ac:spMkLst>
        </pc:spChg>
      </pc:sldChg>
      <pc:sldChg chg="modSp mod">
        <pc:chgData name="Mary Donahue" userId="d5a0de9d-6bb1-49d4-a833-9f8c6430e0eb" providerId="ADAL" clId="{92672764-79BB-40B4-8F36-AD380781AB6F}" dt="2024-05-21T20:11:40.293" v="1370" actId="20577"/>
        <pc:sldMkLst>
          <pc:docMk/>
          <pc:sldMk cId="3690808440" sldId="271"/>
        </pc:sldMkLst>
        <pc:spChg chg="mod">
          <ac:chgData name="Mary Donahue" userId="d5a0de9d-6bb1-49d4-a833-9f8c6430e0eb" providerId="ADAL" clId="{92672764-79BB-40B4-8F36-AD380781AB6F}" dt="2024-05-21T20:11:40.293" v="1370" actId="20577"/>
          <ac:spMkLst>
            <pc:docMk/>
            <pc:sldMk cId="3690808440" sldId="271"/>
            <ac:spMk id="3" creationId="{00000000-0000-0000-0000-000000000000}"/>
          </ac:spMkLst>
        </pc:spChg>
      </pc:sldChg>
      <pc:sldChg chg="modSp mod">
        <pc:chgData name="Mary Donahue" userId="d5a0de9d-6bb1-49d4-a833-9f8c6430e0eb" providerId="ADAL" clId="{92672764-79BB-40B4-8F36-AD380781AB6F}" dt="2024-05-21T20:12:48.716" v="1387" actId="1076"/>
        <pc:sldMkLst>
          <pc:docMk/>
          <pc:sldMk cId="613680110" sldId="272"/>
        </pc:sldMkLst>
        <pc:picChg chg="mod">
          <ac:chgData name="Mary Donahue" userId="d5a0de9d-6bb1-49d4-a833-9f8c6430e0eb" providerId="ADAL" clId="{92672764-79BB-40B4-8F36-AD380781AB6F}" dt="2024-05-21T20:12:48.716" v="1387" actId="1076"/>
          <ac:picMkLst>
            <pc:docMk/>
            <pc:sldMk cId="613680110" sldId="272"/>
            <ac:picMk id="6" creationId="{00000000-0000-0000-0000-000000000000}"/>
          </ac:picMkLst>
        </pc:picChg>
      </pc:sldChg>
      <pc:sldChg chg="addSp modSp mod">
        <pc:chgData name="Mary Donahue" userId="d5a0de9d-6bb1-49d4-a833-9f8c6430e0eb" providerId="ADAL" clId="{92672764-79BB-40B4-8F36-AD380781AB6F}" dt="2024-05-21T19:56:45.121" v="787" actId="207"/>
        <pc:sldMkLst>
          <pc:docMk/>
          <pc:sldMk cId="672369125" sldId="275"/>
        </pc:sldMkLst>
        <pc:spChg chg="mod">
          <ac:chgData name="Mary Donahue" userId="d5a0de9d-6bb1-49d4-a833-9f8c6430e0eb" providerId="ADAL" clId="{92672764-79BB-40B4-8F36-AD380781AB6F}" dt="2024-05-21T19:56:37.891" v="786" actId="14100"/>
          <ac:spMkLst>
            <pc:docMk/>
            <pc:sldMk cId="672369125" sldId="275"/>
            <ac:spMk id="2" creationId="{00000000-0000-0000-0000-000000000000}"/>
          </ac:spMkLst>
        </pc:spChg>
        <pc:spChg chg="add mod">
          <ac:chgData name="Mary Donahue" userId="d5a0de9d-6bb1-49d4-a833-9f8c6430e0eb" providerId="ADAL" clId="{92672764-79BB-40B4-8F36-AD380781AB6F}" dt="2024-05-21T19:56:45.121" v="787" actId="207"/>
          <ac:spMkLst>
            <pc:docMk/>
            <pc:sldMk cId="672369125" sldId="275"/>
            <ac:spMk id="6" creationId="{7DB308F7-3DF5-9E31-D273-73DEECFA3113}"/>
          </ac:spMkLst>
        </pc:spChg>
        <pc:spChg chg="mod">
          <ac:chgData name="Mary Donahue" userId="d5a0de9d-6bb1-49d4-a833-9f8c6430e0eb" providerId="ADAL" clId="{92672764-79BB-40B4-8F36-AD380781AB6F}" dt="2024-05-21T19:55:00.454" v="694" actId="14100"/>
          <ac:spMkLst>
            <pc:docMk/>
            <pc:sldMk cId="672369125" sldId="275"/>
            <ac:spMk id="21" creationId="{38149637-2AD3-44BD-AA8B-7A7C38457DF9}"/>
          </ac:spMkLst>
        </pc:spChg>
      </pc:sldChg>
      <pc:sldChg chg="addSp delSp modSp mod">
        <pc:chgData name="Mary Donahue" userId="d5a0de9d-6bb1-49d4-a833-9f8c6430e0eb" providerId="ADAL" clId="{92672764-79BB-40B4-8F36-AD380781AB6F}" dt="2024-05-21T19:59:24.197" v="811" actId="14100"/>
        <pc:sldMkLst>
          <pc:docMk/>
          <pc:sldMk cId="2966010734" sldId="277"/>
        </pc:sldMkLst>
        <pc:cxnChg chg="add del mod">
          <ac:chgData name="Mary Donahue" userId="d5a0de9d-6bb1-49d4-a833-9f8c6430e0eb" providerId="ADAL" clId="{92672764-79BB-40B4-8F36-AD380781AB6F}" dt="2024-05-21T19:58:27.878" v="801" actId="11529"/>
          <ac:cxnSpMkLst>
            <pc:docMk/>
            <pc:sldMk cId="2966010734" sldId="277"/>
            <ac:cxnSpMk id="6" creationId="{E2424890-8907-E711-F9F9-D18488F608C8}"/>
          </ac:cxnSpMkLst>
        </pc:cxnChg>
        <pc:cxnChg chg="add mod">
          <ac:chgData name="Mary Donahue" userId="d5a0de9d-6bb1-49d4-a833-9f8c6430e0eb" providerId="ADAL" clId="{92672764-79BB-40B4-8F36-AD380781AB6F}" dt="2024-05-21T19:59:24.197" v="811" actId="14100"/>
          <ac:cxnSpMkLst>
            <pc:docMk/>
            <pc:sldMk cId="2966010734" sldId="277"/>
            <ac:cxnSpMk id="11" creationId="{FB9C84D8-4ED9-1BD4-AC54-1081FBB07B14}"/>
          </ac:cxnSpMkLst>
        </pc:cxnChg>
      </pc:sldChg>
      <pc:sldChg chg="modSp mod">
        <pc:chgData name="Mary Donahue" userId="d5a0de9d-6bb1-49d4-a833-9f8c6430e0eb" providerId="ADAL" clId="{92672764-79BB-40B4-8F36-AD380781AB6F}" dt="2024-05-21T20:03:48.505" v="1128" actId="20577"/>
        <pc:sldMkLst>
          <pc:docMk/>
          <pc:sldMk cId="3363202992" sldId="278"/>
        </pc:sldMkLst>
        <pc:spChg chg="mod">
          <ac:chgData name="Mary Donahue" userId="d5a0de9d-6bb1-49d4-a833-9f8c6430e0eb" providerId="ADAL" clId="{92672764-79BB-40B4-8F36-AD380781AB6F}" dt="2024-05-21T20:03:48.505" v="1128" actId="20577"/>
          <ac:spMkLst>
            <pc:docMk/>
            <pc:sldMk cId="3363202992" sldId="278"/>
            <ac:spMk id="7" creationId="{00000000-0000-0000-0000-000000000000}"/>
          </ac:spMkLst>
        </pc:spChg>
      </pc:sldChg>
      <pc:sldChg chg="modSp mod">
        <pc:chgData name="Mary Donahue" userId="d5a0de9d-6bb1-49d4-a833-9f8c6430e0eb" providerId="ADAL" clId="{92672764-79BB-40B4-8F36-AD380781AB6F}" dt="2024-05-21T20:11:02.737" v="1347" actId="20577"/>
        <pc:sldMkLst>
          <pc:docMk/>
          <pc:sldMk cId="656645832" sldId="281"/>
        </pc:sldMkLst>
        <pc:spChg chg="mod">
          <ac:chgData name="Mary Donahue" userId="d5a0de9d-6bb1-49d4-a833-9f8c6430e0eb" providerId="ADAL" clId="{92672764-79BB-40B4-8F36-AD380781AB6F}" dt="2024-05-21T20:11:02.737" v="1347" actId="20577"/>
          <ac:spMkLst>
            <pc:docMk/>
            <pc:sldMk cId="656645832" sldId="281"/>
            <ac:spMk id="3" creationId="{00000000-0000-0000-0000-000000000000}"/>
          </ac:spMkLst>
        </pc:spChg>
      </pc:sldChg>
      <pc:sldChg chg="addSp modSp mod">
        <pc:chgData name="Mary Donahue" userId="d5a0de9d-6bb1-49d4-a833-9f8c6430e0eb" providerId="ADAL" clId="{92672764-79BB-40B4-8F36-AD380781AB6F}" dt="2024-05-21T20:00:04.729" v="820" actId="1076"/>
        <pc:sldMkLst>
          <pc:docMk/>
          <pc:sldMk cId="228417583" sldId="282"/>
        </pc:sldMkLst>
        <pc:cxnChg chg="add mod">
          <ac:chgData name="Mary Donahue" userId="d5a0de9d-6bb1-49d4-a833-9f8c6430e0eb" providerId="ADAL" clId="{92672764-79BB-40B4-8F36-AD380781AB6F}" dt="2024-05-21T20:00:04.729" v="820" actId="1076"/>
          <ac:cxnSpMkLst>
            <pc:docMk/>
            <pc:sldMk cId="228417583" sldId="282"/>
            <ac:cxnSpMk id="8" creationId="{CF50CCBB-7407-CC3A-F14C-FD74A149FC66}"/>
          </ac:cxnSpMkLst>
        </pc:cxnChg>
      </pc:sldChg>
      <pc:sldChg chg="modSp mod">
        <pc:chgData name="Mary Donahue" userId="d5a0de9d-6bb1-49d4-a833-9f8c6430e0eb" providerId="ADAL" clId="{92672764-79BB-40B4-8F36-AD380781AB6F}" dt="2024-05-21T20:05:57.861" v="1137" actId="255"/>
        <pc:sldMkLst>
          <pc:docMk/>
          <pc:sldMk cId="87801968" sldId="284"/>
        </pc:sldMkLst>
        <pc:spChg chg="mod">
          <ac:chgData name="Mary Donahue" userId="d5a0de9d-6bb1-49d4-a833-9f8c6430e0eb" providerId="ADAL" clId="{92672764-79BB-40B4-8F36-AD380781AB6F}" dt="2024-05-21T20:05:10.468" v="1133" actId="14100"/>
          <ac:spMkLst>
            <pc:docMk/>
            <pc:sldMk cId="87801968" sldId="284"/>
            <ac:spMk id="2" creationId="{00000000-0000-0000-0000-000000000000}"/>
          </ac:spMkLst>
        </pc:spChg>
        <pc:spChg chg="mod">
          <ac:chgData name="Mary Donahue" userId="d5a0de9d-6bb1-49d4-a833-9f8c6430e0eb" providerId="ADAL" clId="{92672764-79BB-40B4-8F36-AD380781AB6F}" dt="2024-05-21T20:05:57.861" v="1137" actId="255"/>
          <ac:spMkLst>
            <pc:docMk/>
            <pc:sldMk cId="87801968" sldId="284"/>
            <ac:spMk id="3" creationId="{00000000-0000-0000-0000-000000000000}"/>
          </ac:spMkLst>
        </pc:spChg>
      </pc:sldChg>
      <pc:sldChg chg="modSp mod">
        <pc:chgData name="Mary Donahue" userId="d5a0de9d-6bb1-49d4-a833-9f8c6430e0eb" providerId="ADAL" clId="{92672764-79BB-40B4-8F36-AD380781AB6F}" dt="2024-05-21T20:12:32.918" v="1385" actId="1076"/>
        <pc:sldMkLst>
          <pc:docMk/>
          <pc:sldMk cId="1432196123" sldId="286"/>
        </pc:sldMkLst>
        <pc:spChg chg="mod">
          <ac:chgData name="Mary Donahue" userId="d5a0de9d-6bb1-49d4-a833-9f8c6430e0eb" providerId="ADAL" clId="{92672764-79BB-40B4-8F36-AD380781AB6F}" dt="2024-05-21T20:12:20.942" v="1383" actId="20577"/>
          <ac:spMkLst>
            <pc:docMk/>
            <pc:sldMk cId="1432196123" sldId="286"/>
            <ac:spMk id="3" creationId="{C0050CBE-1B39-4700-833E-A7B16F07C82B}"/>
          </ac:spMkLst>
        </pc:spChg>
        <pc:picChg chg="mod">
          <ac:chgData name="Mary Donahue" userId="d5a0de9d-6bb1-49d4-a833-9f8c6430e0eb" providerId="ADAL" clId="{92672764-79BB-40B4-8F36-AD380781AB6F}" dt="2024-05-21T20:12:32.918" v="1385" actId="1076"/>
          <ac:picMkLst>
            <pc:docMk/>
            <pc:sldMk cId="1432196123" sldId="286"/>
            <ac:picMk id="9" creationId="{20C7D190-9A73-4638-9D3A-488DE52F0128}"/>
          </ac:picMkLst>
        </pc:picChg>
      </pc:sldChg>
    </pc:docChg>
  </pc:docChgLst>
  <pc:docChgLst>
    <pc:chgData name="Mary Donahue" userId="d5a0de9d-6bb1-49d4-a833-9f8c6430e0eb" providerId="ADAL" clId="{9158DD27-953C-4653-A7A9-8E7BABBD7459}"/>
    <pc:docChg chg="custSel modSld">
      <pc:chgData name="Mary Donahue" userId="d5a0de9d-6bb1-49d4-a833-9f8c6430e0eb" providerId="ADAL" clId="{9158DD27-953C-4653-A7A9-8E7BABBD7459}" dt="2024-04-19T17:54:34.948" v="794" actId="20577"/>
      <pc:docMkLst>
        <pc:docMk/>
      </pc:docMkLst>
      <pc:sldChg chg="modSp mod">
        <pc:chgData name="Mary Donahue" userId="d5a0de9d-6bb1-49d4-a833-9f8c6430e0eb" providerId="ADAL" clId="{9158DD27-953C-4653-A7A9-8E7BABBD7459}" dt="2024-04-19T17:54:34.948" v="794" actId="20577"/>
        <pc:sldMkLst>
          <pc:docMk/>
          <pc:sldMk cId="656645832" sldId="281"/>
        </pc:sldMkLst>
        <pc:spChg chg="mod">
          <ac:chgData name="Mary Donahue" userId="d5a0de9d-6bb1-49d4-a833-9f8c6430e0eb" providerId="ADAL" clId="{9158DD27-953C-4653-A7A9-8E7BABBD7459}" dt="2024-04-19T17:54:34.948" v="794" actId="20577"/>
          <ac:spMkLst>
            <pc:docMk/>
            <pc:sldMk cId="656645832" sldId="28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B2B981-26F2-4A20-B88C-352CBA186C04}" type="datetimeFigureOut">
              <a:rPr lang="en-US" smtClean="0"/>
              <a:t>5/21/2024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CDC413-753A-4621-8372-6897C5831F99}" type="slidenum">
              <a:rPr lang="en-US" smtClean="0"/>
              <a:t>‹#›</a:t>
            </a:fld>
            <a:endParaRPr lang="en-US"/>
          </a:p>
        </p:txBody>
      </p:sp>
    </p:spTree>
    <p:extLst>
      <p:ext uri="{BB962C8B-B14F-4D97-AF65-F5344CB8AC3E}">
        <p14:creationId xmlns:p14="http://schemas.microsoft.com/office/powerpoint/2010/main" val="225556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DC413-753A-4621-8372-6897C5831F99}" type="slidenum">
              <a:rPr lang="en-US" smtClean="0"/>
              <a:t>5</a:t>
            </a:fld>
            <a:endParaRPr lang="en-US"/>
          </a:p>
        </p:txBody>
      </p:sp>
    </p:spTree>
    <p:extLst>
      <p:ext uri="{BB962C8B-B14F-4D97-AF65-F5344CB8AC3E}">
        <p14:creationId xmlns:p14="http://schemas.microsoft.com/office/powerpoint/2010/main" val="7212339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F1478A-3CC8-4B49-A66F-0B6FAD4C7473}" type="datetime1">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D77CCBAE-CD6C-4034-A20D-11180A96BD83}" type="slidenum">
              <a:rPr lang="en-US" smtClean="0"/>
              <a:t>‹#›</a:t>
            </a:fld>
            <a:endParaRPr lang="en-US"/>
          </a:p>
        </p:txBody>
      </p:sp>
    </p:spTree>
    <p:extLst>
      <p:ext uri="{BB962C8B-B14F-4D97-AF65-F5344CB8AC3E}">
        <p14:creationId xmlns:p14="http://schemas.microsoft.com/office/powerpoint/2010/main" val="8231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DEC3C-C8C7-4A74-B09F-05A5597BE157}" type="datetime1">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58190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973A0F-757D-401D-97AC-D1D76C5AE819}" type="datetime1">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175465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43119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0987CAE2-8365-42AD-B5C9-D12C95DF28CB}" type="datetime1">
              <a:rPr lang="en-US" smtClean="0"/>
              <a:t>5/21/2024</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77CCBAE-CD6C-4034-A20D-11180A96BD83}" type="slidenum">
              <a:rPr lang="en-US" smtClean="0"/>
              <a:t>‹#›</a:t>
            </a:fld>
            <a:endParaRPr lang="en-US"/>
          </a:p>
        </p:txBody>
      </p:sp>
    </p:spTree>
    <p:extLst>
      <p:ext uri="{BB962C8B-B14F-4D97-AF65-F5344CB8AC3E}">
        <p14:creationId xmlns:p14="http://schemas.microsoft.com/office/powerpoint/2010/main" val="43033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5B799-8279-4603-90D4-DBD76B84F58F}" type="datetime1">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197826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1CC916-8313-48E0-AACE-94F9A41CDA45}" type="datetime1">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48966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FC12CF-2E11-44B1-AEB7-EF6689FF4D92}" type="datetime1">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272630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92A0E-90D2-4241-B153-CEDC18FA644C}" type="datetime1">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401700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596E8-7743-4F85-93B4-85F2ABCA01C4}" type="datetime1">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104178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750539C2-9CF4-4944-B3BC-5FEC303FDA4D}" type="datetime1">
              <a:rPr lang="en-US" smtClean="0"/>
              <a:t>5/21/2024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41741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1A44E336-FC4A-4E51-94D1-E8427B3B385D}" type="datetime1">
              <a:rPr lang="en-US" smtClean="0"/>
              <a:t>5/21/2024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77CCBAE-CD6C-4034-A20D-11180A96BD83}" type="slidenum">
              <a:rPr lang="en-US" smtClean="0"/>
              <a:t>‹#›</a:t>
            </a:fld>
            <a:endParaRPr lang="en-US"/>
          </a:p>
        </p:txBody>
      </p:sp>
    </p:spTree>
    <p:extLst>
      <p:ext uri="{BB962C8B-B14F-4D97-AF65-F5344CB8AC3E}">
        <p14:creationId xmlns:p14="http://schemas.microsoft.com/office/powerpoint/2010/main" val="149565431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fraud@csiagency.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n/elephant-proboscis-shield-reminder-279901/"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BRITS Referrals</a:t>
            </a:r>
            <a:br>
              <a:rPr lang="en-US" dirty="0"/>
            </a:br>
            <a:r>
              <a:rPr lang="en-US" dirty="0"/>
              <a:t>	-FEV and FRAUD</a:t>
            </a:r>
          </a:p>
        </p:txBody>
      </p:sp>
      <p:sp>
        <p:nvSpPr>
          <p:cNvPr id="3" name="Subtitle 2"/>
          <p:cNvSpPr>
            <a:spLocks noGrp="1"/>
          </p:cNvSpPr>
          <p:nvPr>
            <p:ph type="subTitle" idx="1"/>
          </p:nvPr>
        </p:nvSpPr>
        <p:spPr/>
        <p:txBody>
          <a:bodyPr>
            <a:normAutofit fontScale="92500" lnSpcReduction="20000"/>
          </a:bodyPr>
          <a:lstStyle/>
          <a:p>
            <a:endParaRPr lang="en-US" dirty="0"/>
          </a:p>
          <a:p>
            <a:r>
              <a:rPr lang="en-US" dirty="0"/>
              <a:t>Rev. 5/23/24</a:t>
            </a:r>
          </a:p>
          <a:p>
            <a:r>
              <a:rPr lang="en-US" dirty="0"/>
              <a:t>Mary Donahue </a:t>
            </a:r>
          </a:p>
        </p:txBody>
      </p:sp>
    </p:spTree>
    <p:extLst>
      <p:ext uri="{BB962C8B-B14F-4D97-AF65-F5344CB8AC3E}">
        <p14:creationId xmlns:p14="http://schemas.microsoft.com/office/powerpoint/2010/main" val="3504420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referral</a:t>
            </a:r>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10</a:t>
            </a:fld>
            <a:endParaRPr lang="en-US"/>
          </a:p>
        </p:txBody>
      </p:sp>
      <p:pic>
        <p:nvPicPr>
          <p:cNvPr id="8" name="Picture 7">
            <a:extLst>
              <a:ext uri="{FF2B5EF4-FFF2-40B4-BE49-F238E27FC236}">
                <a16:creationId xmlns:a16="http://schemas.microsoft.com/office/drawing/2014/main" id="{31784BC7-87DF-4673-BF9A-3A2391BBA61E}"/>
              </a:ext>
            </a:extLst>
          </p:cNvPr>
          <p:cNvPicPr>
            <a:picLocks noChangeAspect="1"/>
          </p:cNvPicPr>
          <p:nvPr/>
        </p:nvPicPr>
        <p:blipFill>
          <a:blip r:embed="rId2"/>
          <a:stretch>
            <a:fillRect/>
          </a:stretch>
        </p:blipFill>
        <p:spPr>
          <a:xfrm>
            <a:off x="579864" y="2138328"/>
            <a:ext cx="9300117" cy="4279392"/>
          </a:xfrm>
          <a:prstGeom prst="rect">
            <a:avLst/>
          </a:prstGeom>
        </p:spPr>
      </p:pic>
      <p:sp>
        <p:nvSpPr>
          <p:cNvPr id="10" name="TextBox 9">
            <a:extLst>
              <a:ext uri="{FF2B5EF4-FFF2-40B4-BE49-F238E27FC236}">
                <a16:creationId xmlns:a16="http://schemas.microsoft.com/office/drawing/2014/main" id="{4C9A9215-84AD-4899-BAC7-114AD321DD85}"/>
              </a:ext>
            </a:extLst>
          </p:cNvPr>
          <p:cNvSpPr txBox="1"/>
          <p:nvPr/>
        </p:nvSpPr>
        <p:spPr>
          <a:xfrm rot="20735227">
            <a:off x="6836735" y="4315489"/>
            <a:ext cx="3859618" cy="646331"/>
          </a:xfrm>
          <a:prstGeom prst="rect">
            <a:avLst/>
          </a:prstGeom>
          <a:noFill/>
        </p:spPr>
        <p:txBody>
          <a:bodyPr wrap="square">
            <a:spAutoFit/>
          </a:bodyPr>
          <a:lstStyle/>
          <a:p>
            <a:pPr algn="ctr"/>
            <a:r>
              <a:rPr lang="en-US" dirty="0">
                <a:solidFill>
                  <a:srgbClr val="FF0000"/>
                </a:solidFill>
              </a:rPr>
              <a:t>This information</a:t>
            </a:r>
          </a:p>
          <a:p>
            <a:pPr algn="ctr"/>
            <a:r>
              <a:rPr lang="en-US" dirty="0">
                <a:solidFill>
                  <a:srgbClr val="FF0000"/>
                </a:solidFill>
              </a:rPr>
              <a:t> populates from CWW</a:t>
            </a:r>
          </a:p>
        </p:txBody>
      </p:sp>
      <p:sp>
        <p:nvSpPr>
          <p:cNvPr id="12" name="Rectangle 11">
            <a:extLst>
              <a:ext uri="{FF2B5EF4-FFF2-40B4-BE49-F238E27FC236}">
                <a16:creationId xmlns:a16="http://schemas.microsoft.com/office/drawing/2014/main" id="{DAC47536-A66A-4DEE-86A9-3F3EB3B8AD88}"/>
              </a:ext>
            </a:extLst>
          </p:cNvPr>
          <p:cNvSpPr/>
          <p:nvPr/>
        </p:nvSpPr>
        <p:spPr>
          <a:xfrm>
            <a:off x="2061116" y="2230244"/>
            <a:ext cx="501805"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560535-89FC-4E61-AF00-DEE5F627FAF8}"/>
              </a:ext>
            </a:extLst>
          </p:cNvPr>
          <p:cNvSpPr/>
          <p:nvPr/>
        </p:nvSpPr>
        <p:spPr>
          <a:xfrm>
            <a:off x="2642838" y="3961452"/>
            <a:ext cx="401444"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ECC38C-7DE4-4D6A-91D9-A95BD6D60C27}"/>
              </a:ext>
            </a:extLst>
          </p:cNvPr>
          <p:cNvSpPr/>
          <p:nvPr/>
        </p:nvSpPr>
        <p:spPr>
          <a:xfrm>
            <a:off x="2910468" y="4326607"/>
            <a:ext cx="401444"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05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702527" y="1773044"/>
            <a:ext cx="7893959" cy="4335323"/>
          </a:xfrm>
          <a:prstGeom prst="rect">
            <a:avLst/>
          </a:prstGeom>
        </p:spPr>
      </p:pic>
      <p:sp>
        <p:nvSpPr>
          <p:cNvPr id="2" name="Title 1"/>
          <p:cNvSpPr>
            <a:spLocks noGrp="1"/>
          </p:cNvSpPr>
          <p:nvPr>
            <p:ph type="title"/>
          </p:nvPr>
        </p:nvSpPr>
        <p:spPr/>
        <p:txBody>
          <a:bodyPr/>
          <a:lstStyle/>
          <a:p>
            <a:r>
              <a:rPr lang="en-US" dirty="0"/>
              <a:t>Creating a referral</a:t>
            </a:r>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11</a:t>
            </a:fld>
            <a:endParaRPr lang="en-US"/>
          </a:p>
        </p:txBody>
      </p:sp>
      <p:sp>
        <p:nvSpPr>
          <p:cNvPr id="7" name="Rounded Rectangular Callout 6"/>
          <p:cNvSpPr/>
          <p:nvPr/>
        </p:nvSpPr>
        <p:spPr>
          <a:xfrm>
            <a:off x="8752368" y="1622762"/>
            <a:ext cx="2743201" cy="3644133"/>
          </a:xfrm>
          <a:prstGeom prst="wedgeRoundRectCallout">
            <a:avLst>
              <a:gd name="adj1" fmla="val -173509"/>
              <a:gd name="adj2" fmla="val 148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programs populate in from CWW.  The worker must assign </a:t>
            </a:r>
            <a:r>
              <a:rPr lang="en-US" i="1" u="sng" dirty="0"/>
              <a:t>each</a:t>
            </a:r>
            <a:r>
              <a:rPr lang="en-US" dirty="0"/>
              <a:t> program an office code from the customer’s county of residence.  </a:t>
            </a:r>
          </a:p>
        </p:txBody>
      </p:sp>
    </p:spTree>
    <p:extLst>
      <p:ext uri="{BB962C8B-B14F-4D97-AF65-F5344CB8AC3E}">
        <p14:creationId xmlns:p14="http://schemas.microsoft.com/office/powerpoint/2010/main" val="2265668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185" y="256032"/>
            <a:ext cx="10058400" cy="671068"/>
          </a:xfrm>
        </p:spPr>
        <p:txBody>
          <a:bodyPr>
            <a:normAutofit fontScale="90000"/>
          </a:bodyPr>
          <a:lstStyle/>
          <a:p>
            <a:r>
              <a:rPr lang="en-US" dirty="0"/>
              <a:t>Creating a referral</a:t>
            </a:r>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12</a:t>
            </a:fld>
            <a:endParaRPr lang="en-US"/>
          </a:p>
        </p:txBody>
      </p:sp>
      <p:sp>
        <p:nvSpPr>
          <p:cNvPr id="7" name="Content Placeholder 2"/>
          <p:cNvSpPr>
            <a:spLocks noGrp="1"/>
          </p:cNvSpPr>
          <p:nvPr>
            <p:ph idx="1"/>
          </p:nvPr>
        </p:nvSpPr>
        <p:spPr>
          <a:xfrm>
            <a:off x="401903" y="4284921"/>
            <a:ext cx="11114965" cy="2573079"/>
          </a:xfrm>
        </p:spPr>
        <p:txBody>
          <a:bodyPr>
            <a:noAutofit/>
          </a:bodyPr>
          <a:lstStyle/>
          <a:p>
            <a:r>
              <a:rPr lang="en-US" sz="1200" dirty="0"/>
              <a:t>Referral Type: Front End Verification (FEV), Fraud Investigation, Claim Investigation</a:t>
            </a:r>
          </a:p>
          <a:p>
            <a:pPr lvl="1"/>
            <a:r>
              <a:rPr lang="en-US" sz="1200" dirty="0"/>
              <a:t>Use FEV at intake, renewal or new program request. Do not hold up benefit issuance waiting for FEV findings. Follow 30- day processing rules. </a:t>
            </a:r>
          </a:p>
          <a:p>
            <a:pPr lvl="1"/>
            <a:r>
              <a:rPr lang="en-US" sz="1200" dirty="0"/>
              <a:t>Use FRAUD for ongoing cases</a:t>
            </a:r>
          </a:p>
          <a:p>
            <a:pPr lvl="1"/>
            <a:r>
              <a:rPr lang="en-US" sz="1200" dirty="0"/>
              <a:t>NEVER use Agency Error even if you are 1000% positive it’s agency error. Only the state can close out these referrals if created in error. We cannot change them locally. </a:t>
            </a:r>
          </a:p>
          <a:p>
            <a:r>
              <a:rPr lang="en-US" sz="1200" dirty="0"/>
              <a:t>Referral Source: Case Review, New Program, there is a full list in the drop-down menu</a:t>
            </a:r>
          </a:p>
          <a:p>
            <a:r>
              <a:rPr lang="en-US" sz="1200" dirty="0"/>
              <a:t>From and To Dates: Enter the date the issue to be investigated started and ended. CSI needs to know how far back they should investigate. If no date is provided, they will use the date of the referral. </a:t>
            </a:r>
          </a:p>
          <a:p>
            <a:r>
              <a:rPr lang="en-US" sz="1200" dirty="0"/>
              <a:t>External Programs: SLMB+, CTS</a:t>
            </a:r>
          </a:p>
        </p:txBody>
      </p:sp>
      <p:pic>
        <p:nvPicPr>
          <p:cNvPr id="6" name="Picture 5">
            <a:extLst>
              <a:ext uri="{FF2B5EF4-FFF2-40B4-BE49-F238E27FC236}">
                <a16:creationId xmlns:a16="http://schemas.microsoft.com/office/drawing/2014/main" id="{25EECFBC-40B4-4E36-B73C-96C4C5E089D6}"/>
              </a:ext>
            </a:extLst>
          </p:cNvPr>
          <p:cNvPicPr>
            <a:picLocks noChangeAspect="1"/>
          </p:cNvPicPr>
          <p:nvPr/>
        </p:nvPicPr>
        <p:blipFill>
          <a:blip r:embed="rId2"/>
          <a:stretch>
            <a:fillRect/>
          </a:stretch>
        </p:blipFill>
        <p:spPr>
          <a:xfrm>
            <a:off x="771467" y="1072832"/>
            <a:ext cx="9208873" cy="2914377"/>
          </a:xfrm>
          <a:prstGeom prst="rect">
            <a:avLst/>
          </a:prstGeom>
        </p:spPr>
      </p:pic>
    </p:spTree>
    <p:extLst>
      <p:ext uri="{BB962C8B-B14F-4D97-AF65-F5344CB8AC3E}">
        <p14:creationId xmlns:p14="http://schemas.microsoft.com/office/powerpoint/2010/main" val="229763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referral</a:t>
            </a:r>
          </a:p>
        </p:txBody>
      </p:sp>
      <p:sp>
        <p:nvSpPr>
          <p:cNvPr id="3" name="Content Placeholder 2"/>
          <p:cNvSpPr>
            <a:spLocks noGrp="1"/>
          </p:cNvSpPr>
          <p:nvPr>
            <p:ph idx="1"/>
          </p:nvPr>
        </p:nvSpPr>
        <p:spPr/>
        <p:txBody>
          <a:bodyPr/>
          <a:lstStyle/>
          <a:p>
            <a:r>
              <a:rPr lang="en-US" dirty="0"/>
              <a:t>Investigation reasons include:</a:t>
            </a:r>
          </a:p>
          <a:p>
            <a:pPr lvl="1"/>
            <a:r>
              <a:rPr lang="en-US" dirty="0"/>
              <a:t>Earned income, HHC, Child not in the home, etc. See drop down menu for all choices</a:t>
            </a:r>
          </a:p>
          <a:p>
            <a:pPr lvl="1"/>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13</a:t>
            </a:fld>
            <a:endParaRPr lang="en-US"/>
          </a:p>
        </p:txBody>
      </p:sp>
      <p:pic>
        <p:nvPicPr>
          <p:cNvPr id="9" name="Picture 8">
            <a:extLst>
              <a:ext uri="{FF2B5EF4-FFF2-40B4-BE49-F238E27FC236}">
                <a16:creationId xmlns:a16="http://schemas.microsoft.com/office/drawing/2014/main" id="{5319CB47-DBD5-43AC-B7C3-0A41623B515D}"/>
              </a:ext>
            </a:extLst>
          </p:cNvPr>
          <p:cNvPicPr>
            <a:picLocks noChangeAspect="1"/>
          </p:cNvPicPr>
          <p:nvPr/>
        </p:nvPicPr>
        <p:blipFill>
          <a:blip r:embed="rId2"/>
          <a:stretch>
            <a:fillRect/>
          </a:stretch>
        </p:blipFill>
        <p:spPr>
          <a:xfrm>
            <a:off x="757174" y="2093976"/>
            <a:ext cx="10431331" cy="3991532"/>
          </a:xfrm>
          <a:prstGeom prst="rect">
            <a:avLst/>
          </a:prstGeom>
        </p:spPr>
      </p:pic>
    </p:spTree>
    <p:extLst>
      <p:ext uri="{BB962C8B-B14F-4D97-AF65-F5344CB8AC3E}">
        <p14:creationId xmlns:p14="http://schemas.microsoft.com/office/powerpoint/2010/main" val="314657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referral</a:t>
            </a:r>
          </a:p>
        </p:txBody>
      </p:sp>
      <p:pic>
        <p:nvPicPr>
          <p:cNvPr id="6" name="Content Placeholder 5"/>
          <p:cNvPicPr>
            <a:picLocks noGrp="1" noChangeAspect="1"/>
          </p:cNvPicPr>
          <p:nvPr>
            <p:ph idx="1"/>
          </p:nvPr>
        </p:nvPicPr>
        <p:blipFill>
          <a:blip r:embed="rId2"/>
          <a:stretch>
            <a:fillRect/>
          </a:stretch>
        </p:blipFill>
        <p:spPr>
          <a:xfrm>
            <a:off x="752267" y="2176780"/>
            <a:ext cx="10485709" cy="2006600"/>
          </a:xfrm>
          <a:prstGeom prst="rect">
            <a:avLst/>
          </a:prstGeom>
        </p:spPr>
      </p:pic>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14</a:t>
            </a:fld>
            <a:endParaRPr lang="en-US"/>
          </a:p>
        </p:txBody>
      </p:sp>
      <p:sp>
        <p:nvSpPr>
          <p:cNvPr id="7" name="Rounded Rectangular Callout 6"/>
          <p:cNvSpPr/>
          <p:nvPr/>
        </p:nvSpPr>
        <p:spPr>
          <a:xfrm>
            <a:off x="4914900" y="4127499"/>
            <a:ext cx="3939168" cy="1827251"/>
          </a:xfrm>
          <a:prstGeom prst="wedgeRoundRectCallout">
            <a:avLst>
              <a:gd name="adj1" fmla="val -63127"/>
              <a:gd name="adj2" fmla="val -501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are in a CWW case, on the Case Summary screen, you can click the Create BRITS referral link to be directed to the BRITS referral page</a:t>
            </a:r>
          </a:p>
        </p:txBody>
      </p:sp>
    </p:spTree>
    <p:extLst>
      <p:ext uri="{BB962C8B-B14F-4D97-AF65-F5344CB8AC3E}">
        <p14:creationId xmlns:p14="http://schemas.microsoft.com/office/powerpoint/2010/main" val="344809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98119"/>
          </a:xfrm>
        </p:spPr>
        <p:txBody>
          <a:bodyPr/>
          <a:lstStyle/>
          <a:p>
            <a:r>
              <a:rPr lang="en-US" dirty="0"/>
              <a:t>Creating a referral </a:t>
            </a:r>
          </a:p>
        </p:txBody>
      </p:sp>
      <p:sp>
        <p:nvSpPr>
          <p:cNvPr id="3" name="Content Placeholder 2"/>
          <p:cNvSpPr>
            <a:spLocks noGrp="1"/>
          </p:cNvSpPr>
          <p:nvPr>
            <p:ph idx="1"/>
          </p:nvPr>
        </p:nvSpPr>
        <p:spPr>
          <a:xfrm>
            <a:off x="1069848" y="1382751"/>
            <a:ext cx="10058400" cy="4789449"/>
          </a:xfrm>
        </p:spPr>
        <p:txBody>
          <a:bodyPr/>
          <a:lstStyle/>
          <a:p>
            <a:r>
              <a:rPr lang="en-US" dirty="0"/>
              <a:t>Enter detailed comments in the BRITS referral of exactly what you want investigated. These should be the same comments entered on the CSI referral form. </a:t>
            </a:r>
          </a:p>
          <a:p>
            <a:r>
              <a:rPr lang="en-US" dirty="0"/>
              <a:t>Click on Add Comment to enter comments. More comments can be added later too. </a:t>
            </a:r>
          </a:p>
          <a:p>
            <a:r>
              <a:rPr lang="en-US" dirty="0"/>
              <a:t>Make sure you save your comments before you leave the screen. </a:t>
            </a:r>
          </a:p>
          <a:p>
            <a:endParaRPr lang="en-US" dirty="0"/>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15</a:t>
            </a:fld>
            <a:endParaRPr lang="en-US"/>
          </a:p>
        </p:txBody>
      </p:sp>
      <p:pic>
        <p:nvPicPr>
          <p:cNvPr id="6" name="Picture 5"/>
          <p:cNvPicPr>
            <a:picLocks noChangeAspect="1"/>
          </p:cNvPicPr>
          <p:nvPr/>
        </p:nvPicPr>
        <p:blipFill>
          <a:blip r:embed="rId2"/>
          <a:stretch>
            <a:fillRect/>
          </a:stretch>
        </p:blipFill>
        <p:spPr>
          <a:xfrm>
            <a:off x="1069848" y="3895187"/>
            <a:ext cx="9459951" cy="2044252"/>
          </a:xfrm>
          <a:prstGeom prst="rect">
            <a:avLst/>
          </a:prstGeom>
        </p:spPr>
      </p:pic>
      <p:sp>
        <p:nvSpPr>
          <p:cNvPr id="7" name="Down Arrow 6"/>
          <p:cNvSpPr/>
          <p:nvPr/>
        </p:nvSpPr>
        <p:spPr>
          <a:xfrm>
            <a:off x="9247372" y="3591597"/>
            <a:ext cx="484632" cy="6071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B6B3A0-5B94-452A-9CF1-B82C0BD53B44}"/>
              </a:ext>
            </a:extLst>
          </p:cNvPr>
          <p:cNvSpPr/>
          <p:nvPr/>
        </p:nvSpPr>
        <p:spPr>
          <a:xfrm>
            <a:off x="5218771" y="4895385"/>
            <a:ext cx="401444" cy="100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3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9583975" cy="1443187"/>
          </a:xfrm>
        </p:spPr>
        <p:txBody>
          <a:bodyPr/>
          <a:lstStyle/>
          <a:p>
            <a:r>
              <a:rPr lang="en-US" dirty="0"/>
              <a:t>Saving a Referral</a:t>
            </a:r>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16</a:t>
            </a:fld>
            <a:endParaRPr lang="en-US"/>
          </a:p>
        </p:txBody>
      </p:sp>
      <p:sp>
        <p:nvSpPr>
          <p:cNvPr id="7" name="TextBox 6"/>
          <p:cNvSpPr txBox="1"/>
          <p:nvPr/>
        </p:nvSpPr>
        <p:spPr>
          <a:xfrm>
            <a:off x="1231900" y="2093976"/>
            <a:ext cx="8496300" cy="369332"/>
          </a:xfrm>
          <a:prstGeom prst="rect">
            <a:avLst/>
          </a:prstGeom>
          <a:noFill/>
        </p:spPr>
        <p:txBody>
          <a:bodyPr wrap="square" rtlCol="0">
            <a:spAutoFit/>
          </a:bodyPr>
          <a:lstStyle/>
          <a:p>
            <a:r>
              <a:rPr lang="en-US" dirty="0"/>
              <a:t>Click the floppy disk icon to save your referral. </a:t>
            </a:r>
          </a:p>
        </p:txBody>
      </p:sp>
      <p:sp>
        <p:nvSpPr>
          <p:cNvPr id="3" name="Rectangle 2">
            <a:extLst>
              <a:ext uri="{FF2B5EF4-FFF2-40B4-BE49-F238E27FC236}">
                <a16:creationId xmlns:a16="http://schemas.microsoft.com/office/drawing/2014/main" id="{57E42655-B466-4C66-8624-D3C1D88C9447}"/>
              </a:ext>
            </a:extLst>
          </p:cNvPr>
          <p:cNvSpPr/>
          <p:nvPr/>
        </p:nvSpPr>
        <p:spPr>
          <a:xfrm>
            <a:off x="4164979" y="4404729"/>
            <a:ext cx="390293" cy="234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7070D5-215F-43D5-9C74-4854D8F8487F}"/>
              </a:ext>
            </a:extLst>
          </p:cNvPr>
          <p:cNvSpPr/>
          <p:nvPr/>
        </p:nvSpPr>
        <p:spPr>
          <a:xfrm>
            <a:off x="3914077" y="3992137"/>
            <a:ext cx="390293" cy="125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769A24F-EC94-4010-AB8A-952914D8E615}"/>
              </a:ext>
            </a:extLst>
          </p:cNvPr>
          <p:cNvSpPr/>
          <p:nvPr/>
        </p:nvSpPr>
        <p:spPr>
          <a:xfrm>
            <a:off x="3245005" y="2988527"/>
            <a:ext cx="919974" cy="25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a:extLst>
              <a:ext uri="{FF2B5EF4-FFF2-40B4-BE49-F238E27FC236}">
                <a16:creationId xmlns:a16="http://schemas.microsoft.com/office/drawing/2014/main" id="{D39A3343-6157-4399-919D-C57A347DB039}"/>
              </a:ext>
            </a:extLst>
          </p:cNvPr>
          <p:cNvPicPr>
            <a:picLocks noGrp="1" noChangeAspect="1"/>
          </p:cNvPicPr>
          <p:nvPr>
            <p:ph idx="1"/>
          </p:nvPr>
        </p:nvPicPr>
        <p:blipFill>
          <a:blip r:embed="rId2"/>
          <a:stretch>
            <a:fillRect/>
          </a:stretch>
        </p:blipFill>
        <p:spPr>
          <a:xfrm>
            <a:off x="1063752" y="2029244"/>
            <a:ext cx="8701422" cy="4051300"/>
          </a:xfrm>
        </p:spPr>
      </p:pic>
      <p:sp>
        <p:nvSpPr>
          <p:cNvPr id="18" name="Rectangle 17">
            <a:extLst>
              <a:ext uri="{FF2B5EF4-FFF2-40B4-BE49-F238E27FC236}">
                <a16:creationId xmlns:a16="http://schemas.microsoft.com/office/drawing/2014/main" id="{A539F99F-032C-46D6-A698-74D4084DBA8B}"/>
              </a:ext>
            </a:extLst>
          </p:cNvPr>
          <p:cNvSpPr/>
          <p:nvPr/>
        </p:nvSpPr>
        <p:spPr>
          <a:xfrm>
            <a:off x="2620537" y="2093976"/>
            <a:ext cx="446048" cy="203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C864C35-5219-4543-85C6-23C1A871AC10}"/>
              </a:ext>
            </a:extLst>
          </p:cNvPr>
          <p:cNvSpPr/>
          <p:nvPr/>
        </p:nvSpPr>
        <p:spPr>
          <a:xfrm>
            <a:off x="3066585" y="3818959"/>
            <a:ext cx="434898" cy="167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D0DBF02-8288-4AE9-A979-5BB2C1A3A7F7}"/>
              </a:ext>
            </a:extLst>
          </p:cNvPr>
          <p:cNvSpPr/>
          <p:nvPr/>
        </p:nvSpPr>
        <p:spPr>
          <a:xfrm>
            <a:off x="3412273" y="4117651"/>
            <a:ext cx="434898" cy="167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38149637-2AD3-44BD-AA8B-7A7C38457DF9}"/>
              </a:ext>
            </a:extLst>
          </p:cNvPr>
          <p:cNvSpPr/>
          <p:nvPr/>
        </p:nvSpPr>
        <p:spPr>
          <a:xfrm>
            <a:off x="7722108" y="954716"/>
            <a:ext cx="443697"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B308F7-3DF5-9E31-D273-73DEECFA3113}"/>
              </a:ext>
            </a:extLst>
          </p:cNvPr>
          <p:cNvSpPr txBox="1"/>
          <p:nvPr/>
        </p:nvSpPr>
        <p:spPr>
          <a:xfrm>
            <a:off x="8261498" y="738325"/>
            <a:ext cx="2147776" cy="923330"/>
          </a:xfrm>
          <a:prstGeom prst="rect">
            <a:avLst/>
          </a:prstGeom>
          <a:noFill/>
        </p:spPr>
        <p:txBody>
          <a:bodyPr wrap="square" rtlCol="0">
            <a:spAutoFit/>
          </a:bodyPr>
          <a:lstStyle/>
          <a:p>
            <a:r>
              <a:rPr lang="en-US" dirty="0">
                <a:solidFill>
                  <a:srgbClr val="FF0000"/>
                </a:solidFill>
              </a:rPr>
              <a:t>Click here to save information in BRITS</a:t>
            </a:r>
          </a:p>
        </p:txBody>
      </p:sp>
    </p:spTree>
    <p:extLst>
      <p:ext uri="{BB962C8B-B14F-4D97-AF65-F5344CB8AC3E}">
        <p14:creationId xmlns:p14="http://schemas.microsoft.com/office/powerpoint/2010/main" val="67236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 referral</a:t>
            </a:r>
          </a:p>
        </p:txBody>
      </p:sp>
      <p:pic>
        <p:nvPicPr>
          <p:cNvPr id="6" name="Content Placeholder 5"/>
          <p:cNvPicPr>
            <a:picLocks noGrp="1" noChangeAspect="1"/>
          </p:cNvPicPr>
          <p:nvPr>
            <p:ph idx="1"/>
          </p:nvPr>
        </p:nvPicPr>
        <p:blipFill>
          <a:blip r:embed="rId2"/>
          <a:stretch>
            <a:fillRect/>
          </a:stretch>
        </p:blipFill>
        <p:spPr>
          <a:xfrm>
            <a:off x="346923" y="2525776"/>
            <a:ext cx="11504250" cy="1919224"/>
          </a:xfrm>
          <a:prstGeom prst="rect">
            <a:avLst/>
          </a:prstGeom>
        </p:spPr>
      </p:pic>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17</a:t>
            </a:fld>
            <a:endParaRPr lang="en-US"/>
          </a:p>
        </p:txBody>
      </p:sp>
      <p:sp>
        <p:nvSpPr>
          <p:cNvPr id="7" name="Down Arrow 6"/>
          <p:cNvSpPr/>
          <p:nvPr/>
        </p:nvSpPr>
        <p:spPr>
          <a:xfrm>
            <a:off x="7799324" y="1814576"/>
            <a:ext cx="863600" cy="71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3950450" y="3689350"/>
            <a:ext cx="3543300" cy="1511300"/>
          </a:xfrm>
          <a:prstGeom prst="wedgeRoundRectCallout">
            <a:avLst>
              <a:gd name="adj1" fmla="val 60529"/>
              <a:gd name="adj2" fmla="val -1047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Quick search field allows search by Referral, Case, PIN, or Claim number</a:t>
            </a:r>
          </a:p>
        </p:txBody>
      </p:sp>
    </p:spTree>
    <p:extLst>
      <p:ext uri="{BB962C8B-B14F-4D97-AF65-F5344CB8AC3E}">
        <p14:creationId xmlns:p14="http://schemas.microsoft.com/office/powerpoint/2010/main" val="3675193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 referral</a:t>
            </a:r>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18</a:t>
            </a:fld>
            <a:endParaRPr lang="en-US"/>
          </a:p>
        </p:txBody>
      </p:sp>
      <p:pic>
        <p:nvPicPr>
          <p:cNvPr id="8" name="Content Placeholder 7"/>
          <p:cNvPicPr>
            <a:picLocks noGrp="1" noChangeAspect="1"/>
          </p:cNvPicPr>
          <p:nvPr>
            <p:ph idx="1"/>
          </p:nvPr>
        </p:nvPicPr>
        <p:blipFill>
          <a:blip r:embed="rId2"/>
          <a:stretch>
            <a:fillRect/>
          </a:stretch>
        </p:blipFill>
        <p:spPr>
          <a:xfrm>
            <a:off x="382041" y="2297176"/>
            <a:ext cx="11434013" cy="2825521"/>
          </a:xfrm>
          <a:prstGeom prst="rect">
            <a:avLst/>
          </a:prstGeom>
        </p:spPr>
      </p:pic>
      <p:sp>
        <p:nvSpPr>
          <p:cNvPr id="6" name="Rounded Rectangular Callout 5"/>
          <p:cNvSpPr/>
          <p:nvPr/>
        </p:nvSpPr>
        <p:spPr>
          <a:xfrm>
            <a:off x="3048000" y="5325897"/>
            <a:ext cx="5651500" cy="948309"/>
          </a:xfrm>
          <a:prstGeom prst="wedgeRoundRectCallout">
            <a:avLst>
              <a:gd name="adj1" fmla="val -49865"/>
              <a:gd name="adj2" fmla="val -37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Advanced Search allows searching by more detailed information</a:t>
            </a:r>
          </a:p>
        </p:txBody>
      </p:sp>
      <p:sp>
        <p:nvSpPr>
          <p:cNvPr id="3" name="Arrow: Down 2">
            <a:extLst>
              <a:ext uri="{FF2B5EF4-FFF2-40B4-BE49-F238E27FC236}">
                <a16:creationId xmlns:a16="http://schemas.microsoft.com/office/drawing/2014/main" id="{9A923C9A-2BEA-6019-8EB2-514A85DA44CD}"/>
              </a:ext>
            </a:extLst>
          </p:cNvPr>
          <p:cNvSpPr/>
          <p:nvPr/>
        </p:nvSpPr>
        <p:spPr>
          <a:xfrm>
            <a:off x="957426" y="1590052"/>
            <a:ext cx="424806" cy="6055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84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Invalidating in BRITS </a:t>
            </a:r>
          </a:p>
        </p:txBody>
      </p:sp>
      <p:sp>
        <p:nvSpPr>
          <p:cNvPr id="3" name="Content Placeholder 2"/>
          <p:cNvSpPr>
            <a:spLocks noGrp="1"/>
          </p:cNvSpPr>
          <p:nvPr>
            <p:ph idx="1"/>
          </p:nvPr>
        </p:nvSpPr>
        <p:spPr/>
        <p:txBody>
          <a:bodyPr/>
          <a:lstStyle/>
          <a:p>
            <a:r>
              <a:rPr lang="en-US" dirty="0"/>
              <a:t>A program can only be invalidated on certain types of referrals in BRITS. </a:t>
            </a:r>
          </a:p>
          <a:p>
            <a:r>
              <a:rPr lang="en-US" dirty="0"/>
              <a:t>For FEV/FRAUD referrals only a gatekeeper can invalidate programs. Please enter a note in your referral comments if you think a program should be invalidated and your County’s Gatekeeper will review it. </a:t>
            </a:r>
          </a:p>
          <a:p>
            <a:pPr lvl="1"/>
            <a:r>
              <a:rPr lang="en-US" dirty="0"/>
              <a:t>This is usually used to invalidate Child Care (CC) if it has been closed for awhile and was not open during the time frame you are investigating. </a:t>
            </a:r>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19</a:t>
            </a:fld>
            <a:endParaRPr lang="en-US"/>
          </a:p>
        </p:txBody>
      </p:sp>
    </p:spTree>
    <p:extLst>
      <p:ext uri="{BB962C8B-B14F-4D97-AF65-F5344CB8AC3E}">
        <p14:creationId xmlns:p14="http://schemas.microsoft.com/office/powerpoint/2010/main" val="325755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E19F4B-1667-4652-A309-01B87D2798F8}" type="datetime1">
              <a:rPr lang="en-US" smtClean="0"/>
              <a:t>5/21/2024</a:t>
            </a:fld>
            <a:endParaRPr lang="en-US" dirty="0"/>
          </a:p>
        </p:txBody>
      </p:sp>
      <p:sp>
        <p:nvSpPr>
          <p:cNvPr id="5" name="Slide Number Placeholder 4"/>
          <p:cNvSpPr>
            <a:spLocks noGrp="1"/>
          </p:cNvSpPr>
          <p:nvPr>
            <p:ph type="sldNum" sz="quarter" idx="12"/>
          </p:nvPr>
        </p:nvSpPr>
        <p:spPr/>
        <p:txBody>
          <a:bodyPr/>
          <a:lstStyle/>
          <a:p>
            <a:fld id="{D77CCBAE-CD6C-4034-A20D-11180A96BD83}" type="slidenum">
              <a:rPr lang="en-US" smtClean="0"/>
              <a:t>2</a:t>
            </a:fld>
            <a:endParaRPr lang="en-US"/>
          </a:p>
        </p:txBody>
      </p:sp>
      <p:graphicFrame>
        <p:nvGraphicFramePr>
          <p:cNvPr id="12" name="Table 12">
            <a:extLst>
              <a:ext uri="{FF2B5EF4-FFF2-40B4-BE49-F238E27FC236}">
                <a16:creationId xmlns:a16="http://schemas.microsoft.com/office/drawing/2014/main" id="{B231931F-6AB1-4D88-90D8-64E683991541}"/>
              </a:ext>
            </a:extLst>
          </p:cNvPr>
          <p:cNvGraphicFramePr>
            <a:graphicFrameLocks noGrp="1"/>
          </p:cNvGraphicFramePr>
          <p:nvPr>
            <p:ph idx="1"/>
            <p:extLst>
              <p:ext uri="{D42A27DB-BD31-4B8C-83A1-F6EECF244321}">
                <p14:modId xmlns:p14="http://schemas.microsoft.com/office/powerpoint/2010/main" val="3971025897"/>
              </p:ext>
            </p:extLst>
          </p:nvPr>
        </p:nvGraphicFramePr>
        <p:xfrm>
          <a:off x="1069975" y="89210"/>
          <a:ext cx="10058400" cy="6110929"/>
        </p:xfrm>
        <a:graphic>
          <a:graphicData uri="http://schemas.openxmlformats.org/drawingml/2006/table">
            <a:tbl>
              <a:tblPr firstRow="1" bandRow="1">
                <a:tableStyleId>{5C22544A-7EE6-4342-B048-85BDC9FD1C3A}</a:tableStyleId>
              </a:tblPr>
              <a:tblGrid>
                <a:gridCol w="7583371">
                  <a:extLst>
                    <a:ext uri="{9D8B030D-6E8A-4147-A177-3AD203B41FA5}">
                      <a16:colId xmlns:a16="http://schemas.microsoft.com/office/drawing/2014/main" val="2411004800"/>
                    </a:ext>
                  </a:extLst>
                </a:gridCol>
                <a:gridCol w="2475029">
                  <a:extLst>
                    <a:ext uri="{9D8B030D-6E8A-4147-A177-3AD203B41FA5}">
                      <a16:colId xmlns:a16="http://schemas.microsoft.com/office/drawing/2014/main" val="4192478390"/>
                    </a:ext>
                  </a:extLst>
                </a:gridCol>
              </a:tblGrid>
              <a:tr h="555539">
                <a:tc>
                  <a:txBody>
                    <a:bodyPr/>
                    <a:lstStyle/>
                    <a:p>
                      <a:r>
                        <a:rPr lang="en-US" dirty="0"/>
                        <a:t>Contents</a:t>
                      </a:r>
                    </a:p>
                  </a:txBody>
                  <a:tcPr/>
                </a:tc>
                <a:tc>
                  <a:txBody>
                    <a:bodyPr/>
                    <a:lstStyle/>
                    <a:p>
                      <a:r>
                        <a:rPr lang="en-US" dirty="0"/>
                        <a:t>Page</a:t>
                      </a:r>
                    </a:p>
                  </a:txBody>
                  <a:tcPr/>
                </a:tc>
                <a:extLst>
                  <a:ext uri="{0D108BD9-81ED-4DB2-BD59-A6C34878D82A}">
                    <a16:rowId xmlns:a16="http://schemas.microsoft.com/office/drawing/2014/main" val="3300539249"/>
                  </a:ext>
                </a:extLst>
              </a:tr>
              <a:tr h="555539">
                <a:tc>
                  <a:txBody>
                    <a:bodyPr/>
                    <a:lstStyle/>
                    <a:p>
                      <a:r>
                        <a:rPr lang="en-US" dirty="0"/>
                        <a:t>Definitions</a:t>
                      </a:r>
                    </a:p>
                  </a:txBody>
                  <a:tcPr/>
                </a:tc>
                <a:tc>
                  <a:txBody>
                    <a:bodyPr/>
                    <a:lstStyle/>
                    <a:p>
                      <a:r>
                        <a:rPr lang="en-US" dirty="0"/>
                        <a:t>3</a:t>
                      </a:r>
                    </a:p>
                  </a:txBody>
                  <a:tcPr/>
                </a:tc>
                <a:extLst>
                  <a:ext uri="{0D108BD9-81ED-4DB2-BD59-A6C34878D82A}">
                    <a16:rowId xmlns:a16="http://schemas.microsoft.com/office/drawing/2014/main" val="3270594520"/>
                  </a:ext>
                </a:extLst>
              </a:tr>
              <a:tr h="555539">
                <a:tc>
                  <a:txBody>
                    <a:bodyPr/>
                    <a:lstStyle/>
                    <a:p>
                      <a:r>
                        <a:rPr lang="en-US" dirty="0"/>
                        <a:t>Error Prone Profile</a:t>
                      </a:r>
                    </a:p>
                  </a:txBody>
                  <a:tcPr/>
                </a:tc>
                <a:tc>
                  <a:txBody>
                    <a:bodyPr/>
                    <a:lstStyle/>
                    <a:p>
                      <a:r>
                        <a:rPr lang="en-US" dirty="0"/>
                        <a:t>4</a:t>
                      </a:r>
                    </a:p>
                  </a:txBody>
                  <a:tcPr/>
                </a:tc>
                <a:extLst>
                  <a:ext uri="{0D108BD9-81ED-4DB2-BD59-A6C34878D82A}">
                    <a16:rowId xmlns:a16="http://schemas.microsoft.com/office/drawing/2014/main" val="2369166147"/>
                  </a:ext>
                </a:extLst>
              </a:tr>
              <a:tr h="555539">
                <a:tc>
                  <a:txBody>
                    <a:bodyPr/>
                    <a:lstStyle/>
                    <a:p>
                      <a:r>
                        <a:rPr lang="en-US" dirty="0"/>
                        <a:t>Logging in to BRITS</a:t>
                      </a:r>
                    </a:p>
                  </a:txBody>
                  <a:tcPr/>
                </a:tc>
                <a:tc>
                  <a:txBody>
                    <a:bodyPr/>
                    <a:lstStyle/>
                    <a:p>
                      <a:r>
                        <a:rPr lang="en-US" dirty="0"/>
                        <a:t>6</a:t>
                      </a:r>
                    </a:p>
                  </a:txBody>
                  <a:tcPr/>
                </a:tc>
                <a:extLst>
                  <a:ext uri="{0D108BD9-81ED-4DB2-BD59-A6C34878D82A}">
                    <a16:rowId xmlns:a16="http://schemas.microsoft.com/office/drawing/2014/main" val="3053867162"/>
                  </a:ext>
                </a:extLst>
              </a:tr>
              <a:tr h="555539">
                <a:tc>
                  <a:txBody>
                    <a:bodyPr/>
                    <a:lstStyle/>
                    <a:p>
                      <a:r>
                        <a:rPr lang="en-US" dirty="0"/>
                        <a:t>Creating a BRITS Referral</a:t>
                      </a:r>
                    </a:p>
                  </a:txBody>
                  <a:tcPr/>
                </a:tc>
                <a:tc>
                  <a:txBody>
                    <a:bodyPr/>
                    <a:lstStyle/>
                    <a:p>
                      <a:r>
                        <a:rPr lang="en-US" dirty="0"/>
                        <a:t>8</a:t>
                      </a:r>
                    </a:p>
                  </a:txBody>
                  <a:tcPr/>
                </a:tc>
                <a:extLst>
                  <a:ext uri="{0D108BD9-81ED-4DB2-BD59-A6C34878D82A}">
                    <a16:rowId xmlns:a16="http://schemas.microsoft.com/office/drawing/2014/main" val="1105113263"/>
                  </a:ext>
                </a:extLst>
              </a:tr>
              <a:tr h="555539">
                <a:tc>
                  <a:txBody>
                    <a:bodyPr/>
                    <a:lstStyle/>
                    <a:p>
                      <a:r>
                        <a:rPr lang="en-US" dirty="0"/>
                        <a:t>Searching for a Referral</a:t>
                      </a:r>
                    </a:p>
                  </a:txBody>
                  <a:tcPr/>
                </a:tc>
                <a:tc>
                  <a:txBody>
                    <a:bodyPr/>
                    <a:lstStyle/>
                    <a:p>
                      <a:r>
                        <a:rPr lang="en-US" dirty="0"/>
                        <a:t>17</a:t>
                      </a:r>
                    </a:p>
                  </a:txBody>
                  <a:tcPr/>
                </a:tc>
                <a:extLst>
                  <a:ext uri="{0D108BD9-81ED-4DB2-BD59-A6C34878D82A}">
                    <a16:rowId xmlns:a16="http://schemas.microsoft.com/office/drawing/2014/main" val="3844138332"/>
                  </a:ext>
                </a:extLst>
              </a:tr>
              <a:tr h="555539">
                <a:tc>
                  <a:txBody>
                    <a:bodyPr/>
                    <a:lstStyle/>
                    <a:p>
                      <a:r>
                        <a:rPr lang="en-US" dirty="0"/>
                        <a:t>Invalidating a Program in BRITS</a:t>
                      </a:r>
                    </a:p>
                  </a:txBody>
                  <a:tcPr/>
                </a:tc>
                <a:tc>
                  <a:txBody>
                    <a:bodyPr/>
                    <a:lstStyle/>
                    <a:p>
                      <a:r>
                        <a:rPr lang="en-US" dirty="0"/>
                        <a:t>19</a:t>
                      </a:r>
                    </a:p>
                  </a:txBody>
                  <a:tcPr/>
                </a:tc>
                <a:extLst>
                  <a:ext uri="{0D108BD9-81ED-4DB2-BD59-A6C34878D82A}">
                    <a16:rowId xmlns:a16="http://schemas.microsoft.com/office/drawing/2014/main" val="2249866176"/>
                  </a:ext>
                </a:extLst>
              </a:tr>
              <a:tr h="555539">
                <a:tc>
                  <a:txBody>
                    <a:bodyPr/>
                    <a:lstStyle/>
                    <a:p>
                      <a:r>
                        <a:rPr lang="en-US" dirty="0"/>
                        <a:t>Sending Referral Information to CSI</a:t>
                      </a:r>
                    </a:p>
                  </a:txBody>
                  <a:tcPr/>
                </a:tc>
                <a:tc>
                  <a:txBody>
                    <a:bodyPr/>
                    <a:lstStyle/>
                    <a:p>
                      <a:r>
                        <a:rPr lang="en-US" dirty="0"/>
                        <a:t>22</a:t>
                      </a:r>
                    </a:p>
                  </a:txBody>
                  <a:tcPr/>
                </a:tc>
                <a:extLst>
                  <a:ext uri="{0D108BD9-81ED-4DB2-BD59-A6C34878D82A}">
                    <a16:rowId xmlns:a16="http://schemas.microsoft.com/office/drawing/2014/main" val="2466945967"/>
                  </a:ext>
                </a:extLst>
              </a:tr>
              <a:tr h="555539">
                <a:tc>
                  <a:txBody>
                    <a:bodyPr/>
                    <a:lstStyle/>
                    <a:p>
                      <a:r>
                        <a:rPr lang="en-US" dirty="0"/>
                        <a:t>Cost Avoidance</a:t>
                      </a:r>
                    </a:p>
                  </a:txBody>
                  <a:tcPr/>
                </a:tc>
                <a:tc>
                  <a:txBody>
                    <a:bodyPr/>
                    <a:lstStyle/>
                    <a:p>
                      <a:r>
                        <a:rPr lang="en-US" dirty="0"/>
                        <a:t>23</a:t>
                      </a:r>
                    </a:p>
                  </a:txBody>
                  <a:tcPr/>
                </a:tc>
                <a:extLst>
                  <a:ext uri="{0D108BD9-81ED-4DB2-BD59-A6C34878D82A}">
                    <a16:rowId xmlns:a16="http://schemas.microsoft.com/office/drawing/2014/main" val="925885004"/>
                  </a:ext>
                </a:extLst>
              </a:tr>
              <a:tr h="555539">
                <a:tc>
                  <a:txBody>
                    <a:bodyPr/>
                    <a:lstStyle/>
                    <a:p>
                      <a:r>
                        <a:rPr lang="en-US" dirty="0"/>
                        <a:t>Cost Avoidance Cheat Sheet</a:t>
                      </a:r>
                    </a:p>
                  </a:txBody>
                  <a:tcPr/>
                </a:tc>
                <a:tc>
                  <a:txBody>
                    <a:bodyPr/>
                    <a:lstStyle/>
                    <a:p>
                      <a:r>
                        <a:rPr lang="en-US" dirty="0"/>
                        <a:t>27</a:t>
                      </a:r>
                    </a:p>
                  </a:txBody>
                  <a:tcPr/>
                </a:tc>
                <a:extLst>
                  <a:ext uri="{0D108BD9-81ED-4DB2-BD59-A6C34878D82A}">
                    <a16:rowId xmlns:a16="http://schemas.microsoft.com/office/drawing/2014/main" val="4075272694"/>
                  </a:ext>
                </a:extLst>
              </a:tr>
              <a:tr h="555539">
                <a:tc>
                  <a:txBody>
                    <a:bodyPr/>
                    <a:lstStyle/>
                    <a:p>
                      <a:r>
                        <a:rPr lang="en-US" dirty="0"/>
                        <a:t>Process at-a-Glance</a:t>
                      </a:r>
                    </a:p>
                  </a:txBody>
                  <a:tcPr/>
                </a:tc>
                <a:tc>
                  <a:txBody>
                    <a:bodyPr/>
                    <a:lstStyle/>
                    <a:p>
                      <a:r>
                        <a:rPr lang="en-US" dirty="0"/>
                        <a:t>28</a:t>
                      </a:r>
                    </a:p>
                  </a:txBody>
                  <a:tcPr/>
                </a:tc>
                <a:extLst>
                  <a:ext uri="{0D108BD9-81ED-4DB2-BD59-A6C34878D82A}">
                    <a16:rowId xmlns:a16="http://schemas.microsoft.com/office/drawing/2014/main" val="3429163832"/>
                  </a:ext>
                </a:extLst>
              </a:tr>
            </a:tbl>
          </a:graphicData>
        </a:graphic>
      </p:graphicFrame>
    </p:spTree>
    <p:extLst>
      <p:ext uri="{BB962C8B-B14F-4D97-AF65-F5344CB8AC3E}">
        <p14:creationId xmlns:p14="http://schemas.microsoft.com/office/powerpoint/2010/main" val="2839879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58400" cy="1609344"/>
          </a:xfrm>
        </p:spPr>
        <p:txBody>
          <a:bodyPr/>
          <a:lstStyle/>
          <a:p>
            <a:r>
              <a:rPr lang="en-US" dirty="0"/>
              <a:t>Invalidating in BRITS</a:t>
            </a:r>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20</a:t>
            </a:fld>
            <a:endParaRPr lang="en-US"/>
          </a:p>
        </p:txBody>
      </p:sp>
      <p:pic>
        <p:nvPicPr>
          <p:cNvPr id="8" name="Content Placeholder 7"/>
          <p:cNvPicPr>
            <a:picLocks noGrp="1" noChangeAspect="1"/>
          </p:cNvPicPr>
          <p:nvPr>
            <p:ph idx="1"/>
          </p:nvPr>
        </p:nvPicPr>
        <p:blipFill>
          <a:blip r:embed="rId2"/>
          <a:stretch>
            <a:fillRect/>
          </a:stretch>
        </p:blipFill>
        <p:spPr>
          <a:xfrm>
            <a:off x="1816159" y="1976149"/>
            <a:ext cx="5002192" cy="4479197"/>
          </a:xfrm>
          <a:prstGeom prst="rect">
            <a:avLst/>
          </a:prstGeom>
        </p:spPr>
      </p:pic>
      <p:sp>
        <p:nvSpPr>
          <p:cNvPr id="9" name="TextBox 8"/>
          <p:cNvSpPr txBox="1"/>
          <p:nvPr/>
        </p:nvSpPr>
        <p:spPr>
          <a:xfrm>
            <a:off x="7555696" y="2239923"/>
            <a:ext cx="4091008" cy="3693319"/>
          </a:xfrm>
          <a:prstGeom prst="rect">
            <a:avLst/>
          </a:prstGeom>
          <a:noFill/>
        </p:spPr>
        <p:txBody>
          <a:bodyPr wrap="square" rtlCol="0">
            <a:spAutoFit/>
          </a:bodyPr>
          <a:lstStyle/>
          <a:p>
            <a:r>
              <a:rPr lang="en-US" dirty="0"/>
              <a:t>BRITS auto-populates all programs recently open. A program may be invalidated if the investigation is not needed for it. For example, if Child Care has not been open for awhile, you can check the box next to it to invalidate it. That means the investigation does not pertain to the program. You must enter a comment in the referral as to why you invalidated it (e.g. CC invalidated as it closed 6/30/20). </a:t>
            </a:r>
          </a:p>
        </p:txBody>
      </p:sp>
      <p:cxnSp>
        <p:nvCxnSpPr>
          <p:cNvPr id="11" name="Straight Arrow Connector 10">
            <a:extLst>
              <a:ext uri="{FF2B5EF4-FFF2-40B4-BE49-F238E27FC236}">
                <a16:creationId xmlns:a16="http://schemas.microsoft.com/office/drawing/2014/main" id="{FB9C84D8-4ED9-1BD4-AC54-1081FBB07B14}"/>
              </a:ext>
            </a:extLst>
          </p:cNvPr>
          <p:cNvCxnSpPr>
            <a:cxnSpLocks/>
          </p:cNvCxnSpPr>
          <p:nvPr/>
        </p:nvCxnSpPr>
        <p:spPr>
          <a:xfrm flipH="1">
            <a:off x="6553801" y="2466833"/>
            <a:ext cx="10018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010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09168"/>
          </a:xfrm>
        </p:spPr>
        <p:txBody>
          <a:bodyPr>
            <a:normAutofit fontScale="90000"/>
          </a:bodyPr>
          <a:lstStyle/>
          <a:p>
            <a:r>
              <a:rPr lang="en-US" dirty="0"/>
              <a:t>Invalidating in BRITS</a:t>
            </a:r>
          </a:p>
        </p:txBody>
      </p:sp>
      <p:sp>
        <p:nvSpPr>
          <p:cNvPr id="3" name="Content Placeholder 2"/>
          <p:cNvSpPr>
            <a:spLocks noGrp="1"/>
          </p:cNvSpPr>
          <p:nvPr>
            <p:ph idx="1"/>
          </p:nvPr>
        </p:nvSpPr>
        <p:spPr>
          <a:xfrm>
            <a:off x="1069848" y="1193800"/>
            <a:ext cx="10058400" cy="5257800"/>
          </a:xfrm>
        </p:spPr>
        <p:txBody>
          <a:bodyPr/>
          <a:lstStyle/>
          <a:p>
            <a:r>
              <a:rPr lang="en-US" dirty="0"/>
              <a:t>Only Data Exchange (DX) and Additional Front End Verification (FEV) referrals have the ability to filter a program on a referral. The process for filtering marks the program as not active for this investigation. The Filtered function for a program area must be selected to filter a program.</a:t>
            </a:r>
          </a:p>
          <a:p>
            <a:r>
              <a:rPr lang="en-US" dirty="0"/>
              <a:t>The worker creating this type of referral has the ability to invalidate programs. </a:t>
            </a:r>
          </a:p>
          <a:p>
            <a:r>
              <a:rPr lang="en-US" dirty="0"/>
              <a:t>**Note it says DX Filter. That is different from the example on the previous page.   </a:t>
            </a:r>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21</a:t>
            </a:fld>
            <a:endParaRPr lang="en-US"/>
          </a:p>
        </p:txBody>
      </p:sp>
      <p:pic>
        <p:nvPicPr>
          <p:cNvPr id="6" name="Picture 5"/>
          <p:cNvPicPr/>
          <p:nvPr/>
        </p:nvPicPr>
        <p:blipFill>
          <a:blip r:embed="rId2"/>
          <a:stretch>
            <a:fillRect/>
          </a:stretch>
        </p:blipFill>
        <p:spPr>
          <a:xfrm>
            <a:off x="2184401" y="3924300"/>
            <a:ext cx="7302500" cy="2527300"/>
          </a:xfrm>
          <a:prstGeom prst="rect">
            <a:avLst/>
          </a:prstGeom>
        </p:spPr>
      </p:pic>
      <p:cxnSp>
        <p:nvCxnSpPr>
          <p:cNvPr id="8" name="Straight Arrow Connector 7">
            <a:extLst>
              <a:ext uri="{FF2B5EF4-FFF2-40B4-BE49-F238E27FC236}">
                <a16:creationId xmlns:a16="http://schemas.microsoft.com/office/drawing/2014/main" id="{CF50CCBB-7407-CC3A-F14C-FD74A149FC66}"/>
              </a:ext>
            </a:extLst>
          </p:cNvPr>
          <p:cNvCxnSpPr>
            <a:cxnSpLocks/>
          </p:cNvCxnSpPr>
          <p:nvPr/>
        </p:nvCxnSpPr>
        <p:spPr>
          <a:xfrm>
            <a:off x="6197158" y="3737991"/>
            <a:ext cx="1520456" cy="797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17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21550"/>
          </a:xfrm>
        </p:spPr>
        <p:txBody>
          <a:bodyPr>
            <a:normAutofit fontScale="90000"/>
          </a:bodyPr>
          <a:lstStyle/>
          <a:p>
            <a:r>
              <a:rPr lang="en-US" dirty="0"/>
              <a:t>Referral to CSI </a:t>
            </a:r>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22</a:t>
            </a:fld>
            <a:endParaRPr lang="en-US"/>
          </a:p>
        </p:txBody>
      </p:sp>
      <p:sp>
        <p:nvSpPr>
          <p:cNvPr id="7" name="Content Placeholder 6"/>
          <p:cNvSpPr>
            <a:spLocks noGrp="1"/>
          </p:cNvSpPr>
          <p:nvPr>
            <p:ph idx="1"/>
          </p:nvPr>
        </p:nvSpPr>
        <p:spPr>
          <a:xfrm>
            <a:off x="1072896" y="1003610"/>
            <a:ext cx="10058400" cy="4876490"/>
          </a:xfrm>
        </p:spPr>
        <p:txBody>
          <a:bodyPr/>
          <a:lstStyle/>
          <a:p>
            <a:r>
              <a:rPr lang="en-US" dirty="0"/>
              <a:t>This is the top portion of the CSI referral form. BRITS does not contain all the information CSI needs to do an investigation. Once you complete their form, you can either upload it in BRITS under Add Document (at the bottom of the screen) or email it to </a:t>
            </a:r>
            <a:r>
              <a:rPr lang="en-US" dirty="0">
                <a:hlinkClick r:id="rId2"/>
              </a:rPr>
              <a:t>fraud@csiagency.us</a:t>
            </a:r>
            <a:endParaRPr lang="en-US" dirty="0"/>
          </a:p>
          <a:p>
            <a:endParaRPr lang="en-US" dirty="0"/>
          </a:p>
        </p:txBody>
      </p:sp>
      <p:pic>
        <p:nvPicPr>
          <p:cNvPr id="8" name="Picture 7"/>
          <p:cNvPicPr>
            <a:picLocks noChangeAspect="1"/>
          </p:cNvPicPr>
          <p:nvPr/>
        </p:nvPicPr>
        <p:blipFill>
          <a:blip r:embed="rId3"/>
          <a:stretch>
            <a:fillRect/>
          </a:stretch>
        </p:blipFill>
        <p:spPr>
          <a:xfrm>
            <a:off x="2877014" y="2280173"/>
            <a:ext cx="6109939" cy="4455164"/>
          </a:xfrm>
          <a:prstGeom prst="rect">
            <a:avLst/>
          </a:prstGeom>
        </p:spPr>
      </p:pic>
    </p:spTree>
    <p:extLst>
      <p:ext uri="{BB962C8B-B14F-4D97-AF65-F5344CB8AC3E}">
        <p14:creationId xmlns:p14="http://schemas.microsoft.com/office/powerpoint/2010/main" val="3363202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avoidance</a:t>
            </a:r>
          </a:p>
        </p:txBody>
      </p:sp>
      <p:sp>
        <p:nvSpPr>
          <p:cNvPr id="3" name="Content Placeholder 2"/>
          <p:cNvSpPr>
            <a:spLocks noGrp="1"/>
          </p:cNvSpPr>
          <p:nvPr>
            <p:ph idx="1"/>
          </p:nvPr>
        </p:nvSpPr>
        <p:spPr/>
        <p:txBody>
          <a:bodyPr>
            <a:normAutofit fontScale="85000" lnSpcReduction="20000"/>
          </a:bodyPr>
          <a:lstStyle/>
          <a:p>
            <a:r>
              <a:rPr lang="en-US" sz="2100" dirty="0"/>
              <a:t>Cost avoidance is not an overpayment. It is an educated estimate of how much will be saved in future benefits due to the investigation findings. Cost avoidance information is what the state uses to determine how much money the fraud program is saving the state. Cost avoidance is a </a:t>
            </a:r>
            <a:r>
              <a:rPr lang="en-US" sz="2100" i="1" dirty="0"/>
              <a:t>one month</a:t>
            </a:r>
            <a:r>
              <a:rPr lang="en-US" sz="2100" dirty="0"/>
              <a:t> benefit amount. An overpayment is for the entire timeframe involved. </a:t>
            </a:r>
          </a:p>
          <a:p>
            <a:endParaRPr lang="en-US" sz="2100" dirty="0"/>
          </a:p>
          <a:p>
            <a:r>
              <a:rPr lang="en-US" sz="2100" dirty="0"/>
              <a:t>Cost avoidance amounts used for MA/BC+ are $200 per month per adult and $100 per month per child. Institutional savings are $3000 per month. FoodShare cost avoidance is the actual amount issued. </a:t>
            </a:r>
          </a:p>
          <a:p>
            <a:endParaRPr lang="en-US" sz="2100" dirty="0"/>
          </a:p>
          <a:p>
            <a:r>
              <a:rPr lang="en-US" sz="2100" u="sng" dirty="0"/>
              <a:t>Who Does the Overpayment?</a:t>
            </a:r>
            <a:endParaRPr lang="en-US" sz="2100" dirty="0"/>
          </a:p>
          <a:p>
            <a:r>
              <a:rPr lang="en-US" sz="2100" dirty="0"/>
              <a:t>The county of the customer’s residence does any overpayments discovered as a result of the investigation. The need for an overpayment must be included on the cost avoidance form submitted to the Fraud Supervisor. The overpayment time frame and programs overpaid must also be on the form. The referring worker needs to request all necessary verifications needed to complete the overpayment.</a:t>
            </a:r>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23</a:t>
            </a:fld>
            <a:endParaRPr lang="en-US"/>
          </a:p>
        </p:txBody>
      </p:sp>
    </p:spTree>
    <p:extLst>
      <p:ext uri="{BB962C8B-B14F-4D97-AF65-F5344CB8AC3E}">
        <p14:creationId xmlns:p14="http://schemas.microsoft.com/office/powerpoint/2010/main" val="3854779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88568"/>
          </a:xfrm>
        </p:spPr>
        <p:txBody>
          <a:bodyPr/>
          <a:lstStyle/>
          <a:p>
            <a:r>
              <a:rPr lang="en-US" dirty="0"/>
              <a:t>Cost avoidance </a:t>
            </a:r>
          </a:p>
        </p:txBody>
      </p:sp>
      <p:pic>
        <p:nvPicPr>
          <p:cNvPr id="6" name="Content Placeholder 5"/>
          <p:cNvPicPr>
            <a:picLocks noGrp="1" noChangeAspect="1"/>
          </p:cNvPicPr>
          <p:nvPr>
            <p:ph idx="1"/>
          </p:nvPr>
        </p:nvPicPr>
        <p:blipFill>
          <a:blip r:embed="rId2"/>
          <a:stretch>
            <a:fillRect/>
          </a:stretch>
        </p:blipFill>
        <p:spPr>
          <a:xfrm>
            <a:off x="700808" y="1786306"/>
            <a:ext cx="6793716" cy="4587062"/>
          </a:xfrm>
          <a:prstGeom prst="rect">
            <a:avLst/>
          </a:prstGeom>
        </p:spPr>
      </p:pic>
      <p:sp>
        <p:nvSpPr>
          <p:cNvPr id="4" name="Date Placeholder 3"/>
          <p:cNvSpPr>
            <a:spLocks noGrp="1"/>
          </p:cNvSpPr>
          <p:nvPr>
            <p:ph type="dt" sz="half" idx="10"/>
          </p:nvPr>
        </p:nvSpPr>
        <p:spPr/>
        <p:txBody>
          <a:bodyPr/>
          <a:lstStyle/>
          <a:p>
            <a:fld id="{3DE19F4B-1667-4652-A309-01B87D2798F8}" type="datetime1">
              <a:rPr lang="en-US" smtClean="0"/>
              <a:t>5/21/2024</a:t>
            </a:fld>
            <a:endParaRPr lang="en-US" dirty="0"/>
          </a:p>
        </p:txBody>
      </p:sp>
      <p:sp>
        <p:nvSpPr>
          <p:cNvPr id="5" name="Slide Number Placeholder 4"/>
          <p:cNvSpPr>
            <a:spLocks noGrp="1"/>
          </p:cNvSpPr>
          <p:nvPr>
            <p:ph type="sldNum" sz="quarter" idx="12"/>
          </p:nvPr>
        </p:nvSpPr>
        <p:spPr/>
        <p:txBody>
          <a:bodyPr/>
          <a:lstStyle/>
          <a:p>
            <a:fld id="{D77CCBAE-CD6C-4034-A20D-11180A96BD83}" type="slidenum">
              <a:rPr lang="en-US" smtClean="0"/>
              <a:t>24</a:t>
            </a:fld>
            <a:endParaRPr lang="en-US"/>
          </a:p>
        </p:txBody>
      </p:sp>
      <p:sp>
        <p:nvSpPr>
          <p:cNvPr id="7" name="TextBox 6"/>
          <p:cNvSpPr txBox="1"/>
          <p:nvPr/>
        </p:nvSpPr>
        <p:spPr>
          <a:xfrm>
            <a:off x="7531100" y="2108200"/>
            <a:ext cx="4305300" cy="2308324"/>
          </a:xfrm>
          <a:prstGeom prst="rect">
            <a:avLst/>
          </a:prstGeom>
          <a:noFill/>
        </p:spPr>
        <p:txBody>
          <a:bodyPr wrap="square" rtlCol="0">
            <a:spAutoFit/>
          </a:bodyPr>
          <a:lstStyle/>
          <a:p>
            <a:endParaRPr lang="en-US" dirty="0"/>
          </a:p>
          <a:p>
            <a:endParaRPr lang="en-US" dirty="0"/>
          </a:p>
          <a:p>
            <a:endParaRPr lang="en-US" dirty="0"/>
          </a:p>
          <a:p>
            <a:r>
              <a:rPr lang="en-US" dirty="0"/>
              <a:t>This is the top portion of the cost avoidance form. Complete the form and email it to your county’s fraud supervisor.</a:t>
            </a:r>
          </a:p>
          <a:p>
            <a:endParaRPr lang="en-US" dirty="0"/>
          </a:p>
        </p:txBody>
      </p:sp>
    </p:spTree>
    <p:extLst>
      <p:ext uri="{BB962C8B-B14F-4D97-AF65-F5344CB8AC3E}">
        <p14:creationId xmlns:p14="http://schemas.microsoft.com/office/powerpoint/2010/main" val="3299027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344168"/>
          </a:xfrm>
        </p:spPr>
        <p:txBody>
          <a:bodyPr/>
          <a:lstStyle/>
          <a:p>
            <a:r>
              <a:rPr lang="en-US" dirty="0"/>
              <a:t>Cost avoidance examples</a:t>
            </a:r>
          </a:p>
        </p:txBody>
      </p:sp>
      <p:sp>
        <p:nvSpPr>
          <p:cNvPr id="3" name="Content Placeholder 2"/>
          <p:cNvSpPr>
            <a:spLocks noGrp="1"/>
          </p:cNvSpPr>
          <p:nvPr>
            <p:ph idx="1"/>
          </p:nvPr>
        </p:nvSpPr>
        <p:spPr>
          <a:xfrm>
            <a:off x="1069848" y="2219092"/>
            <a:ext cx="10058400" cy="3953107"/>
          </a:xfrm>
        </p:spPr>
        <p:txBody>
          <a:bodyPr>
            <a:normAutofit fontScale="40000" lnSpcReduction="20000"/>
          </a:bodyPr>
          <a:lstStyle/>
          <a:p>
            <a:pPr lvl="0"/>
            <a:r>
              <a:rPr lang="en-US" sz="3500" b="1" dirty="0"/>
              <a:t>Examples assume today’s date as 12/11/23</a:t>
            </a:r>
          </a:p>
          <a:p>
            <a:pPr lvl="0"/>
            <a:endParaRPr lang="en-US" sz="3500" dirty="0"/>
          </a:p>
          <a:p>
            <a:pPr marL="0" lvl="0" indent="0">
              <a:buNone/>
            </a:pPr>
            <a:r>
              <a:rPr lang="en-US" sz="3500" dirty="0"/>
              <a:t>1. You refer a case for investigation in BRITS because you got a fraud tip that a customer is living in another state. The person applied in Wisconsin on October 1, 2023 and is receiving $291 per month. The investigation findings state the person is living in another state, never moved to WI, and FS should never have opened in WI. The </a:t>
            </a:r>
            <a:r>
              <a:rPr lang="en-US" sz="3500" i="1" dirty="0"/>
              <a:t>one month</a:t>
            </a:r>
            <a:r>
              <a:rPr lang="en-US" sz="3500" dirty="0"/>
              <a:t> cost avoidance is FS $291. An overpayment is needed for FS from 10/1/23—12/31/23. There is intent for fraud, so that needs to be indicated on the cost avoidance form as well.  </a:t>
            </a:r>
          </a:p>
          <a:p>
            <a:endParaRPr lang="en-US" sz="3500" dirty="0"/>
          </a:p>
          <a:p>
            <a:pPr marL="0" lvl="0" indent="0">
              <a:buNone/>
            </a:pPr>
            <a:r>
              <a:rPr lang="en-US" sz="3500" dirty="0"/>
              <a:t>2. Client just reported on her SMRF on 10/5/23 that the employed full-time, father of her 3 children, moved out. The total amount of November FS, without him and his income in the home, is going to be $766. The investigation findings show he really is gone. There is no cost avoidance. </a:t>
            </a:r>
          </a:p>
          <a:p>
            <a:r>
              <a:rPr lang="en-US" sz="3500" dirty="0"/>
              <a:t> However, if the investigation findings found him still living in the home, there would be cost avoidance. If the  FS for the 5 of them is usually $160, and you would have issued $766, the cost avoidance is the difference of $606.</a:t>
            </a:r>
          </a:p>
          <a:p>
            <a:r>
              <a:rPr lang="en-US" sz="3500" dirty="0"/>
              <a:t> There is no overpayment as we’re pretending this all took place before October cutoff, but if the $766 in FS had actually been issued, you’d ask for an overpayment for November FS and indicate there is a potential fraud.  </a:t>
            </a:r>
          </a:p>
          <a:p>
            <a:pPr marL="0" indent="0">
              <a:buNone/>
            </a:pPr>
            <a:r>
              <a:rPr lang="en-US" sz="2200" dirty="0"/>
              <a:t> </a:t>
            </a:r>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25</a:t>
            </a:fld>
            <a:endParaRPr lang="en-US"/>
          </a:p>
        </p:txBody>
      </p:sp>
    </p:spTree>
    <p:extLst>
      <p:ext uri="{BB962C8B-B14F-4D97-AF65-F5344CB8AC3E}">
        <p14:creationId xmlns:p14="http://schemas.microsoft.com/office/powerpoint/2010/main" val="87801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avoidance examples </a:t>
            </a:r>
            <a:r>
              <a:rPr lang="en-US" dirty="0" err="1"/>
              <a:t>con’t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According to the out of state usage report, a client has been using their FS in Alabama for the past 3 months, November -January. The client has reduced reporting requirements and did not have to report the move, but you need to know if you should close the case.  The investigation findings show that the client moved back to Alabama in November and you close the case. The cost avoidance is the </a:t>
            </a:r>
            <a:r>
              <a:rPr lang="en-US" i="1" dirty="0"/>
              <a:t>one month</a:t>
            </a:r>
            <a:r>
              <a:rPr lang="en-US" dirty="0"/>
              <a:t> benefit of $291. There is no overpayment due to the reduced reporting requirements. </a:t>
            </a:r>
          </a:p>
          <a:p>
            <a:endParaRPr lang="en-US" dirty="0"/>
          </a:p>
          <a:p>
            <a:pPr lvl="0"/>
            <a:r>
              <a:rPr lang="en-US" dirty="0"/>
              <a:t>New application for FS and BC. Customer is not employed and claims to have his 2 children living with him. This seems suspicious as they are not school age, and have been with the mother in another state until now. He says she doesn’t want to care for them anymore and she is not on assistance in the other state. The total benefits, if you approve the application, would be FS for 3 of $766, MAGA of $200 and MAGC of $100 x 2 children = $200.  The investigation findings indicate he does not have his children living with him. You open the case for FS and MAGS just for him. There </a:t>
            </a:r>
            <a:r>
              <a:rPr lang="en-US" u="sng" dirty="0"/>
              <a:t>is</a:t>
            </a:r>
            <a:r>
              <a:rPr lang="en-US" dirty="0"/>
              <a:t> cost avoidance as the investigation findings prevented you from opening the case for a group of 3. The </a:t>
            </a:r>
            <a:r>
              <a:rPr lang="en-US" i="1" dirty="0"/>
              <a:t>one month</a:t>
            </a:r>
            <a:r>
              <a:rPr lang="en-US" dirty="0"/>
              <a:t> amount for the cost avoidance is $475 for FS (the incorrect allotment for a group of 3 of $766 minus the correct allotment for a group of 1 of $291) and $200 for BC+ (MAGC for 2 kids x $100). Since you did not issue incorrect benefits, there is no overpayment. </a:t>
            </a:r>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26</a:t>
            </a:fld>
            <a:endParaRPr lang="en-US"/>
          </a:p>
        </p:txBody>
      </p:sp>
    </p:spTree>
    <p:extLst>
      <p:ext uri="{BB962C8B-B14F-4D97-AF65-F5344CB8AC3E}">
        <p14:creationId xmlns:p14="http://schemas.microsoft.com/office/powerpoint/2010/main" val="4192646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avoidance cheat sheet</a:t>
            </a:r>
          </a:p>
        </p:txBody>
      </p:sp>
      <p:sp>
        <p:nvSpPr>
          <p:cNvPr id="3" name="Content Placeholder 2"/>
          <p:cNvSpPr>
            <a:spLocks noGrp="1"/>
          </p:cNvSpPr>
          <p:nvPr>
            <p:ph idx="1"/>
          </p:nvPr>
        </p:nvSpPr>
        <p:spPr>
          <a:xfrm>
            <a:off x="1069848" y="1600200"/>
            <a:ext cx="10058400" cy="4672584"/>
          </a:xfrm>
        </p:spPr>
        <p:txBody>
          <a:bodyPr>
            <a:normAutofit lnSpcReduction="10000"/>
          </a:bodyPr>
          <a:lstStyle/>
          <a:p>
            <a:pPr lvl="0"/>
            <a:r>
              <a:rPr lang="en-US" dirty="0"/>
              <a:t>Determine amount of cost avoidance (what amount of benefits were saved for the next month based on the investigation). If there was no change to the benefits, indicate no cost avoidance found. </a:t>
            </a:r>
          </a:p>
          <a:p>
            <a:pPr lvl="0"/>
            <a:r>
              <a:rPr lang="en-US" dirty="0"/>
              <a:t>Based on the client’s reporting requirements, per prior notice of decision, was it something they even had to report? If not, there is no overpayment. If yes, the overpayment timeframe and programs affected is needed. </a:t>
            </a:r>
          </a:p>
          <a:p>
            <a:pPr lvl="1"/>
            <a:r>
              <a:rPr lang="en-US" dirty="0"/>
              <a:t>Example: Earned income fraud tip substantiated by CSI. Worker added the EI and ran eligibility. It appeared the case was only open for MA. Upon checking the FS issuance history, the worker found that the FS had ended 2/2024. Based on reporting rules, the customer was required to report the job by 10/10/23. A FoodShare overpayment may be needed. </a:t>
            </a:r>
          </a:p>
          <a:p>
            <a:pPr lvl="0"/>
            <a:r>
              <a:rPr lang="en-US" dirty="0"/>
              <a:t>Is the overpayment due to fraud? Is there </a:t>
            </a:r>
            <a:r>
              <a:rPr lang="en-US" i="1" dirty="0"/>
              <a:t>intent</a:t>
            </a:r>
            <a:r>
              <a:rPr lang="en-US" dirty="0"/>
              <a:t> for the overpayment (e.g. withheld or provided misleading information at intake, renewal or SMRF).</a:t>
            </a:r>
          </a:p>
          <a:p>
            <a:pPr lvl="1"/>
            <a:r>
              <a:rPr lang="en-US" dirty="0"/>
              <a:t>Example: Referred for overpayment claim for not reporting EI timely, but customer had a SMRF or renewal after they started the job and never reported the earned income. This shows intent for fraud as well as needing an overpayment.</a:t>
            </a:r>
          </a:p>
          <a:p>
            <a:pPr lvl="1"/>
            <a:endParaRPr lang="en-US" dirty="0"/>
          </a:p>
          <a:p>
            <a:endParaRPr lang="en-US" dirty="0"/>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27</a:t>
            </a:fld>
            <a:endParaRPr lang="en-US"/>
          </a:p>
        </p:txBody>
      </p:sp>
    </p:spTree>
    <p:extLst>
      <p:ext uri="{BB962C8B-B14F-4D97-AF65-F5344CB8AC3E}">
        <p14:creationId xmlns:p14="http://schemas.microsoft.com/office/powerpoint/2010/main" val="65664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at-a-Glance</a:t>
            </a:r>
          </a:p>
        </p:txBody>
      </p:sp>
      <p:sp>
        <p:nvSpPr>
          <p:cNvPr id="3" name="Content Placeholder 2"/>
          <p:cNvSpPr>
            <a:spLocks noGrp="1"/>
          </p:cNvSpPr>
          <p:nvPr>
            <p:ph idx="1"/>
          </p:nvPr>
        </p:nvSpPr>
        <p:spPr/>
        <p:txBody>
          <a:bodyPr/>
          <a:lstStyle/>
          <a:p>
            <a:r>
              <a:rPr lang="en-US" dirty="0"/>
              <a:t>Create BRITS referral and complete CSI referral form.</a:t>
            </a:r>
          </a:p>
          <a:p>
            <a:r>
              <a:rPr lang="en-US" dirty="0"/>
              <a:t>County of residence Fraud Supervisor will assign the BRITS referral for investigation.  </a:t>
            </a:r>
          </a:p>
          <a:p>
            <a:r>
              <a:rPr lang="en-US" dirty="0"/>
              <a:t>Once the investigation findings are returned, the cost avoidance will be handled by the customer’s county of residence office.  </a:t>
            </a:r>
          </a:p>
          <a:p>
            <a:r>
              <a:rPr lang="en-US" dirty="0"/>
              <a:t>Complete the Cost Avoidance form and email it to your County’s Fraud Supervisor for entry into BRITS.</a:t>
            </a:r>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28</a:t>
            </a:fld>
            <a:endParaRPr lang="en-US"/>
          </a:p>
        </p:txBody>
      </p:sp>
    </p:spTree>
    <p:extLst>
      <p:ext uri="{BB962C8B-B14F-4D97-AF65-F5344CB8AC3E}">
        <p14:creationId xmlns:p14="http://schemas.microsoft.com/office/powerpoint/2010/main" val="3690808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D611-FCDA-4695-B004-F4B23C6E3A7C}"/>
              </a:ext>
            </a:extLst>
          </p:cNvPr>
          <p:cNvSpPr>
            <a:spLocks noGrp="1"/>
          </p:cNvSpPr>
          <p:nvPr>
            <p:ph type="title"/>
          </p:nvPr>
        </p:nvSpPr>
        <p:spPr/>
        <p:txBody>
          <a:bodyPr/>
          <a:lstStyle/>
          <a:p>
            <a:r>
              <a:rPr lang="en-US" dirty="0"/>
              <a:t>Final reminder on referral types</a:t>
            </a:r>
          </a:p>
        </p:txBody>
      </p:sp>
      <p:sp>
        <p:nvSpPr>
          <p:cNvPr id="3" name="Content Placeholder 2">
            <a:extLst>
              <a:ext uri="{FF2B5EF4-FFF2-40B4-BE49-F238E27FC236}">
                <a16:creationId xmlns:a16="http://schemas.microsoft.com/office/drawing/2014/main" id="{C0050CBE-1B39-4700-833E-A7B16F07C82B}"/>
              </a:ext>
            </a:extLst>
          </p:cNvPr>
          <p:cNvSpPr>
            <a:spLocks noGrp="1"/>
          </p:cNvSpPr>
          <p:nvPr>
            <p:ph idx="1"/>
          </p:nvPr>
        </p:nvSpPr>
        <p:spPr/>
        <p:txBody>
          <a:bodyPr/>
          <a:lstStyle/>
          <a:p>
            <a:pPr marL="342900" marR="0" lvl="0" indent="-342900">
              <a:lnSpc>
                <a:spcPct val="90000"/>
              </a:lnSpc>
              <a:spcBef>
                <a:spcPts val="0"/>
              </a:spcBef>
              <a:spcAft>
                <a:spcPts val="0"/>
              </a:spcAft>
              <a:buFont typeface="Wingdings" panose="05000000000000000000" pitchFamily="2" charset="2"/>
              <a:buChar char=""/>
              <a:tabLst>
                <a:tab pos="457200" algn="l"/>
              </a:tabLst>
            </a:pPr>
            <a:endParaRPr lang="en-US" sz="1400" kern="1200" dirty="0">
              <a:solidFill>
                <a:srgbClr val="000000"/>
              </a:solidFill>
              <a:effectLst/>
              <a:latin typeface="Arial" panose="020B0604020202020204" pitchFamily="34" charset="0"/>
              <a:ea typeface="Times New Roman" panose="02020603050405020304" pitchFamily="18" charset="0"/>
            </a:endParaRPr>
          </a:p>
          <a:p>
            <a:pPr marL="342900" marR="0" lvl="0" indent="-342900">
              <a:lnSpc>
                <a:spcPct val="90000"/>
              </a:lnSpc>
              <a:spcBef>
                <a:spcPts val="0"/>
              </a:spcBef>
              <a:spcAft>
                <a:spcPts val="0"/>
              </a:spcAft>
              <a:buFont typeface="Wingdings" panose="05000000000000000000" pitchFamily="2" charset="2"/>
              <a:buChar char=""/>
              <a:tabLst>
                <a:tab pos="457200" algn="l"/>
              </a:tabLst>
            </a:pPr>
            <a:endParaRPr lang="en-US" sz="1400" dirty="0">
              <a:solidFill>
                <a:srgbClr val="000000"/>
              </a:solidFill>
              <a:latin typeface="Arial" panose="020B0604020202020204" pitchFamily="34" charset="0"/>
              <a:ea typeface="Times New Roman" panose="02020603050405020304" pitchFamily="18" charset="0"/>
            </a:endParaRPr>
          </a:p>
          <a:p>
            <a:pPr marL="342900" marR="0" lvl="0" indent="-342900">
              <a:lnSpc>
                <a:spcPct val="90000"/>
              </a:lnSpc>
              <a:spcBef>
                <a:spcPts val="0"/>
              </a:spcBef>
              <a:spcAft>
                <a:spcPts val="0"/>
              </a:spcAft>
              <a:buFont typeface="Wingdings" panose="05000000000000000000" pitchFamily="2" charset="2"/>
              <a:buChar char=""/>
              <a:tabLst>
                <a:tab pos="457200" algn="l"/>
              </a:tabLst>
            </a:pPr>
            <a:endParaRPr lang="en-US" sz="1400" kern="1200" dirty="0">
              <a:solidFill>
                <a:srgbClr val="000000"/>
              </a:solidFill>
              <a:effectLst/>
              <a:latin typeface="Arial" panose="020B0604020202020204" pitchFamily="34" charset="0"/>
              <a:ea typeface="Times New Roman" panose="02020603050405020304" pitchFamily="18" charset="0"/>
            </a:endParaRPr>
          </a:p>
          <a:p>
            <a:pPr marL="342900" marR="0" lvl="0" indent="-342900">
              <a:lnSpc>
                <a:spcPct val="90000"/>
              </a:lnSpc>
              <a:spcBef>
                <a:spcPts val="0"/>
              </a:spcBef>
              <a:spcAft>
                <a:spcPts val="0"/>
              </a:spcAft>
              <a:buFont typeface="Wingdings" panose="05000000000000000000" pitchFamily="2" charset="2"/>
              <a:buChar char=""/>
              <a:tabLst>
                <a:tab pos="457200" algn="l"/>
              </a:tabLst>
            </a:pPr>
            <a:endParaRPr lang="en-US" sz="1400" dirty="0">
              <a:solidFill>
                <a:srgbClr val="000000"/>
              </a:solidFill>
              <a:latin typeface="Arial" panose="020B0604020202020204" pitchFamily="34" charset="0"/>
              <a:ea typeface="Times New Roman" panose="02020603050405020304" pitchFamily="18" charset="0"/>
            </a:endParaRPr>
          </a:p>
          <a:p>
            <a:pPr marL="342900" marR="0" lvl="0" indent="-342900">
              <a:lnSpc>
                <a:spcPct val="90000"/>
              </a:lnSpc>
              <a:spcBef>
                <a:spcPts val="0"/>
              </a:spcBef>
              <a:spcAft>
                <a:spcPts val="0"/>
              </a:spcAft>
              <a:buFont typeface="Wingdings" panose="05000000000000000000" pitchFamily="2" charset="2"/>
              <a:buChar char=""/>
              <a:tabLst>
                <a:tab pos="457200" algn="l"/>
              </a:tabLst>
            </a:pPr>
            <a:endParaRPr lang="en-US" sz="1400" kern="1200" dirty="0">
              <a:solidFill>
                <a:srgbClr val="000000"/>
              </a:solidFill>
              <a:effectLst/>
              <a:latin typeface="Arial" panose="020B0604020202020204" pitchFamily="34" charset="0"/>
              <a:ea typeface="Times New Roman" panose="02020603050405020304" pitchFamily="18" charset="0"/>
            </a:endParaRPr>
          </a:p>
          <a:p>
            <a:pPr marL="342900" marR="0" lvl="0" indent="-342900">
              <a:lnSpc>
                <a:spcPct val="90000"/>
              </a:lnSpc>
              <a:spcBef>
                <a:spcPts val="0"/>
              </a:spcBef>
              <a:spcAft>
                <a:spcPts val="0"/>
              </a:spcAft>
              <a:buFont typeface="Wingdings" panose="05000000000000000000" pitchFamily="2" charset="2"/>
              <a:buChar char=""/>
              <a:tabLst>
                <a:tab pos="457200" algn="l"/>
              </a:tabLst>
            </a:pPr>
            <a:endParaRPr lang="en-US" sz="1400" dirty="0">
              <a:solidFill>
                <a:srgbClr val="000000"/>
              </a:solidFill>
              <a:latin typeface="Arial" panose="020B0604020202020204" pitchFamily="34" charset="0"/>
              <a:ea typeface="Times New Roman" panose="02020603050405020304" pitchFamily="18" charset="0"/>
            </a:endParaRPr>
          </a:p>
          <a:p>
            <a:pPr marL="342900" marR="0" lvl="0" indent="-342900">
              <a:lnSpc>
                <a:spcPct val="90000"/>
              </a:lnSpc>
              <a:spcBef>
                <a:spcPts val="0"/>
              </a:spcBef>
              <a:spcAft>
                <a:spcPts val="0"/>
              </a:spcAft>
              <a:buFont typeface="Wingdings" panose="05000000000000000000" pitchFamily="2" charset="2"/>
              <a:buChar char=""/>
              <a:tabLst>
                <a:tab pos="457200" algn="l"/>
              </a:tabLst>
            </a:pPr>
            <a:endParaRPr lang="en-US" sz="1400" kern="1200" dirty="0">
              <a:solidFill>
                <a:srgbClr val="000000"/>
              </a:solidFill>
              <a:effectLst/>
              <a:latin typeface="Arial" panose="020B0604020202020204" pitchFamily="34" charset="0"/>
              <a:ea typeface="Times New Roman" panose="02020603050405020304" pitchFamily="18" charset="0"/>
            </a:endParaRPr>
          </a:p>
          <a:p>
            <a:pPr marL="457200" marR="0">
              <a:lnSpc>
                <a:spcPct val="9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90000"/>
              </a:lnSpc>
              <a:spcBef>
                <a:spcPts val="0"/>
              </a:spcBef>
              <a:spcAft>
                <a:spcPts val="0"/>
              </a:spcAft>
              <a:buFont typeface="Wingdings" panose="05000000000000000000" pitchFamily="2" charset="2"/>
              <a:buChar char=""/>
              <a:tabLst>
                <a:tab pos="914400" algn="l"/>
              </a:tabLst>
            </a:pPr>
            <a:r>
              <a:rPr lang="en-US" sz="2400" kern="1200" dirty="0">
                <a:solidFill>
                  <a:srgbClr val="000000"/>
                </a:solidFill>
                <a:effectLst/>
                <a:latin typeface="Arial" panose="020B0604020202020204" pitchFamily="34" charset="0"/>
                <a:ea typeface="Times New Roman" panose="02020603050405020304" pitchFamily="18" charset="0"/>
              </a:rPr>
              <a:t>Use FEV (Front-end verification) at intake, renewal or new program request. Do not hold up benefit issuance waiting for FEV findings. Follow 30-day processing rules. </a:t>
            </a:r>
          </a:p>
          <a:p>
            <a:pPr marL="742950" marR="0" lvl="1" indent="-285750">
              <a:lnSpc>
                <a:spcPct val="90000"/>
              </a:lnSpc>
              <a:spcBef>
                <a:spcPts val="0"/>
              </a:spcBef>
              <a:spcAft>
                <a:spcPts val="0"/>
              </a:spcAft>
              <a:buFont typeface="Wingdings" panose="05000000000000000000" pitchFamily="2" charset="2"/>
              <a:buChar char=""/>
              <a:tabLst>
                <a:tab pos="914400" algn="l"/>
              </a:tabLst>
            </a:pPr>
            <a:endParaRPr lang="en-US" sz="2400" dirty="0">
              <a:effectLst/>
              <a:latin typeface="Times New Roman" panose="02020603050405020304" pitchFamily="18" charset="0"/>
              <a:ea typeface="Times New Roman" panose="02020603050405020304" pitchFamily="18" charset="0"/>
            </a:endParaRPr>
          </a:p>
          <a:p>
            <a:pPr marL="742950" marR="0" lvl="1" indent="-285750">
              <a:lnSpc>
                <a:spcPct val="90000"/>
              </a:lnSpc>
              <a:spcBef>
                <a:spcPts val="0"/>
              </a:spcBef>
              <a:spcAft>
                <a:spcPts val="0"/>
              </a:spcAft>
              <a:buFont typeface="Wingdings" panose="05000000000000000000" pitchFamily="2" charset="2"/>
              <a:buChar char=""/>
              <a:tabLst>
                <a:tab pos="914400" algn="l"/>
              </a:tabLst>
            </a:pPr>
            <a:r>
              <a:rPr lang="en-US" sz="2400" kern="1200" dirty="0">
                <a:solidFill>
                  <a:srgbClr val="000000"/>
                </a:solidFill>
                <a:effectLst/>
                <a:latin typeface="Arial" panose="020B0604020202020204" pitchFamily="34" charset="0"/>
                <a:ea typeface="Times New Roman" panose="02020603050405020304" pitchFamily="18" charset="0"/>
              </a:rPr>
              <a:t>Use FRAUD for investigations needed on ongoing cases.</a:t>
            </a:r>
          </a:p>
          <a:p>
            <a:pPr marL="742950" marR="0" lvl="1" indent="-285750">
              <a:lnSpc>
                <a:spcPct val="90000"/>
              </a:lnSpc>
              <a:spcBef>
                <a:spcPts val="0"/>
              </a:spcBef>
              <a:spcAft>
                <a:spcPts val="0"/>
              </a:spcAft>
              <a:buFont typeface="Wingdings" panose="05000000000000000000" pitchFamily="2" charset="2"/>
              <a:buChar char=""/>
              <a:tabLst>
                <a:tab pos="914400" algn="l"/>
              </a:tabLst>
            </a:pPr>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3ABFBB04-8A3E-461A-A13B-1F84096BC435}"/>
              </a:ext>
            </a:extLst>
          </p:cNvPr>
          <p:cNvSpPr>
            <a:spLocks noGrp="1"/>
          </p:cNvSpPr>
          <p:nvPr>
            <p:ph type="dt" sz="half" idx="10"/>
          </p:nvPr>
        </p:nvSpPr>
        <p:spPr/>
        <p:txBody>
          <a:bodyPr/>
          <a:lstStyle/>
          <a:p>
            <a:fld id="{3DE19F4B-1667-4652-A309-01B87D2798F8}" type="datetime1">
              <a:rPr lang="en-US" smtClean="0"/>
              <a:t>5/21/2024</a:t>
            </a:fld>
            <a:endParaRPr lang="en-US" dirty="0"/>
          </a:p>
        </p:txBody>
      </p:sp>
      <p:sp>
        <p:nvSpPr>
          <p:cNvPr id="5" name="Slide Number Placeholder 4">
            <a:extLst>
              <a:ext uri="{FF2B5EF4-FFF2-40B4-BE49-F238E27FC236}">
                <a16:creationId xmlns:a16="http://schemas.microsoft.com/office/drawing/2014/main" id="{9B7C943A-5B79-49B0-9570-3BD278F7A61C}"/>
              </a:ext>
            </a:extLst>
          </p:cNvPr>
          <p:cNvSpPr>
            <a:spLocks noGrp="1"/>
          </p:cNvSpPr>
          <p:nvPr>
            <p:ph type="sldNum" sz="quarter" idx="12"/>
          </p:nvPr>
        </p:nvSpPr>
        <p:spPr/>
        <p:txBody>
          <a:bodyPr/>
          <a:lstStyle/>
          <a:p>
            <a:fld id="{D77CCBAE-CD6C-4034-A20D-11180A96BD83}" type="slidenum">
              <a:rPr lang="en-US" smtClean="0"/>
              <a:t>29</a:t>
            </a:fld>
            <a:endParaRPr lang="en-US"/>
          </a:p>
        </p:txBody>
      </p:sp>
      <p:pic>
        <p:nvPicPr>
          <p:cNvPr id="9" name="Picture 8">
            <a:extLst>
              <a:ext uri="{FF2B5EF4-FFF2-40B4-BE49-F238E27FC236}">
                <a16:creationId xmlns:a16="http://schemas.microsoft.com/office/drawing/2014/main" id="{20C7D190-9A73-4638-9D3A-488DE52F012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19435" y="1845511"/>
            <a:ext cx="2189710" cy="1546929"/>
          </a:xfrm>
          <a:prstGeom prst="rect">
            <a:avLst/>
          </a:prstGeom>
        </p:spPr>
      </p:pic>
    </p:spTree>
    <p:extLst>
      <p:ext uri="{BB962C8B-B14F-4D97-AF65-F5344CB8AC3E}">
        <p14:creationId xmlns:p14="http://schemas.microsoft.com/office/powerpoint/2010/main" val="143219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08549"/>
          </a:xfrm>
        </p:spPr>
        <p:txBody>
          <a:bodyPr>
            <a:normAutofit fontScale="90000"/>
          </a:bodyPr>
          <a:lstStyle/>
          <a:p>
            <a:r>
              <a:rPr lang="en-US" dirty="0"/>
              <a:t>Definitions</a:t>
            </a:r>
          </a:p>
        </p:txBody>
      </p:sp>
      <p:sp>
        <p:nvSpPr>
          <p:cNvPr id="3" name="Content Placeholder 2"/>
          <p:cNvSpPr>
            <a:spLocks noGrp="1"/>
          </p:cNvSpPr>
          <p:nvPr>
            <p:ph idx="1"/>
          </p:nvPr>
        </p:nvSpPr>
        <p:spPr>
          <a:xfrm>
            <a:off x="389624" y="1416205"/>
            <a:ext cx="10058400" cy="5319132"/>
          </a:xfrm>
        </p:spPr>
        <p:txBody>
          <a:bodyPr/>
          <a:lstStyle/>
          <a:p>
            <a:r>
              <a:rPr lang="en-US" dirty="0"/>
              <a:t>BRITS stands for Benefit Recovery Investigation Tracking System. It is a stand-alone computer program. Access to BRITS is off the Gateway page. </a:t>
            </a:r>
          </a:p>
          <a:p>
            <a:r>
              <a:rPr lang="en-US" dirty="0"/>
              <a:t>Front End Verification (FEV) is the referral type used at intake, renewal or new program add. It gives the investigator a shorter timeframe to complete the investigation before initial benefits are issued. However, do not hold up benefit issuance waiting for the FEV findings. Follow 30-day processing rules. </a:t>
            </a:r>
          </a:p>
          <a:p>
            <a:r>
              <a:rPr lang="en-US" dirty="0"/>
              <a:t>Use FRAUD for investigations needed on ongoing cases. </a:t>
            </a:r>
          </a:p>
          <a:p>
            <a:pPr marL="0" marR="0">
              <a:spcBef>
                <a:spcPts val="0"/>
              </a:spcBef>
              <a:spcAft>
                <a:spcPts val="0"/>
              </a:spcAft>
            </a:pPr>
            <a:endParaRPr lang="en-US" sz="1100" spc="-15" dirty="0">
              <a:effectLst/>
              <a:ea typeface="Calibri" panose="020F0502020204030204" pitchFamily="34" charset="0"/>
            </a:endParaRPr>
          </a:p>
          <a:p>
            <a:pPr marL="0" marR="0">
              <a:spcBef>
                <a:spcPts val="0"/>
              </a:spcBef>
              <a:spcAft>
                <a:spcPts val="0"/>
              </a:spcAft>
            </a:pPr>
            <a:r>
              <a:rPr lang="en-US" sz="1800" spc="-15" dirty="0">
                <a:effectLst/>
                <a:ea typeface="Calibri" panose="020F0502020204030204" pitchFamily="34" charset="0"/>
              </a:rPr>
              <a:t>Error Prone Profile -Cases that have one or more of the criteria on the next page meet Southern’ s error prone profile and require further investigation. This could be as simple as asking the customer about the situation (how are they meeting expenses with no income) or initiating a referral to CSI for a home visit to check things out.  </a:t>
            </a:r>
            <a:endParaRPr lang="en-US" sz="1800" dirty="0">
              <a:effectLst/>
              <a:ea typeface="Calibri" panose="020F0502020204030204" pitchFamily="34" charset="0"/>
            </a:endParaRPr>
          </a:p>
          <a:p>
            <a:pPr marL="0" marR="0">
              <a:spcBef>
                <a:spcPts val="0"/>
              </a:spcBef>
              <a:spcAft>
                <a:spcPts val="0"/>
              </a:spcAft>
            </a:pPr>
            <a:endParaRPr lang="en-US" sz="1800" b="1" u="sng" spc="-15" dirty="0">
              <a:effectLst/>
              <a:latin typeface="Arial" panose="020B0604020202020204" pitchFamily="34" charset="0"/>
              <a:ea typeface="Calibri" panose="020F0502020204030204" pitchFamily="34" charset="0"/>
            </a:endParaRPr>
          </a:p>
          <a:p>
            <a:pPr marL="0" marR="0">
              <a:spcBef>
                <a:spcPts val="0"/>
              </a:spcBef>
              <a:spcAft>
                <a:spcPts val="0"/>
              </a:spcAft>
            </a:pPr>
            <a:endParaRPr lang="en-US" sz="1800" b="1" u="sng" spc="-15" dirty="0">
              <a:latin typeface="Arial" panose="020B0604020202020204" pitchFamily="34" charset="0"/>
              <a:ea typeface="Calibri" panose="020F0502020204030204" pitchFamily="34" charset="0"/>
            </a:endParaRPr>
          </a:p>
          <a:p>
            <a:pPr marL="0" marR="0">
              <a:spcBef>
                <a:spcPts val="0"/>
              </a:spcBef>
              <a:spcAft>
                <a:spcPts val="0"/>
              </a:spcAft>
            </a:pPr>
            <a:endParaRPr lang="en-US" sz="1800" b="1" u="sng" spc="-15" dirty="0">
              <a:effectLst/>
              <a:latin typeface="Arial" panose="020B0604020202020204" pitchFamily="34" charset="0"/>
              <a:ea typeface="Calibri" panose="020F0502020204030204" pitchFamily="34" charset="0"/>
            </a:endParaRPr>
          </a:p>
          <a:p>
            <a:pPr marL="0" marR="0">
              <a:spcBef>
                <a:spcPts val="0"/>
              </a:spcBef>
              <a:spcAft>
                <a:spcPts val="0"/>
              </a:spcAft>
            </a:pPr>
            <a:endParaRPr lang="en-US" sz="1800" b="1" u="sng" spc="-15" dirty="0">
              <a:latin typeface="Arial" panose="020B0604020202020204" pitchFamily="34" charset="0"/>
              <a:ea typeface="Calibri" panose="020F0502020204030204" pitchFamily="34" charset="0"/>
            </a:endParaRPr>
          </a:p>
          <a:p>
            <a:endParaRPr lang="en-US" dirty="0"/>
          </a:p>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3</a:t>
            </a:fld>
            <a:endParaRPr lang="en-US"/>
          </a:p>
        </p:txBody>
      </p:sp>
    </p:spTree>
    <p:extLst>
      <p:ext uri="{BB962C8B-B14F-4D97-AF65-F5344CB8AC3E}">
        <p14:creationId xmlns:p14="http://schemas.microsoft.com/office/powerpoint/2010/main" val="1610559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2711" y="872958"/>
            <a:ext cx="5236279" cy="5582388"/>
          </a:xfrm>
        </p:spPr>
      </p:pic>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30</a:t>
            </a:fld>
            <a:endParaRPr lang="en-US"/>
          </a:p>
        </p:txBody>
      </p:sp>
    </p:spTree>
    <p:extLst>
      <p:ext uri="{BB962C8B-B14F-4D97-AF65-F5344CB8AC3E}">
        <p14:creationId xmlns:p14="http://schemas.microsoft.com/office/powerpoint/2010/main" val="61368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4E49-1B24-4961-80C4-588D8047042E}"/>
              </a:ext>
            </a:extLst>
          </p:cNvPr>
          <p:cNvSpPr>
            <a:spLocks noGrp="1"/>
          </p:cNvSpPr>
          <p:nvPr>
            <p:ph type="title"/>
          </p:nvPr>
        </p:nvSpPr>
        <p:spPr>
          <a:xfrm>
            <a:off x="1069848" y="220091"/>
            <a:ext cx="10058400" cy="826230"/>
          </a:xfrm>
        </p:spPr>
        <p:txBody>
          <a:bodyPr>
            <a:normAutofit/>
          </a:bodyPr>
          <a:lstStyle/>
          <a:p>
            <a:r>
              <a:rPr lang="en-US" dirty="0"/>
              <a:t>Error Prone Profile</a:t>
            </a:r>
          </a:p>
        </p:txBody>
      </p:sp>
      <p:sp>
        <p:nvSpPr>
          <p:cNvPr id="4" name="Date Placeholder 3">
            <a:extLst>
              <a:ext uri="{FF2B5EF4-FFF2-40B4-BE49-F238E27FC236}">
                <a16:creationId xmlns:a16="http://schemas.microsoft.com/office/drawing/2014/main" id="{B170FEA8-5AA7-4D29-8A8B-D71BC8F2AE4C}"/>
              </a:ext>
            </a:extLst>
          </p:cNvPr>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a:extLst>
              <a:ext uri="{FF2B5EF4-FFF2-40B4-BE49-F238E27FC236}">
                <a16:creationId xmlns:a16="http://schemas.microsoft.com/office/drawing/2014/main" id="{7BA43679-65C9-4775-9826-8BB94CC86146}"/>
              </a:ext>
            </a:extLst>
          </p:cNvPr>
          <p:cNvSpPr>
            <a:spLocks noGrp="1"/>
          </p:cNvSpPr>
          <p:nvPr>
            <p:ph type="sldNum" sz="quarter" idx="12"/>
          </p:nvPr>
        </p:nvSpPr>
        <p:spPr/>
        <p:txBody>
          <a:bodyPr/>
          <a:lstStyle/>
          <a:p>
            <a:fld id="{D77CCBAE-CD6C-4034-A20D-11180A96BD83}" type="slidenum">
              <a:rPr lang="en-US" smtClean="0"/>
              <a:t>4</a:t>
            </a:fld>
            <a:endParaRPr lang="en-US"/>
          </a:p>
        </p:txBody>
      </p:sp>
      <p:pic>
        <p:nvPicPr>
          <p:cNvPr id="6" name="Content Placeholder 5">
            <a:extLst>
              <a:ext uri="{FF2B5EF4-FFF2-40B4-BE49-F238E27FC236}">
                <a16:creationId xmlns:a16="http://schemas.microsoft.com/office/drawing/2014/main" id="{8E6AAAAC-29CE-4770-805A-3DB47DA456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9883" y="1266412"/>
            <a:ext cx="7114478" cy="5591588"/>
          </a:xfrm>
          <a:prstGeom prst="rect">
            <a:avLst/>
          </a:prstGeom>
          <a:noFill/>
          <a:ln>
            <a:noFill/>
          </a:ln>
        </p:spPr>
      </p:pic>
    </p:spTree>
    <p:extLst>
      <p:ext uri="{BB962C8B-B14F-4D97-AF65-F5344CB8AC3E}">
        <p14:creationId xmlns:p14="http://schemas.microsoft.com/office/powerpoint/2010/main" val="154426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71067"/>
          </a:xfrm>
        </p:spPr>
        <p:txBody>
          <a:bodyPr/>
          <a:lstStyle/>
          <a:p>
            <a:r>
              <a:rPr lang="en-US" dirty="0"/>
              <a:t>Error Prone Profile</a:t>
            </a:r>
          </a:p>
        </p:txBody>
      </p:sp>
      <p:sp>
        <p:nvSpPr>
          <p:cNvPr id="3" name="Content Placeholder 2"/>
          <p:cNvSpPr>
            <a:spLocks noGrp="1"/>
          </p:cNvSpPr>
          <p:nvPr>
            <p:ph idx="1"/>
          </p:nvPr>
        </p:nvSpPr>
        <p:spPr/>
        <p:txBody>
          <a:bodyPr>
            <a:normAutofit/>
          </a:bodyPr>
          <a:lstStyle/>
          <a:p>
            <a:pPr marL="0" indent="0">
              <a:buNone/>
            </a:pPr>
            <a:r>
              <a:rPr lang="en-US" sz="1800" b="1" i="0" u="none" strike="noStrike" baseline="0" dirty="0">
                <a:solidFill>
                  <a:srgbClr val="000000"/>
                </a:solidFill>
                <a:latin typeface="Arial" panose="020B0604020202020204" pitchFamily="34" charset="0"/>
              </a:rPr>
              <a:t>Mandatory FEV Referral: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Mandatory FEV referrals policy must be followed. Mandatory referrals will be for investigations that require a home visit to verify household composition. </a:t>
            </a:r>
          </a:p>
          <a:p>
            <a:r>
              <a:rPr lang="en-US" sz="1800" b="0" i="0" u="none" strike="noStrike" baseline="0" dirty="0">
                <a:solidFill>
                  <a:srgbClr val="000000"/>
                </a:solidFill>
                <a:latin typeface="Arial" panose="020B0604020202020204" pitchFamily="34" charset="0"/>
              </a:rPr>
              <a:t> Things that can be verified via phone call (to client, employer, landlord, or another state) will be done by the agent. </a:t>
            </a:r>
          </a:p>
          <a:p>
            <a:r>
              <a:rPr lang="en-US" sz="1800" b="0" i="0" u="none" strike="noStrike" baseline="0" dirty="0">
                <a:solidFill>
                  <a:srgbClr val="000000"/>
                </a:solidFill>
                <a:latin typeface="Arial" panose="020B0604020202020204" pitchFamily="34" charset="0"/>
              </a:rPr>
              <a:t> If expenses exceed income, the agent will ask the customer how they are meeting their expenses with no income and document their answer in case comments. </a:t>
            </a:r>
          </a:p>
          <a:p>
            <a:r>
              <a:rPr lang="en-US" sz="1800" b="0" i="0" u="none" strike="noStrike" baseline="0" dirty="0">
                <a:solidFill>
                  <a:srgbClr val="000000"/>
                </a:solidFill>
                <a:latin typeface="Arial" panose="020B0604020202020204" pitchFamily="34" charset="0"/>
              </a:rPr>
              <a:t> If self-employment is suspected, but the customer denies having any, the agent will ask the customer to submit a written statement that they are not self-employed. This gives the agency a stronger case of </a:t>
            </a:r>
            <a:r>
              <a:rPr lang="en-US" sz="1800" b="0" i="1" u="none" strike="noStrike" baseline="0" dirty="0">
                <a:solidFill>
                  <a:srgbClr val="000000"/>
                </a:solidFill>
                <a:latin typeface="Arial" panose="020B0604020202020204" pitchFamily="34" charset="0"/>
              </a:rPr>
              <a:t>intent</a:t>
            </a:r>
            <a:r>
              <a:rPr lang="en-US" sz="1800" b="0" i="0" u="none" strike="noStrike" baseline="0" dirty="0">
                <a:solidFill>
                  <a:srgbClr val="000000"/>
                </a:solidFill>
                <a:latin typeface="Arial" panose="020B0604020202020204" pitchFamily="34" charset="0"/>
              </a:rPr>
              <a:t> for a future fraud case if SEI is later verified.  </a:t>
            </a:r>
          </a:p>
          <a:p>
            <a:r>
              <a:rPr lang="en-US" sz="1800" b="0" i="0" u="none" strike="noStrike" baseline="0" dirty="0">
                <a:solidFill>
                  <a:srgbClr val="000000"/>
                </a:solidFill>
                <a:latin typeface="Arial" panose="020B0604020202020204" pitchFamily="34" charset="0"/>
              </a:rPr>
              <a:t> A worker in the county of residence is responsible for completing the cost avoidance form and emailing it to their agency’s Fraud Supervisor.</a:t>
            </a:r>
          </a:p>
          <a:p>
            <a:endParaRPr lang="en-US" dirty="0"/>
          </a:p>
        </p:txBody>
      </p:sp>
      <p:sp>
        <p:nvSpPr>
          <p:cNvPr id="4" name="Date Placeholder 3"/>
          <p:cNvSpPr>
            <a:spLocks noGrp="1"/>
          </p:cNvSpPr>
          <p:nvPr>
            <p:ph type="dt" sz="half" idx="10"/>
          </p:nvPr>
        </p:nvSpPr>
        <p:spPr/>
        <p:txBody>
          <a:bodyPr/>
          <a:lstStyle/>
          <a:p>
            <a:fld id="{5DCF3957-2C21-4262-B17F-EC714666F5E0}" type="datetime1">
              <a:rPr lang="en-US" smtClean="0"/>
              <a:t>5/21/2024</a:t>
            </a:fld>
            <a:endParaRPr lang="en-US" dirty="0"/>
          </a:p>
        </p:txBody>
      </p:sp>
      <p:sp>
        <p:nvSpPr>
          <p:cNvPr id="6" name="Slide Number Placeholder 5"/>
          <p:cNvSpPr>
            <a:spLocks noGrp="1"/>
          </p:cNvSpPr>
          <p:nvPr>
            <p:ph type="sldNum" sz="quarter" idx="12"/>
          </p:nvPr>
        </p:nvSpPr>
        <p:spPr/>
        <p:txBody>
          <a:bodyPr/>
          <a:lstStyle/>
          <a:p>
            <a:fld id="{D77CCBAE-CD6C-4034-A20D-11180A96BD83}" type="slidenum">
              <a:rPr lang="en-US" smtClean="0"/>
              <a:t>5</a:t>
            </a:fld>
            <a:endParaRPr lang="en-US"/>
          </a:p>
        </p:txBody>
      </p:sp>
    </p:spTree>
    <p:extLst>
      <p:ext uri="{BB962C8B-B14F-4D97-AF65-F5344CB8AC3E}">
        <p14:creationId xmlns:p14="http://schemas.microsoft.com/office/powerpoint/2010/main" val="267366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546411"/>
            <a:ext cx="9713381" cy="936702"/>
          </a:xfrm>
        </p:spPr>
        <p:txBody>
          <a:bodyPr>
            <a:normAutofit fontScale="90000"/>
          </a:bodyPr>
          <a:lstStyle/>
          <a:p>
            <a:br>
              <a:rPr lang="en-US" dirty="0"/>
            </a:br>
            <a:br>
              <a:rPr lang="en-US" dirty="0"/>
            </a:br>
            <a:r>
              <a:rPr lang="en-US" dirty="0"/>
              <a:t>Logging In</a:t>
            </a:r>
            <a:br>
              <a:rPr lang="en-US" dirty="0"/>
            </a:br>
            <a:br>
              <a:rPr lang="en-US" dirty="0"/>
            </a:br>
            <a:r>
              <a:rPr lang="en-US" dirty="0"/>
              <a:t>**</a:t>
            </a:r>
            <a:r>
              <a:rPr lang="en-US" sz="4400" dirty="0">
                <a:latin typeface="Abadi Extra Light" panose="020B0604020202020204" pitchFamily="34" charset="0"/>
              </a:rPr>
              <a:t>You MUST use Chrome to log into BRITS**</a:t>
            </a:r>
          </a:p>
        </p:txBody>
      </p:sp>
      <p:pic>
        <p:nvPicPr>
          <p:cNvPr id="6" name="Content Placeholder 5"/>
          <p:cNvPicPr>
            <a:picLocks noGrp="1" noChangeAspect="1"/>
          </p:cNvPicPr>
          <p:nvPr>
            <p:ph idx="1"/>
          </p:nvPr>
        </p:nvPicPr>
        <p:blipFill>
          <a:blip r:embed="rId2"/>
          <a:stretch>
            <a:fillRect/>
          </a:stretch>
        </p:blipFill>
        <p:spPr>
          <a:xfrm>
            <a:off x="1246484" y="4393579"/>
            <a:ext cx="8759952" cy="1918010"/>
          </a:xfrm>
          <a:prstGeom prst="rect">
            <a:avLst/>
          </a:prstGeom>
        </p:spPr>
      </p:pic>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6</a:t>
            </a:fld>
            <a:endParaRPr lang="en-US"/>
          </a:p>
        </p:txBody>
      </p:sp>
      <p:sp>
        <p:nvSpPr>
          <p:cNvPr id="7" name="Rounded Rectangle 2">
            <a:extLst>
              <a:ext uri="{FF2B5EF4-FFF2-40B4-BE49-F238E27FC236}">
                <a16:creationId xmlns:a16="http://schemas.microsoft.com/office/drawing/2014/main" id="{7D2B6125-4018-4BA1-869C-D7C97750FB1F}"/>
              </a:ext>
            </a:extLst>
          </p:cNvPr>
          <p:cNvSpPr/>
          <p:nvPr/>
        </p:nvSpPr>
        <p:spPr>
          <a:xfrm>
            <a:off x="3245005" y="3033132"/>
            <a:ext cx="4254500" cy="1115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BRITS from the CWW Gateway Page</a:t>
            </a:r>
          </a:p>
        </p:txBody>
      </p:sp>
    </p:spTree>
    <p:extLst>
      <p:ext uri="{BB962C8B-B14F-4D97-AF65-F5344CB8AC3E}">
        <p14:creationId xmlns:p14="http://schemas.microsoft.com/office/powerpoint/2010/main" val="96702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6C98-2FCA-4323-95CA-2A8AF967A27B}"/>
              </a:ext>
            </a:extLst>
          </p:cNvPr>
          <p:cNvSpPr>
            <a:spLocks noGrp="1"/>
          </p:cNvSpPr>
          <p:nvPr>
            <p:ph type="title"/>
          </p:nvPr>
        </p:nvSpPr>
        <p:spPr>
          <a:xfrm>
            <a:off x="1069848" y="484632"/>
            <a:ext cx="10058400" cy="730851"/>
          </a:xfrm>
        </p:spPr>
        <p:txBody>
          <a:bodyPr>
            <a:normAutofit fontScale="90000"/>
          </a:bodyPr>
          <a:lstStyle/>
          <a:p>
            <a:r>
              <a:rPr lang="en-US" dirty="0"/>
              <a:t>Logging In</a:t>
            </a:r>
          </a:p>
        </p:txBody>
      </p:sp>
      <p:sp>
        <p:nvSpPr>
          <p:cNvPr id="4" name="Date Placeholder 3">
            <a:extLst>
              <a:ext uri="{FF2B5EF4-FFF2-40B4-BE49-F238E27FC236}">
                <a16:creationId xmlns:a16="http://schemas.microsoft.com/office/drawing/2014/main" id="{7829A1A3-1AC6-49BC-BB19-65D3DFC6BC8F}"/>
              </a:ext>
            </a:extLst>
          </p:cNvPr>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a:extLst>
              <a:ext uri="{FF2B5EF4-FFF2-40B4-BE49-F238E27FC236}">
                <a16:creationId xmlns:a16="http://schemas.microsoft.com/office/drawing/2014/main" id="{85BD37A6-B278-4BC2-8270-AF43D28D0E97}"/>
              </a:ext>
            </a:extLst>
          </p:cNvPr>
          <p:cNvSpPr>
            <a:spLocks noGrp="1"/>
          </p:cNvSpPr>
          <p:nvPr>
            <p:ph type="sldNum" sz="quarter" idx="12"/>
          </p:nvPr>
        </p:nvSpPr>
        <p:spPr/>
        <p:txBody>
          <a:bodyPr/>
          <a:lstStyle/>
          <a:p>
            <a:fld id="{D77CCBAE-CD6C-4034-A20D-11180A96BD83}" type="slidenum">
              <a:rPr lang="en-US" smtClean="0"/>
              <a:t>7</a:t>
            </a:fld>
            <a:endParaRPr lang="en-US"/>
          </a:p>
        </p:txBody>
      </p:sp>
      <p:pic>
        <p:nvPicPr>
          <p:cNvPr id="6" name="Content Placeholder 6">
            <a:extLst>
              <a:ext uri="{FF2B5EF4-FFF2-40B4-BE49-F238E27FC236}">
                <a16:creationId xmlns:a16="http://schemas.microsoft.com/office/drawing/2014/main" id="{81DE4F21-B8A5-48D2-A0E4-9FD258D25BB3}"/>
              </a:ext>
            </a:extLst>
          </p:cNvPr>
          <p:cNvPicPr>
            <a:picLocks noGrp="1" noChangeAspect="1"/>
          </p:cNvPicPr>
          <p:nvPr>
            <p:ph idx="1"/>
          </p:nvPr>
        </p:nvPicPr>
        <p:blipFill>
          <a:blip r:embed="rId2"/>
          <a:stretch>
            <a:fillRect/>
          </a:stretch>
        </p:blipFill>
        <p:spPr>
          <a:xfrm>
            <a:off x="635620" y="1215483"/>
            <a:ext cx="10675507" cy="5057301"/>
          </a:xfrm>
          <a:prstGeom prst="rect">
            <a:avLst/>
          </a:prstGeom>
        </p:spPr>
      </p:pic>
      <p:pic>
        <p:nvPicPr>
          <p:cNvPr id="8" name="Picture 7">
            <a:extLst>
              <a:ext uri="{FF2B5EF4-FFF2-40B4-BE49-F238E27FC236}">
                <a16:creationId xmlns:a16="http://schemas.microsoft.com/office/drawing/2014/main" id="{4447E8F6-6672-4E39-947B-3EAC5F27DBB0}"/>
              </a:ext>
            </a:extLst>
          </p:cNvPr>
          <p:cNvPicPr>
            <a:picLocks noChangeAspect="1"/>
          </p:cNvPicPr>
          <p:nvPr/>
        </p:nvPicPr>
        <p:blipFill>
          <a:blip r:embed="rId3"/>
          <a:stretch>
            <a:fillRect/>
          </a:stretch>
        </p:blipFill>
        <p:spPr>
          <a:xfrm>
            <a:off x="7815900" y="3968975"/>
            <a:ext cx="2514951" cy="1657581"/>
          </a:xfrm>
          <a:prstGeom prst="rect">
            <a:avLst/>
          </a:prstGeom>
        </p:spPr>
      </p:pic>
    </p:spTree>
    <p:extLst>
      <p:ext uri="{BB962C8B-B14F-4D97-AF65-F5344CB8AC3E}">
        <p14:creationId xmlns:p14="http://schemas.microsoft.com/office/powerpoint/2010/main" val="282072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referral</a:t>
            </a:r>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8</a:t>
            </a:fld>
            <a:endParaRPr lang="en-US"/>
          </a:p>
        </p:txBody>
      </p:sp>
      <p:pic>
        <p:nvPicPr>
          <p:cNvPr id="7" name="Content Placeholder 6"/>
          <p:cNvPicPr>
            <a:picLocks noGrp="1" noChangeAspect="1"/>
          </p:cNvPicPr>
          <p:nvPr>
            <p:ph idx="1"/>
          </p:nvPr>
        </p:nvPicPr>
        <p:blipFill>
          <a:blip r:embed="rId2"/>
          <a:stretch>
            <a:fillRect/>
          </a:stretch>
        </p:blipFill>
        <p:spPr>
          <a:xfrm>
            <a:off x="723509" y="2093976"/>
            <a:ext cx="10587619" cy="2415858"/>
          </a:xfrm>
          <a:prstGeom prst="rect">
            <a:avLst/>
          </a:prstGeom>
        </p:spPr>
      </p:pic>
    </p:spTree>
    <p:extLst>
      <p:ext uri="{BB962C8B-B14F-4D97-AF65-F5344CB8AC3E}">
        <p14:creationId xmlns:p14="http://schemas.microsoft.com/office/powerpoint/2010/main" val="85749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referral</a:t>
            </a:r>
          </a:p>
        </p:txBody>
      </p:sp>
      <p:sp>
        <p:nvSpPr>
          <p:cNvPr id="4" name="Date Placeholder 3"/>
          <p:cNvSpPr>
            <a:spLocks noGrp="1"/>
          </p:cNvSpPr>
          <p:nvPr>
            <p:ph type="dt" sz="half" idx="10"/>
          </p:nvPr>
        </p:nvSpPr>
        <p:spPr/>
        <p:txBody>
          <a:bodyPr/>
          <a:lstStyle/>
          <a:p>
            <a:fld id="{3DE19F4B-1667-4652-A309-01B87D2798F8}" type="datetime1">
              <a:rPr lang="en-US" smtClean="0"/>
              <a:t>5/21/2024</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9</a:t>
            </a:fld>
            <a:endParaRPr lang="en-US"/>
          </a:p>
        </p:txBody>
      </p:sp>
      <p:sp>
        <p:nvSpPr>
          <p:cNvPr id="8" name="Right Arrow 7"/>
          <p:cNvSpPr/>
          <p:nvPr/>
        </p:nvSpPr>
        <p:spPr>
          <a:xfrm>
            <a:off x="1186249" y="3146209"/>
            <a:ext cx="50662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a:blip r:embed="rId2"/>
          <a:stretch>
            <a:fillRect/>
          </a:stretch>
        </p:blipFill>
        <p:spPr>
          <a:xfrm>
            <a:off x="315398" y="2448683"/>
            <a:ext cx="11635810" cy="3469393"/>
          </a:xfrm>
          <a:prstGeom prst="rect">
            <a:avLst/>
          </a:prstGeom>
        </p:spPr>
      </p:pic>
    </p:spTree>
    <p:extLst>
      <p:ext uri="{BB962C8B-B14F-4D97-AF65-F5344CB8AC3E}">
        <p14:creationId xmlns:p14="http://schemas.microsoft.com/office/powerpoint/2010/main" val="3107164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BRITS" id="{CD3CFE3A-8C0A-4A5D-81C0-EC07C2E1D29E}" vid="{22C6AC90-9A7D-4F30-817E-EDA9889006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BRITS</Template>
  <TotalTime>884</TotalTime>
  <Words>2272</Words>
  <Application>Microsoft Office PowerPoint</Application>
  <PresentationFormat>Widescreen</PresentationFormat>
  <Paragraphs>198</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Abadi Extra Light</vt:lpstr>
      <vt:lpstr>Arial</vt:lpstr>
      <vt:lpstr>Bookman Old Style</vt:lpstr>
      <vt:lpstr>Calibri</vt:lpstr>
      <vt:lpstr>Century Gothic</vt:lpstr>
      <vt:lpstr>Times New Roman</vt:lpstr>
      <vt:lpstr>Wingdings</vt:lpstr>
      <vt:lpstr>Wood Type</vt:lpstr>
      <vt:lpstr>BRITS Referrals  -FEV and FRAUD</vt:lpstr>
      <vt:lpstr>PowerPoint Presentation</vt:lpstr>
      <vt:lpstr>Definitions</vt:lpstr>
      <vt:lpstr>Error Prone Profile</vt:lpstr>
      <vt:lpstr>Error Prone Profile</vt:lpstr>
      <vt:lpstr>  Logging In  **You MUST use Chrome to log into BRITS**</vt:lpstr>
      <vt:lpstr>Logging In</vt:lpstr>
      <vt:lpstr>Creating a referral</vt:lpstr>
      <vt:lpstr>Creating a referral</vt:lpstr>
      <vt:lpstr>Creating a referral</vt:lpstr>
      <vt:lpstr>Creating a referral</vt:lpstr>
      <vt:lpstr>Creating a referral</vt:lpstr>
      <vt:lpstr>Creating a referral</vt:lpstr>
      <vt:lpstr>Creating a referral</vt:lpstr>
      <vt:lpstr>Creating a referral </vt:lpstr>
      <vt:lpstr>Saving a Referral</vt:lpstr>
      <vt:lpstr>Searching for a referral</vt:lpstr>
      <vt:lpstr>Searching for a referral</vt:lpstr>
      <vt:lpstr>Invalidating in BRITS </vt:lpstr>
      <vt:lpstr>Invalidating in BRITS</vt:lpstr>
      <vt:lpstr>Invalidating in BRITS</vt:lpstr>
      <vt:lpstr>Referral to CSI </vt:lpstr>
      <vt:lpstr>Cost avoidance</vt:lpstr>
      <vt:lpstr>Cost avoidance </vt:lpstr>
      <vt:lpstr>Cost avoidance examples</vt:lpstr>
      <vt:lpstr>Cost avoidance examples con’t</vt:lpstr>
      <vt:lpstr>Cost avoidance cheat sheet</vt:lpstr>
      <vt:lpstr>Process at-a-Glance</vt:lpstr>
      <vt:lpstr>Final reminder on referral types</vt:lpstr>
      <vt:lpstr>PowerPoint Presentation</vt:lpstr>
    </vt:vector>
  </TitlesOfParts>
  <Company>Rock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BRITS</dc:title>
  <dc:creator>Alisa Evans</dc:creator>
  <cp:lastModifiedBy>Mary Donahue</cp:lastModifiedBy>
  <cp:revision>41</cp:revision>
  <cp:lastPrinted>2022-10-24T21:23:59Z</cp:lastPrinted>
  <dcterms:created xsi:type="dcterms:W3CDTF">2016-11-08T14:49:54Z</dcterms:created>
  <dcterms:modified xsi:type="dcterms:W3CDTF">2024-05-21T20:12:51Z</dcterms:modified>
</cp:coreProperties>
</file>