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6" r:id="rId4"/>
  </p:sldMasterIdLst>
  <p:notesMasterIdLst>
    <p:notesMasterId r:id="rId22"/>
  </p:notesMasterIdLst>
  <p:sldIdLst>
    <p:sldId id="258" r:id="rId5"/>
    <p:sldId id="259" r:id="rId6"/>
    <p:sldId id="270" r:id="rId7"/>
    <p:sldId id="271" r:id="rId8"/>
    <p:sldId id="260" r:id="rId9"/>
    <p:sldId id="261" r:id="rId10"/>
    <p:sldId id="273" r:id="rId11"/>
    <p:sldId id="274" r:id="rId12"/>
    <p:sldId id="275" r:id="rId13"/>
    <p:sldId id="277" r:id="rId14"/>
    <p:sldId id="276" r:id="rId15"/>
    <p:sldId id="263" r:id="rId16"/>
    <p:sldId id="278" r:id="rId17"/>
    <p:sldId id="264" r:id="rId18"/>
    <p:sldId id="267" r:id="rId19"/>
    <p:sldId id="268" r:id="rId20"/>
    <p:sldId id="279"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5" d="100"/>
          <a:sy n="75" d="100"/>
        </p:scale>
        <p:origin x="84" y="48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FB2B981-26F2-4A20-B88C-352CBA186C04}" type="datetimeFigureOut">
              <a:rPr lang="en-US" smtClean="0"/>
              <a:t>3/13/2024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8CDC413-753A-4621-8372-6897C5831F99}" type="slidenum">
              <a:rPr lang="en-US" smtClean="0"/>
              <a:t>‹#›</a:t>
            </a:fld>
            <a:endParaRPr lang="en-US"/>
          </a:p>
        </p:txBody>
      </p:sp>
    </p:spTree>
    <p:extLst>
      <p:ext uri="{BB962C8B-B14F-4D97-AF65-F5344CB8AC3E}">
        <p14:creationId xmlns:p14="http://schemas.microsoft.com/office/powerpoint/2010/main" val="2255569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F1478A-3CC8-4B49-A66F-0B6FAD4C7473}" type="datetime1">
              <a:rPr lang="en-US" smtClean="0"/>
              <a:t>3/13/2024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4046732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44E336-FC4A-4E51-94D1-E8427B3B385D}" type="datetime1">
              <a:rPr lang="en-US" smtClean="0"/>
              <a:t>3/13/2024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686386544"/>
      </p:ext>
    </p:extLst>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44E336-FC4A-4E51-94D1-E8427B3B385D}" type="datetime1">
              <a:rPr lang="en-US" smtClean="0"/>
              <a:t>3/13/2024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7CCBAE-CD6C-4034-A20D-11180A96BD83}"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76665947"/>
      </p:ext>
    </p:extLst>
  </p:cSld>
  <p:clrMapOvr>
    <a:masterClrMapping/>
  </p:clrMapOvr>
  <p:hf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A44E336-FC4A-4E51-94D1-E8427B3B385D}" type="datetime1">
              <a:rPr lang="en-US" smtClean="0"/>
              <a:t>3/13/2024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102785606"/>
      </p:ext>
    </p:extLst>
  </p:cSld>
  <p:clrMapOvr>
    <a:masterClrMapping/>
  </p:clrMapOvr>
  <p:hf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A44E336-FC4A-4E51-94D1-E8427B3B385D}" type="datetime1">
              <a:rPr lang="en-US" smtClean="0"/>
              <a:t>3/13/2024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7CCBAE-CD6C-4034-A20D-11180A96BD83}"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15185826"/>
      </p:ext>
    </p:extLst>
  </p:cSld>
  <p:clrMapOvr>
    <a:masterClrMapping/>
  </p:clrMapOvr>
  <p:hf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A44E336-FC4A-4E51-94D1-E8427B3B385D}" type="datetime1">
              <a:rPr lang="en-US" smtClean="0"/>
              <a:t>3/13/2024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3885564250"/>
      </p:ext>
    </p:extLst>
  </p:cSld>
  <p:clrMapOvr>
    <a:masterClrMapping/>
  </p:clrMapOvr>
  <p:hf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EDEC3C-C8C7-4A74-B09F-05A5597BE157}" type="datetime1">
              <a:rPr lang="en-US" smtClean="0"/>
              <a:t>3/13/2024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170585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973A0F-757D-401D-97AC-D1D76C5AE819}" type="datetime1">
              <a:rPr lang="en-US" smtClean="0"/>
              <a:t>3/13/2024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3962598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E19F4B-1667-4652-A309-01B87D2798F8}" type="datetime1">
              <a:rPr lang="en-US" smtClean="0"/>
              <a:t>3/13/2024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4066985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87CAE2-8365-42AD-B5C9-D12C95DF28CB}" type="datetime1">
              <a:rPr lang="en-US" smtClean="0"/>
              <a:t>3/13/2024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652742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35B799-8279-4603-90D4-DBD76B84F58F}" type="datetime1">
              <a:rPr lang="en-US" smtClean="0"/>
              <a:t>3/13/2024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186299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F1CC916-8313-48E0-AACE-94F9A41CDA45}" type="datetime1">
              <a:rPr lang="en-US" smtClean="0"/>
              <a:t>3/13/2024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1070324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FC12CF-2E11-44B1-AEB7-EF6689FF4D92}" type="datetime1">
              <a:rPr lang="en-US" smtClean="0"/>
              <a:t>3/13/2024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300848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992A0E-90D2-4241-B153-CEDC18FA644C}" type="datetime1">
              <a:rPr lang="en-US" smtClean="0"/>
              <a:t>3/13/2024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3932443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F596E8-7743-4F85-93B4-85F2ABCA01C4}" type="datetime1">
              <a:rPr lang="en-US" smtClean="0"/>
              <a:t>3/13/2024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4104680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0539C2-9CF4-4944-B3BC-5FEC303FDA4D}" type="datetime1">
              <a:rPr lang="en-US" smtClean="0"/>
              <a:t>3/13/2024</a:t>
            </a:fld>
            <a:endParaRPr lang="en-US"/>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208762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A44E336-FC4A-4E51-94D1-E8427B3B385D}" type="datetime1">
              <a:rPr lang="en-US" smtClean="0"/>
              <a:t>3/13/2024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77CCBAE-CD6C-4034-A20D-11180A96BD83}" type="slidenum">
              <a:rPr lang="en-US" smtClean="0"/>
              <a:t>‹#›</a:t>
            </a:fld>
            <a:endParaRPr lang="en-US"/>
          </a:p>
        </p:txBody>
      </p:sp>
    </p:spTree>
    <p:extLst>
      <p:ext uri="{BB962C8B-B14F-4D97-AF65-F5344CB8AC3E}">
        <p14:creationId xmlns:p14="http://schemas.microsoft.com/office/powerpoint/2010/main" val="244486386"/>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Lst>
  <p:hf hdr="0" ft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FoodShare Student Eligibility	</a:t>
            </a:r>
          </a:p>
        </p:txBody>
      </p:sp>
      <p:sp>
        <p:nvSpPr>
          <p:cNvPr id="3" name="Subtitle 2"/>
          <p:cNvSpPr>
            <a:spLocks noGrp="1"/>
          </p:cNvSpPr>
          <p:nvPr>
            <p:ph type="subTitle" idx="1"/>
          </p:nvPr>
        </p:nvSpPr>
        <p:spPr/>
        <p:txBody>
          <a:bodyPr/>
          <a:lstStyle/>
          <a:p>
            <a:r>
              <a:rPr lang="en-US" dirty="0"/>
              <a:t>03/14/24</a:t>
            </a:r>
          </a:p>
        </p:txBody>
      </p:sp>
    </p:spTree>
    <p:extLst>
      <p:ext uri="{BB962C8B-B14F-4D97-AF65-F5344CB8AC3E}">
        <p14:creationId xmlns:p14="http://schemas.microsoft.com/office/powerpoint/2010/main" val="3504420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D45DB4-714F-6D95-FB1B-4D0EF1782325}"/>
              </a:ext>
            </a:extLst>
          </p:cNvPr>
          <p:cNvSpPr>
            <a:spLocks noGrp="1"/>
          </p:cNvSpPr>
          <p:nvPr>
            <p:ph type="dt" sz="half" idx="10"/>
          </p:nvPr>
        </p:nvSpPr>
        <p:spPr/>
        <p:txBody>
          <a:bodyPr/>
          <a:lstStyle/>
          <a:p>
            <a:fld id="{56992A0E-90D2-4241-B153-CEDC18FA644C}" type="datetime1">
              <a:rPr lang="en-US" smtClean="0"/>
              <a:t>3/13/2024</a:t>
            </a:fld>
            <a:endParaRPr lang="en-US"/>
          </a:p>
        </p:txBody>
      </p:sp>
      <p:sp>
        <p:nvSpPr>
          <p:cNvPr id="3" name="Slide Number Placeholder 2">
            <a:extLst>
              <a:ext uri="{FF2B5EF4-FFF2-40B4-BE49-F238E27FC236}">
                <a16:creationId xmlns:a16="http://schemas.microsoft.com/office/drawing/2014/main" id="{FA56B410-3A37-1649-77D9-794311C10AEA}"/>
              </a:ext>
            </a:extLst>
          </p:cNvPr>
          <p:cNvSpPr>
            <a:spLocks noGrp="1"/>
          </p:cNvSpPr>
          <p:nvPr>
            <p:ph type="sldNum" sz="quarter" idx="12"/>
          </p:nvPr>
        </p:nvSpPr>
        <p:spPr/>
        <p:txBody>
          <a:bodyPr/>
          <a:lstStyle/>
          <a:p>
            <a:fld id="{D77CCBAE-CD6C-4034-A20D-11180A96BD83}" type="slidenum">
              <a:rPr lang="en-US" smtClean="0"/>
              <a:t>10</a:t>
            </a:fld>
            <a:endParaRPr lang="en-US"/>
          </a:p>
        </p:txBody>
      </p:sp>
      <p:pic>
        <p:nvPicPr>
          <p:cNvPr id="4" name="Picture 3">
            <a:extLst>
              <a:ext uri="{FF2B5EF4-FFF2-40B4-BE49-F238E27FC236}">
                <a16:creationId xmlns:a16="http://schemas.microsoft.com/office/drawing/2014/main" id="{404B93D4-4E53-1E65-65D0-E2B144E0CEF4}"/>
              </a:ext>
            </a:extLst>
          </p:cNvPr>
          <p:cNvPicPr>
            <a:picLocks noChangeAspect="1"/>
          </p:cNvPicPr>
          <p:nvPr/>
        </p:nvPicPr>
        <p:blipFill>
          <a:blip r:embed="rId2"/>
          <a:stretch>
            <a:fillRect/>
          </a:stretch>
        </p:blipFill>
        <p:spPr>
          <a:xfrm>
            <a:off x="1565000" y="787782"/>
            <a:ext cx="10527779" cy="5439804"/>
          </a:xfrm>
          <a:prstGeom prst="rect">
            <a:avLst/>
          </a:prstGeom>
        </p:spPr>
      </p:pic>
    </p:spTree>
    <p:extLst>
      <p:ext uri="{BB962C8B-B14F-4D97-AF65-F5344CB8AC3E}">
        <p14:creationId xmlns:p14="http://schemas.microsoft.com/office/powerpoint/2010/main" val="368647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38EBAA-1EB9-01B5-C1A8-4BF8FA5D747E}"/>
              </a:ext>
            </a:extLst>
          </p:cNvPr>
          <p:cNvSpPr>
            <a:spLocks noGrp="1"/>
          </p:cNvSpPr>
          <p:nvPr>
            <p:ph type="dt" sz="half" idx="10"/>
          </p:nvPr>
        </p:nvSpPr>
        <p:spPr/>
        <p:txBody>
          <a:bodyPr/>
          <a:lstStyle/>
          <a:p>
            <a:fld id="{56992A0E-90D2-4241-B153-CEDC18FA644C}" type="datetime1">
              <a:rPr lang="en-US" smtClean="0"/>
              <a:t>3/13/2024</a:t>
            </a:fld>
            <a:endParaRPr lang="en-US"/>
          </a:p>
        </p:txBody>
      </p:sp>
      <p:sp>
        <p:nvSpPr>
          <p:cNvPr id="3" name="Slide Number Placeholder 2">
            <a:extLst>
              <a:ext uri="{FF2B5EF4-FFF2-40B4-BE49-F238E27FC236}">
                <a16:creationId xmlns:a16="http://schemas.microsoft.com/office/drawing/2014/main" id="{4BB7AA28-AA49-EF54-83A4-EC6F103E3989}"/>
              </a:ext>
            </a:extLst>
          </p:cNvPr>
          <p:cNvSpPr>
            <a:spLocks noGrp="1"/>
          </p:cNvSpPr>
          <p:nvPr>
            <p:ph type="sldNum" sz="quarter" idx="12"/>
          </p:nvPr>
        </p:nvSpPr>
        <p:spPr/>
        <p:txBody>
          <a:bodyPr/>
          <a:lstStyle/>
          <a:p>
            <a:fld id="{D77CCBAE-CD6C-4034-A20D-11180A96BD83}" type="slidenum">
              <a:rPr lang="en-US" smtClean="0"/>
              <a:t>11</a:t>
            </a:fld>
            <a:endParaRPr lang="en-US"/>
          </a:p>
        </p:txBody>
      </p:sp>
      <p:pic>
        <p:nvPicPr>
          <p:cNvPr id="5" name="Picture 4">
            <a:extLst>
              <a:ext uri="{FF2B5EF4-FFF2-40B4-BE49-F238E27FC236}">
                <a16:creationId xmlns:a16="http://schemas.microsoft.com/office/drawing/2014/main" id="{0B84DF84-D705-C02F-BBF7-DA80898A2875}"/>
              </a:ext>
            </a:extLst>
          </p:cNvPr>
          <p:cNvPicPr>
            <a:picLocks noChangeAspect="1"/>
          </p:cNvPicPr>
          <p:nvPr/>
        </p:nvPicPr>
        <p:blipFill>
          <a:blip r:embed="rId2"/>
          <a:stretch>
            <a:fillRect/>
          </a:stretch>
        </p:blipFill>
        <p:spPr>
          <a:xfrm>
            <a:off x="1640910" y="787782"/>
            <a:ext cx="10383946" cy="5502143"/>
          </a:xfrm>
          <a:prstGeom prst="rect">
            <a:avLst/>
          </a:prstGeom>
        </p:spPr>
      </p:pic>
    </p:spTree>
    <p:extLst>
      <p:ext uri="{BB962C8B-B14F-4D97-AF65-F5344CB8AC3E}">
        <p14:creationId xmlns:p14="http://schemas.microsoft.com/office/powerpoint/2010/main" val="3091344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47337"/>
            <a:ext cx="8647112" cy="1005570"/>
          </a:xfrm>
        </p:spPr>
        <p:txBody>
          <a:bodyPr>
            <a:normAutofit fontScale="90000"/>
          </a:bodyPr>
          <a:lstStyle/>
          <a:p>
            <a:r>
              <a:rPr lang="en-US" dirty="0"/>
              <a:t>Student Eligibility in a Two-Year Program- Examples</a:t>
            </a:r>
          </a:p>
        </p:txBody>
      </p:sp>
      <p:sp>
        <p:nvSpPr>
          <p:cNvPr id="3" name="Content Placeholder 2"/>
          <p:cNvSpPr>
            <a:spLocks noGrp="1"/>
          </p:cNvSpPr>
          <p:nvPr>
            <p:ph idx="1"/>
          </p:nvPr>
        </p:nvSpPr>
        <p:spPr>
          <a:xfrm>
            <a:off x="1907822" y="1431758"/>
            <a:ext cx="10123756" cy="5069075"/>
          </a:xfrm>
        </p:spPr>
        <p:txBody>
          <a:bodyPr>
            <a:normAutofit lnSpcReduction="10000"/>
          </a:bodyPr>
          <a:lstStyle/>
          <a:p>
            <a:r>
              <a:rPr lang="en-US" dirty="0"/>
              <a:t>Students enrolled in a two-year program that will lead to in-demand employment are eligible for FoodShare</a:t>
            </a:r>
          </a:p>
          <a:p>
            <a:r>
              <a:rPr lang="en-US" b="1" dirty="0"/>
              <a:t>Example 1: </a:t>
            </a:r>
            <a:r>
              <a:rPr lang="en-US" dirty="0"/>
              <a:t>During an interview for FoodShare, Jack reports that he are a full-time student at Northern Technical College for phlebotomy and plans to graduate in the next year. Jack is enrolled in a two-year degree program that is expected to lead to a Phlebotomy Technician Technical Diploma. Jack meets all other eligibility criteria and is determined to be eligible for FoodShare because Jack is enrolled in a program at an institution of higher education that meets the definition of a technical or vocational studies as detailed within the Carl D. Perkins Career and Technical Education Act of 2006 (20 U.S.C. 2302)</a:t>
            </a:r>
          </a:p>
          <a:p>
            <a:r>
              <a:rPr lang="en-US" b="1" dirty="0"/>
              <a:t>Example 2:</a:t>
            </a:r>
            <a:r>
              <a:rPr lang="en-US" dirty="0"/>
              <a:t> When Carla applies for FoodShare, Carla reports taking classes at Madison Area Technical College (MATC). Carla is taking cooking with herbs, pottery, and jewelry making. While Carla is enrolled and taking classes at MATC, Carla is not considered an enrolled student for FoodShare purposes because Carla is taking personal development classes, which are outside of the regular curriculum</a:t>
            </a:r>
          </a:p>
          <a:p>
            <a:r>
              <a:rPr lang="en-US" b="1" dirty="0"/>
              <a:t>Example 3:</a:t>
            </a:r>
            <a:r>
              <a:rPr lang="en-US" dirty="0"/>
              <a:t> When Bill applies for FoodShare, Bill reports enrollment in a four-year nursing program at a state university and has two years left in the program.  Bill does not meet any other student exemptions. Bill is not eligible for FoodShare</a:t>
            </a:r>
          </a:p>
          <a:p>
            <a:endParaRPr lang="en-US" dirty="0"/>
          </a:p>
          <a:p>
            <a:endParaRPr lang="en-US" dirty="0"/>
          </a:p>
        </p:txBody>
      </p:sp>
      <p:sp>
        <p:nvSpPr>
          <p:cNvPr id="4" name="Date Placeholder 3"/>
          <p:cNvSpPr>
            <a:spLocks noGrp="1"/>
          </p:cNvSpPr>
          <p:nvPr>
            <p:ph type="dt" sz="half" idx="10"/>
          </p:nvPr>
        </p:nvSpPr>
        <p:spPr/>
        <p:txBody>
          <a:bodyPr/>
          <a:lstStyle/>
          <a:p>
            <a:fld id="{3DE19F4B-1667-4652-A309-01B87D2798F8}" type="datetime1">
              <a:rPr lang="en-US" smtClean="0"/>
              <a:t>3/13/2024</a:t>
            </a:fld>
            <a:endParaRPr lang="en-US"/>
          </a:p>
        </p:txBody>
      </p:sp>
      <p:sp>
        <p:nvSpPr>
          <p:cNvPr id="5" name="Slide Number Placeholder 4"/>
          <p:cNvSpPr>
            <a:spLocks noGrp="1"/>
          </p:cNvSpPr>
          <p:nvPr>
            <p:ph type="sldNum" sz="quarter" idx="12"/>
          </p:nvPr>
        </p:nvSpPr>
        <p:spPr/>
        <p:txBody>
          <a:bodyPr/>
          <a:lstStyle/>
          <a:p>
            <a:fld id="{D77CCBAE-CD6C-4034-A20D-11180A96BD83}" type="slidenum">
              <a:rPr lang="en-US" smtClean="0"/>
              <a:t>12</a:t>
            </a:fld>
            <a:endParaRPr lang="en-US"/>
          </a:p>
        </p:txBody>
      </p:sp>
    </p:spTree>
    <p:extLst>
      <p:ext uri="{BB962C8B-B14F-4D97-AF65-F5344CB8AC3E}">
        <p14:creationId xmlns:p14="http://schemas.microsoft.com/office/powerpoint/2010/main" val="2041002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47337"/>
            <a:ext cx="8647112" cy="1005570"/>
          </a:xfrm>
        </p:spPr>
        <p:txBody>
          <a:bodyPr>
            <a:normAutofit fontScale="90000"/>
          </a:bodyPr>
          <a:lstStyle/>
          <a:p>
            <a:r>
              <a:rPr lang="en-US" dirty="0"/>
              <a:t>Student Eligibility in a Two-Year Program- Examples</a:t>
            </a:r>
          </a:p>
        </p:txBody>
      </p:sp>
      <p:sp>
        <p:nvSpPr>
          <p:cNvPr id="3" name="Content Placeholder 2"/>
          <p:cNvSpPr>
            <a:spLocks noGrp="1"/>
          </p:cNvSpPr>
          <p:nvPr>
            <p:ph idx="1"/>
          </p:nvPr>
        </p:nvSpPr>
        <p:spPr>
          <a:xfrm>
            <a:off x="1907821" y="1217279"/>
            <a:ext cx="9234311" cy="859878"/>
          </a:xfrm>
        </p:spPr>
        <p:txBody>
          <a:bodyPr>
            <a:normAutofit fontScale="92500" lnSpcReduction="20000"/>
          </a:bodyPr>
          <a:lstStyle/>
          <a:p>
            <a:r>
              <a:rPr lang="en-US" dirty="0"/>
              <a:t>Examples of course completion having a direct link to employment:</a:t>
            </a:r>
          </a:p>
          <a:p>
            <a:pPr marL="0" indent="0">
              <a:buNone/>
            </a:pPr>
            <a:r>
              <a:rPr lang="en-US" dirty="0"/>
              <a:t>Note: this is not an exclusive list.  Workers need to use critical thinking when determining what programs will lead to employment</a:t>
            </a:r>
          </a:p>
          <a:p>
            <a:pPr marL="800100" lvl="1" indent="-342900">
              <a:buAutoNum type="arabicPeriod"/>
            </a:pPr>
            <a:endParaRPr lang="en-US" dirty="0"/>
          </a:p>
        </p:txBody>
      </p:sp>
      <p:sp>
        <p:nvSpPr>
          <p:cNvPr id="4" name="Date Placeholder 3"/>
          <p:cNvSpPr>
            <a:spLocks noGrp="1"/>
          </p:cNvSpPr>
          <p:nvPr>
            <p:ph type="dt" sz="half" idx="10"/>
          </p:nvPr>
        </p:nvSpPr>
        <p:spPr/>
        <p:txBody>
          <a:bodyPr/>
          <a:lstStyle/>
          <a:p>
            <a:fld id="{3DE19F4B-1667-4652-A309-01B87D2798F8}" type="datetime1">
              <a:rPr lang="en-US" smtClean="0"/>
              <a:t>3/13/2024</a:t>
            </a:fld>
            <a:endParaRPr lang="en-US"/>
          </a:p>
        </p:txBody>
      </p:sp>
      <p:sp>
        <p:nvSpPr>
          <p:cNvPr id="5" name="Slide Number Placeholder 4"/>
          <p:cNvSpPr>
            <a:spLocks noGrp="1"/>
          </p:cNvSpPr>
          <p:nvPr>
            <p:ph type="sldNum" sz="quarter" idx="12"/>
          </p:nvPr>
        </p:nvSpPr>
        <p:spPr/>
        <p:txBody>
          <a:bodyPr/>
          <a:lstStyle/>
          <a:p>
            <a:fld id="{D77CCBAE-CD6C-4034-A20D-11180A96BD83}" type="slidenum">
              <a:rPr lang="en-US" smtClean="0"/>
              <a:t>13</a:t>
            </a:fld>
            <a:endParaRPr lang="en-US"/>
          </a:p>
        </p:txBody>
      </p:sp>
      <p:sp>
        <p:nvSpPr>
          <p:cNvPr id="6" name="TextBox 5">
            <a:extLst>
              <a:ext uri="{FF2B5EF4-FFF2-40B4-BE49-F238E27FC236}">
                <a16:creationId xmlns:a16="http://schemas.microsoft.com/office/drawing/2014/main" id="{F0FF8AE0-07E2-8679-38FA-DF34C0BA3DA9}"/>
              </a:ext>
            </a:extLst>
          </p:cNvPr>
          <p:cNvSpPr txBox="1"/>
          <p:nvPr/>
        </p:nvSpPr>
        <p:spPr>
          <a:xfrm>
            <a:off x="6664962" y="1947402"/>
            <a:ext cx="4842933" cy="3693319"/>
          </a:xfrm>
          <a:prstGeom prst="rect">
            <a:avLst/>
          </a:prstGeom>
          <a:noFill/>
        </p:spPr>
        <p:txBody>
          <a:bodyPr wrap="square" rtlCol="0">
            <a:spAutoFit/>
          </a:bodyPr>
          <a:lstStyle/>
          <a:p>
            <a:pPr lvl="1"/>
            <a:endParaRPr lang="en-US" dirty="0"/>
          </a:p>
          <a:p>
            <a:pPr marL="800100" lvl="1" indent="-342900">
              <a:buAutoNum type="arabicPeriod" startAt="13"/>
            </a:pPr>
            <a:r>
              <a:rPr lang="en-US" dirty="0"/>
              <a:t>Social and Human Service Assistants</a:t>
            </a:r>
          </a:p>
          <a:p>
            <a:pPr marL="800100" lvl="1" indent="-342900">
              <a:buAutoNum type="arabicPeriod" startAt="13"/>
            </a:pPr>
            <a:r>
              <a:rPr lang="en-US" dirty="0"/>
              <a:t>Radiation Therapists</a:t>
            </a:r>
          </a:p>
          <a:p>
            <a:pPr marL="800100" lvl="1" indent="-342900">
              <a:buAutoNum type="arabicPeriod" startAt="13"/>
            </a:pPr>
            <a:r>
              <a:rPr lang="en-US" dirty="0"/>
              <a:t>Veterinary Technologists and Technicians</a:t>
            </a:r>
          </a:p>
          <a:p>
            <a:pPr marL="800100" lvl="1" indent="-342900">
              <a:buAutoNum type="arabicPeriod" startAt="13"/>
            </a:pPr>
            <a:r>
              <a:rPr lang="en-US" dirty="0"/>
              <a:t>Cardiovascular Technologist and Technicians</a:t>
            </a:r>
          </a:p>
          <a:p>
            <a:pPr marL="800100" lvl="1" indent="-342900">
              <a:buAutoNum type="arabicPeriod" startAt="13"/>
            </a:pPr>
            <a:r>
              <a:rPr lang="en-US" dirty="0"/>
              <a:t>Radiologic Technicians</a:t>
            </a:r>
          </a:p>
          <a:p>
            <a:pPr marL="800100" lvl="1" indent="-342900">
              <a:buAutoNum type="arabicPeriod" startAt="13"/>
            </a:pPr>
            <a:r>
              <a:rPr lang="en-US" dirty="0"/>
              <a:t>Dental Hygienists </a:t>
            </a:r>
          </a:p>
          <a:p>
            <a:pPr marL="800100" lvl="1" indent="-342900">
              <a:buAutoNum type="arabicPeriod" startAt="13"/>
            </a:pPr>
            <a:r>
              <a:rPr lang="en-US" dirty="0"/>
              <a:t>Magnetic Resonance Imaging Technologists</a:t>
            </a:r>
          </a:p>
          <a:p>
            <a:pPr marL="800100" lvl="1" indent="-342900">
              <a:buAutoNum type="arabicPeriod" startAt="13"/>
            </a:pPr>
            <a:r>
              <a:rPr lang="en-US" dirty="0"/>
              <a:t>Web Developers</a:t>
            </a:r>
          </a:p>
        </p:txBody>
      </p:sp>
      <p:sp>
        <p:nvSpPr>
          <p:cNvPr id="7" name="TextBox 6">
            <a:extLst>
              <a:ext uri="{FF2B5EF4-FFF2-40B4-BE49-F238E27FC236}">
                <a16:creationId xmlns:a16="http://schemas.microsoft.com/office/drawing/2014/main" id="{AF83BBB4-B54D-E883-793A-3FDF46230101}"/>
              </a:ext>
            </a:extLst>
          </p:cNvPr>
          <p:cNvSpPr txBox="1"/>
          <p:nvPr/>
        </p:nvSpPr>
        <p:spPr>
          <a:xfrm>
            <a:off x="1828800" y="2132339"/>
            <a:ext cx="5441244" cy="4801314"/>
          </a:xfrm>
          <a:prstGeom prst="rect">
            <a:avLst/>
          </a:prstGeom>
          <a:noFill/>
        </p:spPr>
        <p:txBody>
          <a:bodyPr wrap="square" rtlCol="0">
            <a:spAutoFit/>
          </a:bodyPr>
          <a:lstStyle/>
          <a:p>
            <a:pPr marL="800100" lvl="1" indent="-342900">
              <a:buAutoNum type="arabicPeriod"/>
            </a:pPr>
            <a:r>
              <a:rPr lang="en-US" dirty="0"/>
              <a:t>Wind Turbine Service Technicians</a:t>
            </a:r>
          </a:p>
          <a:p>
            <a:pPr marL="800100" lvl="1" indent="-342900">
              <a:buAutoNum type="arabicPeriod"/>
            </a:pPr>
            <a:r>
              <a:rPr lang="en-US" dirty="0"/>
              <a:t>Solar Photovoltaic installers</a:t>
            </a:r>
          </a:p>
          <a:p>
            <a:pPr marL="800100" lvl="1" indent="-342900">
              <a:buAutoNum type="arabicPeriod"/>
            </a:pPr>
            <a:r>
              <a:rPr lang="en-US" dirty="0"/>
              <a:t>Occupational Therapy Assistants</a:t>
            </a:r>
          </a:p>
          <a:p>
            <a:pPr marL="800100" lvl="1" indent="-342900">
              <a:buAutoNum type="arabicPeriod"/>
            </a:pPr>
            <a:r>
              <a:rPr lang="en-US" dirty="0"/>
              <a:t>Home Health and Personal Care Aids</a:t>
            </a:r>
          </a:p>
          <a:p>
            <a:pPr marL="800100" lvl="1" indent="-342900">
              <a:buAutoNum type="arabicPeriod"/>
            </a:pPr>
            <a:r>
              <a:rPr lang="en-US" dirty="0"/>
              <a:t>Physical Therapy Assistants</a:t>
            </a:r>
          </a:p>
          <a:p>
            <a:pPr marL="800100" lvl="1" indent="-342900">
              <a:buAutoNum type="arabicPeriod"/>
            </a:pPr>
            <a:r>
              <a:rPr lang="en-US" dirty="0"/>
              <a:t>Derrick Operators</a:t>
            </a:r>
          </a:p>
          <a:p>
            <a:pPr marL="800100" lvl="1" indent="-342900">
              <a:buAutoNum type="arabicPeriod"/>
            </a:pPr>
            <a:r>
              <a:rPr lang="en-US" dirty="0"/>
              <a:t>Forest Fire Inspectors and Preventions Specialist</a:t>
            </a:r>
          </a:p>
          <a:p>
            <a:pPr marL="800100" lvl="1" indent="-342900">
              <a:buAutoNum type="arabicPeriod"/>
            </a:pPr>
            <a:r>
              <a:rPr lang="en-US" dirty="0"/>
              <a:t>Massage Therapists</a:t>
            </a:r>
          </a:p>
          <a:p>
            <a:pPr marL="800100" lvl="1" indent="-342900">
              <a:buAutoNum type="arabicPeriod"/>
            </a:pPr>
            <a:r>
              <a:rPr lang="en-US" dirty="0"/>
              <a:t>Respiratory Therapist</a:t>
            </a:r>
          </a:p>
          <a:p>
            <a:pPr marL="800100" lvl="1" indent="-342900">
              <a:buAutoNum type="arabicPeriod"/>
            </a:pPr>
            <a:r>
              <a:rPr lang="en-US" dirty="0"/>
              <a:t>Medical Assistants</a:t>
            </a:r>
          </a:p>
          <a:p>
            <a:pPr marL="800100" lvl="1" indent="-342900">
              <a:buAutoNum type="arabicPeriod" startAt="11"/>
            </a:pPr>
            <a:r>
              <a:rPr lang="en-US" dirty="0"/>
              <a:t>Phlebotomists</a:t>
            </a:r>
          </a:p>
          <a:p>
            <a:pPr marL="800100" lvl="1" indent="-342900">
              <a:buAutoNum type="arabicPeriod" startAt="11"/>
            </a:pPr>
            <a:r>
              <a:rPr lang="en-US" dirty="0"/>
              <a:t>Diagnostic Medical Sonographers</a:t>
            </a:r>
          </a:p>
          <a:p>
            <a:pPr lvl="1"/>
            <a:endParaRPr lang="en-US" dirty="0"/>
          </a:p>
          <a:p>
            <a:pPr marL="800100" lvl="1" indent="-342900">
              <a:buAutoNum type="arabicPeriod"/>
            </a:pPr>
            <a:endParaRPr lang="en-US" dirty="0"/>
          </a:p>
          <a:p>
            <a:pPr marL="800100" lvl="1" indent="-342900">
              <a:buAutoNum type="arabicPeriod"/>
            </a:pPr>
            <a:endParaRPr lang="en-US" dirty="0"/>
          </a:p>
          <a:p>
            <a:pPr lvl="1"/>
            <a:endParaRPr lang="en-US" dirty="0"/>
          </a:p>
        </p:txBody>
      </p:sp>
    </p:spTree>
    <p:extLst>
      <p:ext uri="{BB962C8B-B14F-4D97-AF65-F5344CB8AC3E}">
        <p14:creationId xmlns:p14="http://schemas.microsoft.com/office/powerpoint/2010/main" val="3195081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0443" y="606949"/>
            <a:ext cx="8598986" cy="1091916"/>
          </a:xfrm>
        </p:spPr>
        <p:txBody>
          <a:bodyPr>
            <a:normAutofit/>
          </a:bodyPr>
          <a:lstStyle/>
          <a:p>
            <a:r>
              <a:rPr lang="en-US" dirty="0"/>
              <a:t>Verification</a:t>
            </a:r>
            <a:endParaRPr lang="en-US" sz="2700" dirty="0"/>
          </a:p>
        </p:txBody>
      </p:sp>
      <p:sp>
        <p:nvSpPr>
          <p:cNvPr id="3" name="Content Placeholder 2"/>
          <p:cNvSpPr>
            <a:spLocks noGrp="1"/>
          </p:cNvSpPr>
          <p:nvPr>
            <p:ph idx="1"/>
          </p:nvPr>
        </p:nvSpPr>
        <p:spPr>
          <a:xfrm>
            <a:off x="1741950" y="2063997"/>
            <a:ext cx="9896895" cy="4066440"/>
          </a:xfrm>
        </p:spPr>
        <p:txBody>
          <a:bodyPr>
            <a:normAutofit/>
          </a:bodyPr>
          <a:lstStyle/>
          <a:p>
            <a:endParaRPr lang="en-US" dirty="0"/>
          </a:p>
          <a:p>
            <a:r>
              <a:rPr lang="en-US" dirty="0"/>
              <a:t>Verification of student enrollment status is typically </a:t>
            </a:r>
            <a:r>
              <a:rPr lang="en-US" b="1" dirty="0"/>
              <a:t>not required </a:t>
            </a:r>
          </a:p>
          <a:p>
            <a:r>
              <a:rPr lang="en-US" dirty="0"/>
              <a:t>Verification requests depend upon the type of exemption being reported and whether the information provided by the FS member is determined questionable by the agency</a:t>
            </a:r>
          </a:p>
          <a:p>
            <a:r>
              <a:rPr lang="en-US" dirty="0"/>
              <a:t>Verification of student eligibility exemption(s) is not required unless otherwise noted as a part of eligibility requirements or deemed questionable</a:t>
            </a:r>
          </a:p>
          <a:p>
            <a:r>
              <a:rPr lang="en-US" dirty="0"/>
              <a:t>Exemptions to the student eligibility policy are verified by using an enrollment letter, financial aid papers, letter from the school, or any other applicable document. IM workers should not require a specific type of verification</a:t>
            </a:r>
          </a:p>
          <a:p>
            <a:endParaRPr lang="en-US" dirty="0"/>
          </a:p>
        </p:txBody>
      </p:sp>
      <p:sp>
        <p:nvSpPr>
          <p:cNvPr id="4" name="Date Placeholder 3"/>
          <p:cNvSpPr>
            <a:spLocks noGrp="1"/>
          </p:cNvSpPr>
          <p:nvPr>
            <p:ph type="dt" sz="half" idx="10"/>
          </p:nvPr>
        </p:nvSpPr>
        <p:spPr/>
        <p:txBody>
          <a:bodyPr/>
          <a:lstStyle/>
          <a:p>
            <a:fld id="{3DE19F4B-1667-4652-A309-01B87D2798F8}" type="datetime1">
              <a:rPr lang="en-US" smtClean="0"/>
              <a:t>3/13/2024</a:t>
            </a:fld>
            <a:endParaRPr lang="en-US"/>
          </a:p>
        </p:txBody>
      </p:sp>
      <p:sp>
        <p:nvSpPr>
          <p:cNvPr id="5" name="Slide Number Placeholder 4"/>
          <p:cNvSpPr>
            <a:spLocks noGrp="1"/>
          </p:cNvSpPr>
          <p:nvPr>
            <p:ph type="sldNum" sz="quarter" idx="12"/>
          </p:nvPr>
        </p:nvSpPr>
        <p:spPr/>
        <p:txBody>
          <a:bodyPr/>
          <a:lstStyle/>
          <a:p>
            <a:fld id="{D77CCBAE-CD6C-4034-A20D-11180A96BD83}" type="slidenum">
              <a:rPr lang="en-US" smtClean="0"/>
              <a:t>14</a:t>
            </a:fld>
            <a:endParaRPr lang="en-US"/>
          </a:p>
        </p:txBody>
      </p:sp>
    </p:spTree>
    <p:extLst>
      <p:ext uri="{BB962C8B-B14F-4D97-AF65-F5344CB8AC3E}">
        <p14:creationId xmlns:p14="http://schemas.microsoft.com/office/powerpoint/2010/main" val="3562927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CWW Processes</a:t>
            </a:r>
          </a:p>
        </p:txBody>
      </p:sp>
      <p:sp>
        <p:nvSpPr>
          <p:cNvPr id="3" name="Content Placeholder 2"/>
          <p:cNvSpPr>
            <a:spLocks noGrp="1"/>
          </p:cNvSpPr>
          <p:nvPr>
            <p:ph idx="1"/>
          </p:nvPr>
        </p:nvSpPr>
        <p:spPr/>
        <p:txBody>
          <a:bodyPr>
            <a:normAutofit/>
          </a:bodyPr>
          <a:lstStyle/>
          <a:p>
            <a:r>
              <a:rPr lang="en-US" dirty="0"/>
              <a:t>CWW determines student eligibility exemptions based on number of hours worked per month and gross earnings from the Employment page and/or Self-employment page.</a:t>
            </a:r>
          </a:p>
          <a:p>
            <a:r>
              <a:rPr lang="en-US" dirty="0"/>
              <a:t>CWW determines all other student eligibility exemptions based on entries made on the School Enrollment Page</a:t>
            </a:r>
          </a:p>
          <a:p>
            <a:pPr lvl="1"/>
            <a:r>
              <a:rPr lang="en-US" dirty="0"/>
              <a:t>Most exemptions will be entered in the Student FoodShare Eligibility Reason section</a:t>
            </a:r>
          </a:p>
          <a:p>
            <a:pPr lvl="1"/>
            <a:r>
              <a:rPr lang="en-US" dirty="0"/>
              <a:t>The Meets Caring for Dependent Children Requirement is used when the student is eligible due to caring for a dependent child. </a:t>
            </a:r>
          </a:p>
          <a:p>
            <a:pPr lvl="1"/>
            <a:r>
              <a:rPr lang="en-US" dirty="0"/>
              <a:t>When the student is in a two-year program that will lead to an in-demand occupation, </a:t>
            </a:r>
            <a:r>
              <a:rPr lang="en-US"/>
              <a:t>this exemption </a:t>
            </a:r>
            <a:r>
              <a:rPr lang="en-US" dirty="0"/>
              <a:t>should be entered under the FE-Food Stamp Employment Training (FSET) eligibility reason</a:t>
            </a:r>
          </a:p>
        </p:txBody>
      </p:sp>
      <p:sp>
        <p:nvSpPr>
          <p:cNvPr id="4" name="Date Placeholder 3"/>
          <p:cNvSpPr>
            <a:spLocks noGrp="1"/>
          </p:cNvSpPr>
          <p:nvPr>
            <p:ph type="dt" sz="half" idx="10"/>
          </p:nvPr>
        </p:nvSpPr>
        <p:spPr/>
        <p:txBody>
          <a:bodyPr/>
          <a:lstStyle/>
          <a:p>
            <a:fld id="{3DE19F4B-1667-4652-A309-01B87D2798F8}" type="datetime1">
              <a:rPr lang="en-US" smtClean="0"/>
              <a:t>3/13/2024</a:t>
            </a:fld>
            <a:endParaRPr lang="en-US"/>
          </a:p>
        </p:txBody>
      </p:sp>
      <p:sp>
        <p:nvSpPr>
          <p:cNvPr id="5" name="Slide Number Placeholder 4"/>
          <p:cNvSpPr>
            <a:spLocks noGrp="1"/>
          </p:cNvSpPr>
          <p:nvPr>
            <p:ph type="sldNum" sz="quarter" idx="12"/>
          </p:nvPr>
        </p:nvSpPr>
        <p:spPr/>
        <p:txBody>
          <a:bodyPr/>
          <a:lstStyle/>
          <a:p>
            <a:fld id="{D77CCBAE-CD6C-4034-A20D-11180A96BD83}" type="slidenum">
              <a:rPr lang="en-US" smtClean="0"/>
              <a:t>15</a:t>
            </a:fld>
            <a:endParaRPr lang="en-US"/>
          </a:p>
        </p:txBody>
      </p:sp>
    </p:spTree>
    <p:extLst>
      <p:ext uri="{BB962C8B-B14F-4D97-AF65-F5344CB8AC3E}">
        <p14:creationId xmlns:p14="http://schemas.microsoft.com/office/powerpoint/2010/main" val="174094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School Enrollment Page</a:t>
            </a:r>
          </a:p>
        </p:txBody>
      </p:sp>
      <p:sp>
        <p:nvSpPr>
          <p:cNvPr id="4" name="Date Placeholder 3"/>
          <p:cNvSpPr>
            <a:spLocks noGrp="1"/>
          </p:cNvSpPr>
          <p:nvPr>
            <p:ph type="dt" sz="half" idx="10"/>
          </p:nvPr>
        </p:nvSpPr>
        <p:spPr/>
        <p:txBody>
          <a:bodyPr/>
          <a:lstStyle/>
          <a:p>
            <a:fld id="{3DE19F4B-1667-4652-A309-01B87D2798F8}" type="datetime1">
              <a:rPr lang="en-US" smtClean="0"/>
              <a:t>3/13/2024</a:t>
            </a:fld>
            <a:endParaRPr lang="en-US"/>
          </a:p>
        </p:txBody>
      </p:sp>
      <p:sp>
        <p:nvSpPr>
          <p:cNvPr id="5" name="Slide Number Placeholder 4"/>
          <p:cNvSpPr>
            <a:spLocks noGrp="1"/>
          </p:cNvSpPr>
          <p:nvPr>
            <p:ph type="sldNum" sz="quarter" idx="12"/>
          </p:nvPr>
        </p:nvSpPr>
        <p:spPr/>
        <p:txBody>
          <a:bodyPr/>
          <a:lstStyle/>
          <a:p>
            <a:fld id="{D77CCBAE-CD6C-4034-A20D-11180A96BD83}" type="slidenum">
              <a:rPr lang="en-US" smtClean="0"/>
              <a:t>16</a:t>
            </a:fld>
            <a:endParaRPr lang="en-US"/>
          </a:p>
        </p:txBody>
      </p:sp>
      <p:pic>
        <p:nvPicPr>
          <p:cNvPr id="9" name="Picture 8">
            <a:extLst>
              <a:ext uri="{FF2B5EF4-FFF2-40B4-BE49-F238E27FC236}">
                <a16:creationId xmlns:a16="http://schemas.microsoft.com/office/drawing/2014/main" id="{8941D45A-B759-5A9B-23E2-B5154182B472}"/>
              </a:ext>
            </a:extLst>
          </p:cNvPr>
          <p:cNvPicPr>
            <a:picLocks noChangeAspect="1"/>
          </p:cNvPicPr>
          <p:nvPr/>
        </p:nvPicPr>
        <p:blipFill>
          <a:blip r:embed="rId2"/>
          <a:stretch>
            <a:fillRect/>
          </a:stretch>
        </p:blipFill>
        <p:spPr>
          <a:xfrm>
            <a:off x="1905537" y="1695170"/>
            <a:ext cx="8380213" cy="4805663"/>
          </a:xfrm>
          <a:prstGeom prst="rect">
            <a:avLst/>
          </a:prstGeom>
        </p:spPr>
      </p:pic>
    </p:spTree>
    <p:extLst>
      <p:ext uri="{BB962C8B-B14F-4D97-AF65-F5344CB8AC3E}">
        <p14:creationId xmlns:p14="http://schemas.microsoft.com/office/powerpoint/2010/main" val="14618390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364B2-105F-2657-A44D-090639D2B9D8}"/>
              </a:ext>
            </a:extLst>
          </p:cNvPr>
          <p:cNvSpPr>
            <a:spLocks noGrp="1"/>
          </p:cNvSpPr>
          <p:nvPr>
            <p:ph type="title"/>
          </p:nvPr>
        </p:nvSpPr>
        <p:spPr/>
        <p:txBody>
          <a:bodyPr/>
          <a:lstStyle/>
          <a:p>
            <a:r>
              <a:rPr lang="en-US" dirty="0"/>
              <a:t>Questions?</a:t>
            </a:r>
          </a:p>
        </p:txBody>
      </p:sp>
      <p:sp>
        <p:nvSpPr>
          <p:cNvPr id="3" name="Date Placeholder 2">
            <a:extLst>
              <a:ext uri="{FF2B5EF4-FFF2-40B4-BE49-F238E27FC236}">
                <a16:creationId xmlns:a16="http://schemas.microsoft.com/office/drawing/2014/main" id="{4337BEA3-ECF7-A287-1279-7B763D21EE4C}"/>
              </a:ext>
            </a:extLst>
          </p:cNvPr>
          <p:cNvSpPr>
            <a:spLocks noGrp="1"/>
          </p:cNvSpPr>
          <p:nvPr>
            <p:ph type="dt" sz="half" idx="10"/>
          </p:nvPr>
        </p:nvSpPr>
        <p:spPr/>
        <p:txBody>
          <a:bodyPr/>
          <a:lstStyle/>
          <a:p>
            <a:fld id="{75FC12CF-2E11-44B1-AEB7-EF6689FF4D92}" type="datetime1">
              <a:rPr lang="en-US" smtClean="0"/>
              <a:t>3/13/2024</a:t>
            </a:fld>
            <a:endParaRPr lang="en-US"/>
          </a:p>
        </p:txBody>
      </p:sp>
      <p:sp>
        <p:nvSpPr>
          <p:cNvPr id="4" name="Slide Number Placeholder 3">
            <a:extLst>
              <a:ext uri="{FF2B5EF4-FFF2-40B4-BE49-F238E27FC236}">
                <a16:creationId xmlns:a16="http://schemas.microsoft.com/office/drawing/2014/main" id="{235F91BB-D3F8-D01B-128B-757C19E3F1D6}"/>
              </a:ext>
            </a:extLst>
          </p:cNvPr>
          <p:cNvSpPr>
            <a:spLocks noGrp="1"/>
          </p:cNvSpPr>
          <p:nvPr>
            <p:ph type="sldNum" sz="quarter" idx="12"/>
          </p:nvPr>
        </p:nvSpPr>
        <p:spPr/>
        <p:txBody>
          <a:bodyPr/>
          <a:lstStyle/>
          <a:p>
            <a:fld id="{D77CCBAE-CD6C-4034-A20D-11180A96BD83}" type="slidenum">
              <a:rPr lang="en-US" smtClean="0"/>
              <a:t>17</a:t>
            </a:fld>
            <a:endParaRPr lang="en-US"/>
          </a:p>
        </p:txBody>
      </p:sp>
    </p:spTree>
    <p:extLst>
      <p:ext uri="{BB962C8B-B14F-4D97-AF65-F5344CB8AC3E}">
        <p14:creationId xmlns:p14="http://schemas.microsoft.com/office/powerpoint/2010/main" val="239573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lstStyle/>
          <a:p>
            <a:r>
              <a:rPr lang="en-US" dirty="0"/>
              <a:t>What is Student Eligibility?</a:t>
            </a:r>
          </a:p>
          <a:p>
            <a:r>
              <a:rPr lang="en-US" dirty="0"/>
              <a:t>Enrollment Status</a:t>
            </a:r>
          </a:p>
          <a:p>
            <a:r>
              <a:rPr lang="en-US" dirty="0"/>
              <a:t>Institution of Higher Education-Definition</a:t>
            </a:r>
          </a:p>
          <a:p>
            <a:r>
              <a:rPr lang="en-US" dirty="0"/>
              <a:t>Student Eligibility for FoodShare</a:t>
            </a:r>
          </a:p>
          <a:p>
            <a:r>
              <a:rPr lang="en-US" dirty="0"/>
              <a:t>Student Eligibility in a Two-Year Program- Examples</a:t>
            </a:r>
          </a:p>
          <a:p>
            <a:r>
              <a:rPr lang="en-US" dirty="0"/>
              <a:t>CWW Processes</a:t>
            </a:r>
          </a:p>
          <a:p>
            <a:r>
              <a:rPr lang="en-US" dirty="0"/>
              <a:t>School Enrollment Page</a:t>
            </a:r>
          </a:p>
          <a:p>
            <a:r>
              <a:rPr lang="en-US" dirty="0"/>
              <a:t>Questions</a:t>
            </a:r>
          </a:p>
        </p:txBody>
      </p:sp>
      <p:sp>
        <p:nvSpPr>
          <p:cNvPr id="4" name="Date Placeholder 3"/>
          <p:cNvSpPr>
            <a:spLocks noGrp="1"/>
          </p:cNvSpPr>
          <p:nvPr>
            <p:ph type="dt" sz="half" idx="10"/>
          </p:nvPr>
        </p:nvSpPr>
        <p:spPr/>
        <p:txBody>
          <a:bodyPr/>
          <a:lstStyle/>
          <a:p>
            <a:fld id="{3DE19F4B-1667-4652-A309-01B87D2798F8}" type="datetime1">
              <a:rPr lang="en-US" smtClean="0"/>
              <a:t>3/13/2024</a:t>
            </a:fld>
            <a:endParaRPr lang="en-US"/>
          </a:p>
        </p:txBody>
      </p:sp>
      <p:sp>
        <p:nvSpPr>
          <p:cNvPr id="5" name="Slide Number Placeholder 4"/>
          <p:cNvSpPr>
            <a:spLocks noGrp="1"/>
          </p:cNvSpPr>
          <p:nvPr>
            <p:ph type="sldNum" sz="quarter" idx="12"/>
          </p:nvPr>
        </p:nvSpPr>
        <p:spPr/>
        <p:txBody>
          <a:bodyPr/>
          <a:lstStyle/>
          <a:p>
            <a:fld id="{D77CCBAE-CD6C-4034-A20D-11180A96BD83}" type="slidenum">
              <a:rPr lang="en-US" smtClean="0"/>
              <a:t>2</a:t>
            </a:fld>
            <a:endParaRPr lang="en-US"/>
          </a:p>
        </p:txBody>
      </p:sp>
    </p:spTree>
    <p:extLst>
      <p:ext uri="{BB962C8B-B14F-4D97-AF65-F5344CB8AC3E}">
        <p14:creationId xmlns:p14="http://schemas.microsoft.com/office/powerpoint/2010/main" val="3446804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C21B3-B1CB-734D-FBC6-B59EB4BB0517}"/>
              </a:ext>
            </a:extLst>
          </p:cNvPr>
          <p:cNvSpPr>
            <a:spLocks noGrp="1"/>
          </p:cNvSpPr>
          <p:nvPr>
            <p:ph type="title"/>
          </p:nvPr>
        </p:nvSpPr>
        <p:spPr/>
        <p:txBody>
          <a:bodyPr/>
          <a:lstStyle/>
          <a:p>
            <a:r>
              <a:rPr lang="en-US" dirty="0"/>
              <a:t>What is Student Eligibility?</a:t>
            </a:r>
          </a:p>
        </p:txBody>
      </p:sp>
      <p:sp>
        <p:nvSpPr>
          <p:cNvPr id="3" name="Content Placeholder 2">
            <a:extLst>
              <a:ext uri="{FF2B5EF4-FFF2-40B4-BE49-F238E27FC236}">
                <a16:creationId xmlns:a16="http://schemas.microsoft.com/office/drawing/2014/main" id="{9DB585FD-7FCA-708C-3039-F4FA22A8258C}"/>
              </a:ext>
            </a:extLst>
          </p:cNvPr>
          <p:cNvSpPr>
            <a:spLocks noGrp="1"/>
          </p:cNvSpPr>
          <p:nvPr>
            <p:ph idx="1"/>
          </p:nvPr>
        </p:nvSpPr>
        <p:spPr>
          <a:xfrm>
            <a:off x="2589212" y="1749778"/>
            <a:ext cx="8915400" cy="4161444"/>
          </a:xfrm>
        </p:spPr>
        <p:txBody>
          <a:bodyPr>
            <a:normAutofit/>
          </a:bodyPr>
          <a:lstStyle/>
          <a:p>
            <a:r>
              <a:rPr lang="en-US" dirty="0"/>
              <a:t>People enrolled half-time or more in an institution of higher education are ineligible for FS unless they meet an exemption</a:t>
            </a:r>
          </a:p>
          <a:p>
            <a:r>
              <a:rPr lang="en-US" dirty="0"/>
              <a:t>Students can be enrolled for in-person, online or hybrid courses</a:t>
            </a:r>
          </a:p>
          <a:p>
            <a:r>
              <a:rPr lang="en-US" dirty="0"/>
              <a:t>Customers 18-49 enrolled less than half time do not have to meet an exemption for FS</a:t>
            </a:r>
          </a:p>
          <a:p>
            <a:r>
              <a:rPr lang="en-US" dirty="0"/>
              <a:t>A student is considered enrolled as of the first day of the school term through normal scheduled class periods, vacation, and recess unless they</a:t>
            </a:r>
          </a:p>
          <a:p>
            <a:pPr lvl="1"/>
            <a:r>
              <a:rPr lang="en-US" dirty="0"/>
              <a:t>Graduate</a:t>
            </a:r>
          </a:p>
          <a:p>
            <a:pPr lvl="1"/>
            <a:r>
              <a:rPr lang="en-US" dirty="0"/>
              <a:t>Are suspended, expelled, or drop out</a:t>
            </a:r>
          </a:p>
          <a:p>
            <a:pPr lvl="1"/>
            <a:r>
              <a:rPr lang="en-US" dirty="0"/>
              <a:t>Don't intend to register for the next school term (excluding summer school)</a:t>
            </a:r>
          </a:p>
        </p:txBody>
      </p:sp>
      <p:sp>
        <p:nvSpPr>
          <p:cNvPr id="4" name="Date Placeholder 3">
            <a:extLst>
              <a:ext uri="{FF2B5EF4-FFF2-40B4-BE49-F238E27FC236}">
                <a16:creationId xmlns:a16="http://schemas.microsoft.com/office/drawing/2014/main" id="{8FA41DA4-6DDD-840E-78C3-D37443C11821}"/>
              </a:ext>
            </a:extLst>
          </p:cNvPr>
          <p:cNvSpPr>
            <a:spLocks noGrp="1"/>
          </p:cNvSpPr>
          <p:nvPr>
            <p:ph type="dt" sz="half" idx="10"/>
          </p:nvPr>
        </p:nvSpPr>
        <p:spPr/>
        <p:txBody>
          <a:bodyPr/>
          <a:lstStyle/>
          <a:p>
            <a:fld id="{3DE19F4B-1667-4652-A309-01B87D2798F8}" type="datetime1">
              <a:rPr lang="en-US" smtClean="0"/>
              <a:t>3/13/2024</a:t>
            </a:fld>
            <a:endParaRPr lang="en-US"/>
          </a:p>
        </p:txBody>
      </p:sp>
      <p:sp>
        <p:nvSpPr>
          <p:cNvPr id="5" name="Slide Number Placeholder 4">
            <a:extLst>
              <a:ext uri="{FF2B5EF4-FFF2-40B4-BE49-F238E27FC236}">
                <a16:creationId xmlns:a16="http://schemas.microsoft.com/office/drawing/2014/main" id="{5BDE3AD9-E680-C7F7-8522-7529B084A78A}"/>
              </a:ext>
            </a:extLst>
          </p:cNvPr>
          <p:cNvSpPr>
            <a:spLocks noGrp="1"/>
          </p:cNvSpPr>
          <p:nvPr>
            <p:ph type="sldNum" sz="quarter" idx="12"/>
          </p:nvPr>
        </p:nvSpPr>
        <p:spPr/>
        <p:txBody>
          <a:bodyPr/>
          <a:lstStyle/>
          <a:p>
            <a:fld id="{D77CCBAE-CD6C-4034-A20D-11180A96BD83}" type="slidenum">
              <a:rPr lang="en-US" smtClean="0"/>
              <a:t>3</a:t>
            </a:fld>
            <a:endParaRPr lang="en-US"/>
          </a:p>
        </p:txBody>
      </p:sp>
    </p:spTree>
    <p:extLst>
      <p:ext uri="{BB962C8B-B14F-4D97-AF65-F5344CB8AC3E}">
        <p14:creationId xmlns:p14="http://schemas.microsoft.com/office/powerpoint/2010/main" val="904735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DA440-C65C-A141-CBC0-D1A96A17A5FE}"/>
              </a:ext>
            </a:extLst>
          </p:cNvPr>
          <p:cNvSpPr>
            <a:spLocks noGrp="1"/>
          </p:cNvSpPr>
          <p:nvPr>
            <p:ph type="title"/>
          </p:nvPr>
        </p:nvSpPr>
        <p:spPr/>
        <p:txBody>
          <a:bodyPr/>
          <a:lstStyle/>
          <a:p>
            <a:r>
              <a:rPr lang="en-US" dirty="0"/>
              <a:t>Enrollment Status</a:t>
            </a:r>
          </a:p>
        </p:txBody>
      </p:sp>
      <p:sp>
        <p:nvSpPr>
          <p:cNvPr id="3" name="Content Placeholder 2">
            <a:extLst>
              <a:ext uri="{FF2B5EF4-FFF2-40B4-BE49-F238E27FC236}">
                <a16:creationId xmlns:a16="http://schemas.microsoft.com/office/drawing/2014/main" id="{43EFAC2E-3F20-1D65-EED9-385DCDE017DE}"/>
              </a:ext>
            </a:extLst>
          </p:cNvPr>
          <p:cNvSpPr>
            <a:spLocks noGrp="1"/>
          </p:cNvSpPr>
          <p:nvPr>
            <p:ph idx="1"/>
          </p:nvPr>
        </p:nvSpPr>
        <p:spPr/>
        <p:txBody>
          <a:bodyPr/>
          <a:lstStyle/>
          <a:p>
            <a:r>
              <a:rPr lang="en-US" dirty="0"/>
              <a:t>For undergraduates, half-time enrollment is usually six credits (or two classes) and full-time enrollment is usually a minimum of twelve credits (or four classes)</a:t>
            </a:r>
          </a:p>
          <a:p>
            <a:r>
              <a:rPr lang="en-US" dirty="0"/>
              <a:t>For graduate students, full-time enrollment usually equals nine credits (or three classes)</a:t>
            </a:r>
          </a:p>
          <a:p>
            <a:r>
              <a:rPr lang="en-US" dirty="0"/>
              <a:t>Some schools use a quarter or trimester system and may have different credit thresholds</a:t>
            </a:r>
          </a:p>
          <a:p>
            <a:r>
              <a:rPr lang="en-US" dirty="0"/>
              <a:t>The college, university, or school can provide enrollment status for an applicant if it is unclear or questionable</a:t>
            </a:r>
          </a:p>
        </p:txBody>
      </p:sp>
      <p:sp>
        <p:nvSpPr>
          <p:cNvPr id="4" name="Date Placeholder 3">
            <a:extLst>
              <a:ext uri="{FF2B5EF4-FFF2-40B4-BE49-F238E27FC236}">
                <a16:creationId xmlns:a16="http://schemas.microsoft.com/office/drawing/2014/main" id="{4D9EE11A-707C-1C54-D179-A680850ED6BD}"/>
              </a:ext>
            </a:extLst>
          </p:cNvPr>
          <p:cNvSpPr>
            <a:spLocks noGrp="1"/>
          </p:cNvSpPr>
          <p:nvPr>
            <p:ph type="dt" sz="half" idx="10"/>
          </p:nvPr>
        </p:nvSpPr>
        <p:spPr/>
        <p:txBody>
          <a:bodyPr/>
          <a:lstStyle/>
          <a:p>
            <a:fld id="{3DE19F4B-1667-4652-A309-01B87D2798F8}" type="datetime1">
              <a:rPr lang="en-US" smtClean="0"/>
              <a:t>3/13/2024</a:t>
            </a:fld>
            <a:endParaRPr lang="en-US"/>
          </a:p>
        </p:txBody>
      </p:sp>
      <p:sp>
        <p:nvSpPr>
          <p:cNvPr id="5" name="Slide Number Placeholder 4">
            <a:extLst>
              <a:ext uri="{FF2B5EF4-FFF2-40B4-BE49-F238E27FC236}">
                <a16:creationId xmlns:a16="http://schemas.microsoft.com/office/drawing/2014/main" id="{198CF6BB-FDCB-81B1-137A-D04D803038A0}"/>
              </a:ext>
            </a:extLst>
          </p:cNvPr>
          <p:cNvSpPr>
            <a:spLocks noGrp="1"/>
          </p:cNvSpPr>
          <p:nvPr>
            <p:ph type="sldNum" sz="quarter" idx="12"/>
          </p:nvPr>
        </p:nvSpPr>
        <p:spPr/>
        <p:txBody>
          <a:bodyPr/>
          <a:lstStyle/>
          <a:p>
            <a:fld id="{D77CCBAE-CD6C-4034-A20D-11180A96BD83}" type="slidenum">
              <a:rPr lang="en-US" smtClean="0"/>
              <a:t>4</a:t>
            </a:fld>
            <a:endParaRPr lang="en-US"/>
          </a:p>
        </p:txBody>
      </p:sp>
    </p:spTree>
    <p:extLst>
      <p:ext uri="{BB962C8B-B14F-4D97-AF65-F5344CB8AC3E}">
        <p14:creationId xmlns:p14="http://schemas.microsoft.com/office/powerpoint/2010/main" val="4286754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Institution of Higher Education-Definition</a:t>
            </a:r>
          </a:p>
        </p:txBody>
      </p:sp>
      <p:sp>
        <p:nvSpPr>
          <p:cNvPr id="3" name="Content Placeholder 2"/>
          <p:cNvSpPr>
            <a:spLocks noGrp="1"/>
          </p:cNvSpPr>
          <p:nvPr>
            <p:ph idx="1"/>
          </p:nvPr>
        </p:nvSpPr>
        <p:spPr/>
        <p:txBody>
          <a:bodyPr>
            <a:normAutofit/>
          </a:bodyPr>
          <a:lstStyle/>
          <a:p>
            <a:r>
              <a:rPr lang="en-US" dirty="0"/>
              <a:t>An institution of higher education may be defined as:</a:t>
            </a:r>
          </a:p>
          <a:p>
            <a:pPr lvl="1"/>
            <a:r>
              <a:rPr lang="en-US" sz="1800" dirty="0"/>
              <a:t>A business, technical, trade, or vocational school that normally requires a high school diploma or equivalency certificate for enrollment in the curriculum –OR-</a:t>
            </a:r>
          </a:p>
          <a:p>
            <a:pPr lvl="1"/>
            <a:r>
              <a:rPr lang="en-US" sz="1800" dirty="0"/>
              <a:t>A regular curriculum at a college or university that offers degree programs regardless of whether a high school diploma is required</a:t>
            </a:r>
          </a:p>
        </p:txBody>
      </p:sp>
      <p:sp>
        <p:nvSpPr>
          <p:cNvPr id="4" name="Date Placeholder 3"/>
          <p:cNvSpPr>
            <a:spLocks noGrp="1"/>
          </p:cNvSpPr>
          <p:nvPr>
            <p:ph type="dt" sz="half" idx="10"/>
          </p:nvPr>
        </p:nvSpPr>
        <p:spPr/>
        <p:txBody>
          <a:bodyPr/>
          <a:lstStyle/>
          <a:p>
            <a:fld id="{3DE19F4B-1667-4652-A309-01B87D2798F8}" type="datetime1">
              <a:rPr lang="en-US" smtClean="0"/>
              <a:t>3/13/2024</a:t>
            </a:fld>
            <a:endParaRPr lang="en-US"/>
          </a:p>
        </p:txBody>
      </p:sp>
      <p:sp>
        <p:nvSpPr>
          <p:cNvPr id="5" name="Slide Number Placeholder 4"/>
          <p:cNvSpPr>
            <a:spLocks noGrp="1"/>
          </p:cNvSpPr>
          <p:nvPr>
            <p:ph type="sldNum" sz="quarter" idx="12"/>
          </p:nvPr>
        </p:nvSpPr>
        <p:spPr/>
        <p:txBody>
          <a:bodyPr/>
          <a:lstStyle/>
          <a:p>
            <a:fld id="{D77CCBAE-CD6C-4034-A20D-11180A96BD83}" type="slidenum">
              <a:rPr lang="en-US" smtClean="0"/>
              <a:t>5</a:t>
            </a:fld>
            <a:endParaRPr lang="en-US"/>
          </a:p>
        </p:txBody>
      </p:sp>
    </p:spTree>
    <p:extLst>
      <p:ext uri="{BB962C8B-B14F-4D97-AF65-F5344CB8AC3E}">
        <p14:creationId xmlns:p14="http://schemas.microsoft.com/office/powerpoint/2010/main" val="1918980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147337"/>
            <a:ext cx="8113712" cy="1005570"/>
          </a:xfrm>
        </p:spPr>
        <p:txBody>
          <a:bodyPr>
            <a:normAutofit/>
          </a:bodyPr>
          <a:lstStyle/>
          <a:p>
            <a:r>
              <a:rPr lang="en-US" dirty="0"/>
              <a:t>Student Eligibility for FoodShare</a:t>
            </a:r>
            <a:br>
              <a:rPr lang="en-US" dirty="0"/>
            </a:br>
            <a:r>
              <a:rPr lang="en-US" sz="2200" dirty="0"/>
              <a:t>FSHB 3.15.1</a:t>
            </a:r>
            <a:endParaRPr lang="en-US" dirty="0"/>
          </a:p>
        </p:txBody>
      </p:sp>
      <p:sp>
        <p:nvSpPr>
          <p:cNvPr id="3" name="Content Placeholder 2"/>
          <p:cNvSpPr>
            <a:spLocks noGrp="1"/>
          </p:cNvSpPr>
          <p:nvPr>
            <p:ph idx="1"/>
          </p:nvPr>
        </p:nvSpPr>
        <p:spPr>
          <a:xfrm>
            <a:off x="1947133" y="1287440"/>
            <a:ext cx="9972340" cy="5213393"/>
          </a:xfrm>
        </p:spPr>
        <p:txBody>
          <a:bodyPr>
            <a:normAutofit/>
          </a:bodyPr>
          <a:lstStyle/>
          <a:p>
            <a:r>
              <a:rPr lang="en-US" dirty="0"/>
              <a:t>Exemptions:</a:t>
            </a:r>
          </a:p>
          <a:p>
            <a:pPr lvl="1"/>
            <a:r>
              <a:rPr lang="en-US" dirty="0"/>
              <a:t>Physically or mentally unfit for gainful employment. If questionable, verify through receipt of temporary or permanent disability benefits, or a statement from a physician or certified psychologist</a:t>
            </a:r>
          </a:p>
          <a:p>
            <a:pPr lvl="1"/>
            <a:r>
              <a:rPr lang="en-US" dirty="0"/>
              <a:t>Under age 18 or age 50 or over</a:t>
            </a:r>
          </a:p>
          <a:p>
            <a:pPr lvl="1"/>
            <a:r>
              <a:rPr lang="en-US" dirty="0"/>
              <a:t>Enrolled in Wisconsin Works (W-2) or other TANF-funded program under Title IV of the Social Security Act</a:t>
            </a:r>
          </a:p>
          <a:p>
            <a:pPr lvl="1"/>
            <a:r>
              <a:rPr lang="en-US" dirty="0"/>
              <a:t>Employed at least an average of 80 hours per month with earnings (this excludes in-kind income)</a:t>
            </a:r>
          </a:p>
          <a:p>
            <a:pPr lvl="2"/>
            <a:r>
              <a:rPr lang="en-US" dirty="0"/>
              <a:t>Compliance is determined by calculating whether the student worked an average of 80 hours per month over the period of a month, a quarter (calendar), a trimester (Fall, Winter, Spring), or a semester (Fall semester (1st) or Spring semester (2nd)). This is like budgeting for contractual and fluctuating employment (see SECTION 4.3.2 EARNED INCOME)</a:t>
            </a:r>
          </a:p>
          <a:p>
            <a:pPr lvl="2"/>
            <a:r>
              <a:rPr lang="en-US" dirty="0"/>
              <a:t>The payment can be received with regular frequency (that is, weekly, biweekly, semi-monthly) or as a one-time payment at the beginning or end of the employment period. There is no minimum wage or amount that must be received</a:t>
            </a:r>
          </a:p>
        </p:txBody>
      </p:sp>
      <p:sp>
        <p:nvSpPr>
          <p:cNvPr id="4" name="Date Placeholder 3"/>
          <p:cNvSpPr>
            <a:spLocks noGrp="1"/>
          </p:cNvSpPr>
          <p:nvPr>
            <p:ph type="dt" sz="half" idx="10"/>
          </p:nvPr>
        </p:nvSpPr>
        <p:spPr/>
        <p:txBody>
          <a:bodyPr/>
          <a:lstStyle/>
          <a:p>
            <a:fld id="{3DE19F4B-1667-4652-A309-01B87D2798F8}" type="datetime1">
              <a:rPr lang="en-US" smtClean="0"/>
              <a:t>3/13/2024</a:t>
            </a:fld>
            <a:endParaRPr lang="en-US"/>
          </a:p>
        </p:txBody>
      </p:sp>
      <p:sp>
        <p:nvSpPr>
          <p:cNvPr id="5" name="Slide Number Placeholder 4"/>
          <p:cNvSpPr>
            <a:spLocks noGrp="1"/>
          </p:cNvSpPr>
          <p:nvPr>
            <p:ph type="sldNum" sz="quarter" idx="12"/>
          </p:nvPr>
        </p:nvSpPr>
        <p:spPr/>
        <p:txBody>
          <a:bodyPr/>
          <a:lstStyle/>
          <a:p>
            <a:fld id="{D77CCBAE-CD6C-4034-A20D-11180A96BD83}" type="slidenum">
              <a:rPr lang="en-US" smtClean="0"/>
              <a:t>6</a:t>
            </a:fld>
            <a:endParaRPr lang="en-US"/>
          </a:p>
        </p:txBody>
      </p:sp>
    </p:spTree>
    <p:extLst>
      <p:ext uri="{BB962C8B-B14F-4D97-AF65-F5344CB8AC3E}">
        <p14:creationId xmlns:p14="http://schemas.microsoft.com/office/powerpoint/2010/main" val="4092540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147337"/>
            <a:ext cx="8113712" cy="1005570"/>
          </a:xfrm>
        </p:spPr>
        <p:txBody>
          <a:bodyPr>
            <a:normAutofit/>
          </a:bodyPr>
          <a:lstStyle/>
          <a:p>
            <a:r>
              <a:rPr lang="en-US" dirty="0"/>
              <a:t>Student Eligibility for FoodShare</a:t>
            </a:r>
            <a:br>
              <a:rPr lang="en-US" dirty="0"/>
            </a:br>
            <a:r>
              <a:rPr lang="en-US" sz="2200" dirty="0"/>
              <a:t>FSHB 3.15.1</a:t>
            </a:r>
            <a:endParaRPr lang="en-US" dirty="0"/>
          </a:p>
        </p:txBody>
      </p:sp>
      <p:sp>
        <p:nvSpPr>
          <p:cNvPr id="3" name="Content Placeholder 2"/>
          <p:cNvSpPr>
            <a:spLocks noGrp="1"/>
          </p:cNvSpPr>
          <p:nvPr>
            <p:ph idx="1"/>
          </p:nvPr>
        </p:nvSpPr>
        <p:spPr>
          <a:xfrm>
            <a:off x="1947133" y="1287440"/>
            <a:ext cx="9972340" cy="5213393"/>
          </a:xfrm>
        </p:spPr>
        <p:txBody>
          <a:bodyPr>
            <a:normAutofit lnSpcReduction="10000"/>
          </a:bodyPr>
          <a:lstStyle/>
          <a:p>
            <a:r>
              <a:rPr lang="en-US" dirty="0"/>
              <a:t>Exemptions Continued:</a:t>
            </a:r>
          </a:p>
          <a:p>
            <a:pPr lvl="1"/>
            <a:r>
              <a:rPr lang="en-US" dirty="0"/>
              <a:t>Self-employed at least an average of 80 hours per month with self-employment earnings (after self-employment expenses are subtracted) equivalent to at least the federal minimum wage</a:t>
            </a:r>
          </a:p>
          <a:p>
            <a:pPr lvl="1"/>
            <a:r>
              <a:rPr lang="en-US" dirty="0"/>
              <a:t>Gross monthly earnings must be at least $580 per month ($7.25 x 80 hours)</a:t>
            </a:r>
          </a:p>
          <a:p>
            <a:pPr lvl="1"/>
            <a:r>
              <a:rPr lang="en-US" dirty="0"/>
              <a:t>Use student monthly hours to calculate a weekly average. Students whose employment hours fluctuate may be determined eligible for FoodShare, provided they maintain an average of 80 hours per month at minimum wage</a:t>
            </a:r>
          </a:p>
          <a:p>
            <a:pPr lvl="1"/>
            <a:r>
              <a:rPr lang="en-US" dirty="0"/>
              <a:t>Participating in a state- or federally-financed work study program during the regular school year (no minimum hourly requirement)</a:t>
            </a:r>
          </a:p>
          <a:p>
            <a:pPr lvl="2"/>
            <a:r>
              <a:rPr lang="en-US" dirty="0"/>
              <a:t>The student must be approved for work study at the time of FoodShare application or reported change, the work study must be approved for the school term, and the student must anticipate actually working at a work study placement during that time</a:t>
            </a:r>
          </a:p>
          <a:p>
            <a:pPr lvl="2"/>
            <a:r>
              <a:rPr lang="en-US" dirty="0"/>
              <a:t>The exemption shall begin with the month in which the school term begins, or the month work study is approved, whichever is later. Once begun, the exemption shall continue until the end of the month in which the school term ends, or it becomes known that the student has refused an assignment</a:t>
            </a:r>
          </a:p>
          <a:p>
            <a:pPr lvl="2"/>
            <a:r>
              <a:rPr lang="en-US" dirty="0"/>
              <a:t>The exemption shall not continue between terms when there is a break of a full month or longer unless the student is participating in work study during the break</a:t>
            </a:r>
          </a:p>
          <a:p>
            <a:endParaRPr lang="en-US" dirty="0"/>
          </a:p>
        </p:txBody>
      </p:sp>
      <p:sp>
        <p:nvSpPr>
          <p:cNvPr id="4" name="Date Placeholder 3"/>
          <p:cNvSpPr>
            <a:spLocks noGrp="1"/>
          </p:cNvSpPr>
          <p:nvPr>
            <p:ph type="dt" sz="half" idx="10"/>
          </p:nvPr>
        </p:nvSpPr>
        <p:spPr/>
        <p:txBody>
          <a:bodyPr/>
          <a:lstStyle/>
          <a:p>
            <a:fld id="{3DE19F4B-1667-4652-A309-01B87D2798F8}" type="datetime1">
              <a:rPr lang="en-US" smtClean="0"/>
              <a:t>3/13/2024</a:t>
            </a:fld>
            <a:endParaRPr lang="en-US"/>
          </a:p>
        </p:txBody>
      </p:sp>
      <p:sp>
        <p:nvSpPr>
          <p:cNvPr id="5" name="Slide Number Placeholder 4"/>
          <p:cNvSpPr>
            <a:spLocks noGrp="1"/>
          </p:cNvSpPr>
          <p:nvPr>
            <p:ph type="sldNum" sz="quarter" idx="12"/>
          </p:nvPr>
        </p:nvSpPr>
        <p:spPr/>
        <p:txBody>
          <a:bodyPr/>
          <a:lstStyle/>
          <a:p>
            <a:fld id="{D77CCBAE-CD6C-4034-A20D-11180A96BD83}" type="slidenum">
              <a:rPr lang="en-US" smtClean="0"/>
              <a:t>7</a:t>
            </a:fld>
            <a:endParaRPr lang="en-US"/>
          </a:p>
        </p:txBody>
      </p:sp>
    </p:spTree>
    <p:extLst>
      <p:ext uri="{BB962C8B-B14F-4D97-AF65-F5344CB8AC3E}">
        <p14:creationId xmlns:p14="http://schemas.microsoft.com/office/powerpoint/2010/main" val="1514027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147337"/>
            <a:ext cx="8113712" cy="1005570"/>
          </a:xfrm>
        </p:spPr>
        <p:txBody>
          <a:bodyPr>
            <a:normAutofit/>
          </a:bodyPr>
          <a:lstStyle/>
          <a:p>
            <a:r>
              <a:rPr lang="en-US" dirty="0"/>
              <a:t>Student Eligibility for FoodShare</a:t>
            </a:r>
            <a:br>
              <a:rPr lang="en-US" dirty="0"/>
            </a:br>
            <a:r>
              <a:rPr lang="en-US" sz="2200" dirty="0"/>
              <a:t>FSHB 3.15.1</a:t>
            </a:r>
            <a:endParaRPr lang="en-US" dirty="0"/>
          </a:p>
        </p:txBody>
      </p:sp>
      <p:sp>
        <p:nvSpPr>
          <p:cNvPr id="3" name="Content Placeholder 2"/>
          <p:cNvSpPr>
            <a:spLocks noGrp="1"/>
          </p:cNvSpPr>
          <p:nvPr>
            <p:ph idx="1"/>
          </p:nvPr>
        </p:nvSpPr>
        <p:spPr>
          <a:xfrm>
            <a:off x="1947133" y="1287440"/>
            <a:ext cx="9972340" cy="5213393"/>
          </a:xfrm>
        </p:spPr>
        <p:txBody>
          <a:bodyPr>
            <a:normAutofit/>
          </a:bodyPr>
          <a:lstStyle/>
          <a:p>
            <a:r>
              <a:rPr lang="en-US" dirty="0"/>
              <a:t>Exemptions Continued:</a:t>
            </a:r>
          </a:p>
          <a:p>
            <a:pPr lvl="1"/>
            <a:r>
              <a:rPr lang="en-US" dirty="0"/>
              <a:t>Participating in a paid on-the-job training program. This exemption applies only during the period the person is being trained by the employer</a:t>
            </a:r>
          </a:p>
          <a:p>
            <a:pPr lvl="1"/>
            <a:r>
              <a:rPr lang="en-US" dirty="0"/>
              <a:t>Responsible for the care of a dependent food unit member under age six. If two people exercising parental control are in the food unit, apply the exemption to only one person per child</a:t>
            </a:r>
          </a:p>
          <a:p>
            <a:pPr lvl="1"/>
            <a:r>
              <a:rPr lang="en-US" dirty="0"/>
              <a:t>Responsible for the care of a dependent food unit member who has reached age six but is under age 12 if the agency determines adequate child care is unavailable to enable the student to attend class or work activities. If two people exercising parental control are in the food unit, apply the exemption to only one person per child</a:t>
            </a:r>
          </a:p>
          <a:p>
            <a:pPr lvl="1"/>
            <a:r>
              <a:rPr lang="en-US" dirty="0"/>
              <a:t>Single parents enrolled in an institution of higher education on a full-time basis, as determined by the institution, and are exercising care and control of a dependent food unit member under the age of 12</a:t>
            </a:r>
          </a:p>
          <a:p>
            <a:pPr lvl="2"/>
            <a:r>
              <a:rPr lang="en-US" dirty="0"/>
              <a:t>To apply this provision there must be only one biological or adoptive parent or stepparent in the same food unit as the child. If there is no biological or adoptive parent or stepparent living with the child, another full-time student living with the child may qualify as an eligible student under this provision if the student has parental control of the child and does not live with their spouse</a:t>
            </a:r>
          </a:p>
        </p:txBody>
      </p:sp>
      <p:sp>
        <p:nvSpPr>
          <p:cNvPr id="4" name="Date Placeholder 3"/>
          <p:cNvSpPr>
            <a:spLocks noGrp="1"/>
          </p:cNvSpPr>
          <p:nvPr>
            <p:ph type="dt" sz="half" idx="10"/>
          </p:nvPr>
        </p:nvSpPr>
        <p:spPr/>
        <p:txBody>
          <a:bodyPr/>
          <a:lstStyle/>
          <a:p>
            <a:fld id="{3DE19F4B-1667-4652-A309-01B87D2798F8}" type="datetime1">
              <a:rPr lang="en-US" smtClean="0"/>
              <a:t>3/13/2024</a:t>
            </a:fld>
            <a:endParaRPr lang="en-US"/>
          </a:p>
        </p:txBody>
      </p:sp>
      <p:sp>
        <p:nvSpPr>
          <p:cNvPr id="5" name="Slide Number Placeholder 4"/>
          <p:cNvSpPr>
            <a:spLocks noGrp="1"/>
          </p:cNvSpPr>
          <p:nvPr>
            <p:ph type="sldNum" sz="quarter" idx="12"/>
          </p:nvPr>
        </p:nvSpPr>
        <p:spPr/>
        <p:txBody>
          <a:bodyPr/>
          <a:lstStyle/>
          <a:p>
            <a:fld id="{D77CCBAE-CD6C-4034-A20D-11180A96BD83}" type="slidenum">
              <a:rPr lang="en-US" smtClean="0"/>
              <a:t>8</a:t>
            </a:fld>
            <a:endParaRPr lang="en-US"/>
          </a:p>
        </p:txBody>
      </p:sp>
    </p:spTree>
    <p:extLst>
      <p:ext uri="{BB962C8B-B14F-4D97-AF65-F5344CB8AC3E}">
        <p14:creationId xmlns:p14="http://schemas.microsoft.com/office/powerpoint/2010/main" val="3087927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147337"/>
            <a:ext cx="8113712" cy="1005570"/>
          </a:xfrm>
        </p:spPr>
        <p:txBody>
          <a:bodyPr>
            <a:normAutofit/>
          </a:bodyPr>
          <a:lstStyle/>
          <a:p>
            <a:r>
              <a:rPr lang="en-US" dirty="0"/>
              <a:t>Student Eligibility for FoodShare</a:t>
            </a:r>
            <a:br>
              <a:rPr lang="en-US" dirty="0"/>
            </a:br>
            <a:r>
              <a:rPr lang="en-US" sz="2200" dirty="0"/>
              <a:t>FSHB 3.15.1</a:t>
            </a:r>
            <a:endParaRPr lang="en-US" dirty="0"/>
          </a:p>
        </p:txBody>
      </p:sp>
      <p:sp>
        <p:nvSpPr>
          <p:cNvPr id="3" name="Content Placeholder 2"/>
          <p:cNvSpPr>
            <a:spLocks noGrp="1"/>
          </p:cNvSpPr>
          <p:nvPr>
            <p:ph idx="1"/>
          </p:nvPr>
        </p:nvSpPr>
        <p:spPr>
          <a:xfrm>
            <a:off x="1947133" y="1287440"/>
            <a:ext cx="9972340" cy="5213393"/>
          </a:xfrm>
        </p:spPr>
        <p:txBody>
          <a:bodyPr>
            <a:normAutofit fontScale="85000" lnSpcReduction="20000"/>
          </a:bodyPr>
          <a:lstStyle/>
          <a:p>
            <a:r>
              <a:rPr lang="en-US" dirty="0"/>
              <a:t>Exemptions Continued:</a:t>
            </a:r>
          </a:p>
          <a:p>
            <a:pPr lvl="1"/>
            <a:r>
              <a:rPr lang="en-US" dirty="0"/>
              <a:t>Is assigned to or placed in an institution of higher education through or in compliance with the requirements of FSET, a program under the Job Training Partnership Act of 1974 (WIOA), or a program under section 236 of the Trade Act of 1974 (TAA)</a:t>
            </a:r>
          </a:p>
          <a:p>
            <a:pPr lvl="1"/>
            <a:r>
              <a:rPr lang="en-US" dirty="0"/>
              <a:t>Persons who voluntarily participate in one of these employment and training programs and are placed in an institution of higher education through or in compliance with the requirements of the program shall also qualify for the exemption</a:t>
            </a:r>
          </a:p>
          <a:p>
            <a:pPr lvl="1"/>
            <a:r>
              <a:rPr lang="en-US" dirty="0"/>
              <a:t>Is enrolled in a program at an institution of higher education that meets the definition of a technical and/or vocational studies as detailed within the Carl D. Perkins Career and Technical Education Act of 2006 (20 U.S.C. 2302). Additionally, the program must lead to a diploma, certificate, apprenticeship, journeyman, or associates degree. The program must be designed to be completed in two years or less, not including post certificate apprenticeship or training</a:t>
            </a:r>
          </a:p>
          <a:p>
            <a:pPr lvl="2"/>
            <a:r>
              <a:rPr lang="en-US" dirty="0"/>
              <a:t>All Wisconsin Technical College System WTCS programs, except for programs designed exclusively for transfer to a four-year program, qualify as Career and Technical Education</a:t>
            </a:r>
          </a:p>
          <a:p>
            <a:pPr lvl="2"/>
            <a:r>
              <a:rPr lang="en-US" dirty="0"/>
              <a:t>The WTCS classifies any person taking classes within their system as an enrolled student. To be considered for the technical and/or vocational studies exemption, they must be enrolled in a program leading to a diploma, certificate, apprenticeship, journeyman, or associates degree</a:t>
            </a:r>
          </a:p>
          <a:p>
            <a:pPr lvl="2"/>
            <a:r>
              <a:rPr lang="en-US" dirty="0"/>
              <a:t>Classes taken for personal development outside of an established program curriculum do not qualify for the technical or vocational studies exemption</a:t>
            </a:r>
          </a:p>
          <a:p>
            <a:pPr lvl="1"/>
            <a:r>
              <a:rPr lang="en-US" dirty="0"/>
              <a:t>A program at an institute of higher education limited to remedial courses, basic adult education, literacy, or English as a second language</a:t>
            </a:r>
          </a:p>
          <a:p>
            <a:pPr lvl="1"/>
            <a:r>
              <a:rPr lang="en-US" dirty="0"/>
              <a:t>Enrollment in certain employment and training programs for low-income households, which are operated by a state or local government and have an equivalent component to SNAP E&amp;T (FSET)</a:t>
            </a:r>
          </a:p>
        </p:txBody>
      </p:sp>
      <p:sp>
        <p:nvSpPr>
          <p:cNvPr id="4" name="Date Placeholder 3"/>
          <p:cNvSpPr>
            <a:spLocks noGrp="1"/>
          </p:cNvSpPr>
          <p:nvPr>
            <p:ph type="dt" sz="half" idx="10"/>
          </p:nvPr>
        </p:nvSpPr>
        <p:spPr/>
        <p:txBody>
          <a:bodyPr/>
          <a:lstStyle/>
          <a:p>
            <a:fld id="{3DE19F4B-1667-4652-A309-01B87D2798F8}" type="datetime1">
              <a:rPr lang="en-US" smtClean="0"/>
              <a:t>3/13/2024</a:t>
            </a:fld>
            <a:endParaRPr lang="en-US"/>
          </a:p>
        </p:txBody>
      </p:sp>
      <p:sp>
        <p:nvSpPr>
          <p:cNvPr id="5" name="Slide Number Placeholder 4"/>
          <p:cNvSpPr>
            <a:spLocks noGrp="1"/>
          </p:cNvSpPr>
          <p:nvPr>
            <p:ph type="sldNum" sz="quarter" idx="12"/>
          </p:nvPr>
        </p:nvSpPr>
        <p:spPr/>
        <p:txBody>
          <a:bodyPr/>
          <a:lstStyle/>
          <a:p>
            <a:fld id="{D77CCBAE-CD6C-4034-A20D-11180A96BD83}" type="slidenum">
              <a:rPr lang="en-US" smtClean="0"/>
              <a:t>9</a:t>
            </a:fld>
            <a:endParaRPr lang="en-US"/>
          </a:p>
        </p:txBody>
      </p:sp>
    </p:spTree>
    <p:extLst>
      <p:ext uri="{BB962C8B-B14F-4D97-AF65-F5344CB8AC3E}">
        <p14:creationId xmlns:p14="http://schemas.microsoft.com/office/powerpoint/2010/main" val="110474467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3F30E3757AF094391C43966ABD436EC" ma:contentTypeVersion="13" ma:contentTypeDescription="Create a new document." ma:contentTypeScope="" ma:versionID="04f27ada2238d016c1a9c45cd2b1720e">
  <xsd:schema xmlns:xsd="http://www.w3.org/2001/XMLSchema" xmlns:xs="http://www.w3.org/2001/XMLSchema" xmlns:p="http://schemas.microsoft.com/office/2006/metadata/properties" xmlns:ns2="2f254586-b35f-4441-a040-f54e6e92090e" targetNamespace="http://schemas.microsoft.com/office/2006/metadata/properties" ma:root="true" ma:fieldsID="d8ab4209aa2964d83b90e90605d88346" ns2:_="">
    <xsd:import namespace="2f254586-b35f-4441-a040-f54e6e92090e"/>
    <xsd:element name="properties">
      <xsd:complexType>
        <xsd:sequence>
          <xsd:element name="documentManagement">
            <xsd:complexType>
              <xsd:all>
                <xsd:element ref="ns2:Document_x0020_Type" minOccurs="0"/>
                <xsd:element ref="ns2:Training_x0020_Topi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254586-b35f-4441-a040-f54e6e92090e" elementFormDefault="qualified">
    <xsd:import namespace="http://schemas.microsoft.com/office/2006/documentManagement/types"/>
    <xsd:import namespace="http://schemas.microsoft.com/office/infopath/2007/PartnerControls"/>
    <xsd:element name="Document_x0020_Type" ma:index="8" nillable="true" ma:displayName="Document Type" ma:internalName="Document_x0020_Type">
      <xsd:complexType>
        <xsd:complexContent>
          <xsd:extension base="dms:MultiChoice">
            <xsd:sequence>
              <xsd:element name="Value" maxOccurs="unbounded" minOccurs="0" nillable="true">
                <xsd:simpleType>
                  <xsd:restriction base="dms:Choice">
                    <xsd:enumeration value="Case Review"/>
                    <xsd:enumeration value="Desk Aid"/>
                    <xsd:enumeration value="DHS New Worker Training"/>
                    <xsd:enumeration value="EST Agenda"/>
                    <xsd:enumeration value="EST Agent Reminders"/>
                    <xsd:enumeration value="EST Meetings"/>
                    <xsd:enumeration value="Mock Training Scenarios"/>
                    <xsd:enumeration value="New Worker Classroom Training"/>
                    <xsd:enumeration value="Quizzes"/>
                    <xsd:enumeration value="Release Summaries"/>
                    <xsd:enumeration value="Schedules"/>
                    <xsd:enumeration value="Training Forms"/>
                    <xsd:enumeration value="Training Guidelines and Materials"/>
                    <xsd:enumeration value="Training Presentations"/>
                    <xsd:enumeration value="Training Team Agenda"/>
                    <xsd:enumeration value="Training Team Minutes"/>
                  </xsd:restriction>
                </xsd:simpleType>
              </xsd:element>
            </xsd:sequence>
          </xsd:extension>
        </xsd:complexContent>
      </xsd:complexType>
    </xsd:element>
    <xsd:element name="Training_x0020_Topic" ma:index="9" nillable="true" ma:displayName="Training Topic" ma:internalName="Training_x0020_Topic">
      <xsd:complexType>
        <xsd:complexContent>
          <xsd:extension base="dms:MultiChoice">
            <xsd:sequence>
              <xsd:element name="Value" maxOccurs="unbounded" minOccurs="0" nillable="true">
                <xsd:simpleType>
                  <xsd:restriction base="dms:Choice">
                    <xsd:enumeration value="ABAWD and Work Registrant"/>
                    <xsd:enumeration value="Alerts"/>
                    <xsd:enumeration value="Application/Renewal"/>
                    <xsd:enumeration value="Brits"/>
                    <xsd:enumeration value="Call Center"/>
                    <xsd:enumeration value="Case Comments"/>
                    <xsd:enumeration value="Changes and EBT Screens"/>
                    <xsd:enumeration value="Child Care and W-2"/>
                    <xsd:enumeration value="Child Support"/>
                    <xsd:enumeration value="Data Exchange"/>
                    <xsd:enumeration value="Dates and Deletions"/>
                    <xsd:enumeration value="Desk Aid Training"/>
                    <xsd:enumeration value="Doc Viewer and ECF"/>
                    <xsd:enumeration value="EBD and SSA"/>
                    <xsd:enumeration value="EI"/>
                    <xsd:enumeration value="FEV"/>
                    <xsd:enumeration value="Forward Health"/>
                    <xsd:enumeration value="Interviewing"/>
                    <xsd:enumeration value="Medical Expense"/>
                    <xsd:enumeration value="Mock Interview"/>
                    <xsd:enumeration value="New Worker Orientation"/>
                    <xsd:enumeration value="Overpayments"/>
                    <xsd:enumeration value="Self-Employment"/>
                    <xsd:enumeration value="SWICAs and Discrepancies"/>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ocument_x0020_Type xmlns="2f254586-b35f-4441-a040-f54e6e92090e">
      <Value>EST Meetings</Value>
      <Value>Training Presentations</Value>
    </Document_x0020_Type>
    <Training_x0020_Topic xmlns="2f254586-b35f-4441-a040-f54e6e92090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3445A72-0AC4-4C74-9E74-4FD9901A78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254586-b35f-4441-a040-f54e6e9209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BB3BDB-6A66-417B-A783-3F28EC8DA041}">
  <ds:schemaRefs>
    <ds:schemaRef ds:uri="http://schemas.microsoft.com/office/2006/metadata/properties"/>
    <ds:schemaRef ds:uri="http://schemas.microsoft.com/office/2006/documentManagement/types"/>
    <ds:schemaRef ds:uri="http://purl.org/dc/elements/1.1/"/>
    <ds:schemaRef ds:uri="http://purl.org/dc/terms/"/>
    <ds:schemaRef ds:uri="http://www.w3.org/XML/1998/namespace"/>
    <ds:schemaRef ds:uri="http://purl.org/dc/dcmitype/"/>
    <ds:schemaRef ds:uri="http://schemas.microsoft.com/office/infopath/2007/PartnerControls"/>
    <ds:schemaRef ds:uri="http://schemas.openxmlformats.org/package/2006/metadata/core-properties"/>
    <ds:schemaRef ds:uri="2f254586-b35f-4441-a040-f54e6e92090e"/>
  </ds:schemaRefs>
</ds:datastoreItem>
</file>

<file path=customXml/itemProps3.xml><?xml version="1.0" encoding="utf-8"?>
<ds:datastoreItem xmlns:ds="http://schemas.openxmlformats.org/officeDocument/2006/customXml" ds:itemID="{F915595C-8FBB-4AF8-BE7F-2939F69DA9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Wisp</Template>
  <TotalTime>579</TotalTime>
  <Words>1887</Words>
  <Application>Microsoft Office PowerPoint</Application>
  <PresentationFormat>Widescreen</PresentationFormat>
  <Paragraphs>139</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Century Gothic</vt:lpstr>
      <vt:lpstr>Wingdings 3</vt:lpstr>
      <vt:lpstr>Wisp</vt:lpstr>
      <vt:lpstr>FoodShare Student Eligibility </vt:lpstr>
      <vt:lpstr>Overview</vt:lpstr>
      <vt:lpstr>What is Student Eligibility?</vt:lpstr>
      <vt:lpstr>Enrollment Status</vt:lpstr>
      <vt:lpstr>Institution of Higher Education-Definition</vt:lpstr>
      <vt:lpstr>Student Eligibility for FoodShare FSHB 3.15.1</vt:lpstr>
      <vt:lpstr>Student Eligibility for FoodShare FSHB 3.15.1</vt:lpstr>
      <vt:lpstr>Student Eligibility for FoodShare FSHB 3.15.1</vt:lpstr>
      <vt:lpstr>Student Eligibility for FoodShare FSHB 3.15.1</vt:lpstr>
      <vt:lpstr>PowerPoint Presentation</vt:lpstr>
      <vt:lpstr>PowerPoint Presentation</vt:lpstr>
      <vt:lpstr>Student Eligibility in a Two-Year Program- Examples</vt:lpstr>
      <vt:lpstr>Student Eligibility in a Two-Year Program- Examples</vt:lpstr>
      <vt:lpstr>Verification</vt:lpstr>
      <vt:lpstr>CWW Processes</vt:lpstr>
      <vt:lpstr>School Enrollment Page</vt:lpstr>
      <vt:lpstr>Questions?</vt:lpstr>
    </vt:vector>
  </TitlesOfParts>
  <Company>Rock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dc:title>
  <dc:creator>JENNIFER BOOTH</dc:creator>
  <cp:lastModifiedBy>Jennifer Booth</cp:lastModifiedBy>
  <cp:revision>31</cp:revision>
  <cp:lastPrinted>2015-06-05T19:27:41Z</cp:lastPrinted>
  <dcterms:created xsi:type="dcterms:W3CDTF">2017-10-10T15:17:38Z</dcterms:created>
  <dcterms:modified xsi:type="dcterms:W3CDTF">2024-03-13T18:09:14Z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0x010100F3F30E3757AF094391C43966ABD436EC</vt:lpwstr>
  </property>
</Properties>
</file>