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21"/>
  </p:notesMasterIdLst>
  <p:sldIdLst>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3" r:id="rId19"/>
    <p:sldId id="27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5" d="100"/>
          <a:sy n="75"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62B41A-C4E5-4598-9C4F-F21DFA972B91}"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A5ADE3A0-1F83-4BDD-9B15-54020F675BB2}">
      <dgm:prSet/>
      <dgm:spPr/>
      <dgm:t>
        <a:bodyPr/>
        <a:lstStyle/>
        <a:p>
          <a:r>
            <a:rPr lang="en-US"/>
            <a:t>Safe at Home is a statewide address confidentiality program administered by the Department of Justice</a:t>
          </a:r>
        </a:p>
      </dgm:t>
    </dgm:pt>
    <dgm:pt modelId="{09E09980-6627-4635-BF48-C511AFC6886B}" type="parTrans" cxnId="{C2CE31C0-21F5-4919-88CC-6D563EE37B07}">
      <dgm:prSet/>
      <dgm:spPr/>
      <dgm:t>
        <a:bodyPr/>
        <a:lstStyle/>
        <a:p>
          <a:endParaRPr lang="en-US"/>
        </a:p>
      </dgm:t>
    </dgm:pt>
    <dgm:pt modelId="{B30287FA-84CD-45E2-8642-3FA46A226FF5}" type="sibTrans" cxnId="{C2CE31C0-21F5-4919-88CC-6D563EE37B07}">
      <dgm:prSet/>
      <dgm:spPr/>
      <dgm:t>
        <a:bodyPr/>
        <a:lstStyle/>
        <a:p>
          <a:endParaRPr lang="en-US"/>
        </a:p>
      </dgm:t>
    </dgm:pt>
    <dgm:pt modelId="{A677B88D-9C4D-4932-9552-A353DCB7668C}">
      <dgm:prSet/>
      <dgm:spPr/>
      <dgm:t>
        <a:bodyPr/>
        <a:lstStyle/>
        <a:p>
          <a:r>
            <a:rPr lang="en-US"/>
            <a:t>The intent of Safe at Home is for those who fear for their safety to be able to maintain a private, confidential home, work, or school address and gain some peace of mind</a:t>
          </a:r>
        </a:p>
      </dgm:t>
    </dgm:pt>
    <dgm:pt modelId="{D756B92A-2350-49C7-B00A-6CF312C399F1}" type="sibTrans" cxnId="{25C03A75-C9E3-4BDF-AFBA-D7A094A44376}">
      <dgm:prSet/>
      <dgm:spPr/>
      <dgm:t>
        <a:bodyPr/>
        <a:lstStyle/>
        <a:p>
          <a:endParaRPr lang="en-US"/>
        </a:p>
      </dgm:t>
    </dgm:pt>
    <dgm:pt modelId="{A7F5506A-EE8B-4974-97C6-52B8A7B38356}" type="parTrans" cxnId="{25C03A75-C9E3-4BDF-AFBA-D7A094A44376}">
      <dgm:prSet/>
      <dgm:spPr/>
      <dgm:t>
        <a:bodyPr/>
        <a:lstStyle/>
        <a:p>
          <a:endParaRPr lang="en-US"/>
        </a:p>
      </dgm:t>
    </dgm:pt>
    <dgm:pt modelId="{194A5F8E-605A-44DE-AEC8-2B24F75889A1}">
      <dgm:prSet/>
      <dgm:spPr/>
      <dgm:t>
        <a:bodyPr/>
        <a:lstStyle/>
        <a:p>
          <a:r>
            <a:rPr lang="en-US"/>
            <a:t>Participants use and receive mail at an assigned address in lieu of their actual address.  Safe at Home then forwards their mail to their actual address</a:t>
          </a:r>
        </a:p>
      </dgm:t>
    </dgm:pt>
    <dgm:pt modelId="{C70E6856-E913-4D07-A374-DD13FCF53326}" type="sibTrans" cxnId="{ED563412-366A-43CC-80CC-A3FE725BB959}">
      <dgm:prSet/>
      <dgm:spPr/>
      <dgm:t>
        <a:bodyPr/>
        <a:lstStyle/>
        <a:p>
          <a:endParaRPr lang="en-US"/>
        </a:p>
      </dgm:t>
    </dgm:pt>
    <dgm:pt modelId="{C7A4F3C8-CE00-41E8-AAFF-93C2043AE8F0}" type="parTrans" cxnId="{ED563412-366A-43CC-80CC-A3FE725BB959}">
      <dgm:prSet/>
      <dgm:spPr/>
      <dgm:t>
        <a:bodyPr/>
        <a:lstStyle/>
        <a:p>
          <a:endParaRPr lang="en-US"/>
        </a:p>
      </dgm:t>
    </dgm:pt>
    <dgm:pt modelId="{878EDCCB-934E-4EF8-841C-888B05F3BA98}">
      <dgm:prSet/>
      <dgm:spPr/>
      <dgm:t>
        <a:bodyPr/>
        <a:lstStyle/>
        <a:p>
          <a:r>
            <a:rPr lang="en-US" dirty="0"/>
            <a:t>Safe at Home provides a legal substitute address for people who fear for their physical safety</a:t>
          </a:r>
        </a:p>
      </dgm:t>
    </dgm:pt>
    <dgm:pt modelId="{8BB550CF-95D6-42BC-8CA6-490CA58E9812}" type="sibTrans" cxnId="{21E0C2DE-0586-4DDB-8650-0EF34F66618C}">
      <dgm:prSet/>
      <dgm:spPr/>
      <dgm:t>
        <a:bodyPr/>
        <a:lstStyle/>
        <a:p>
          <a:endParaRPr lang="en-US"/>
        </a:p>
      </dgm:t>
    </dgm:pt>
    <dgm:pt modelId="{5FEE0F1B-E4BE-43FD-9042-D3D69FF0B1ED}" type="parTrans" cxnId="{21E0C2DE-0586-4DDB-8650-0EF34F66618C}">
      <dgm:prSet/>
      <dgm:spPr/>
      <dgm:t>
        <a:bodyPr/>
        <a:lstStyle/>
        <a:p>
          <a:endParaRPr lang="en-US"/>
        </a:p>
      </dgm:t>
    </dgm:pt>
    <dgm:pt modelId="{D2299BAC-0A14-42FF-89C9-9193CD3BC656}" type="pres">
      <dgm:prSet presAssocID="{BB62B41A-C4E5-4598-9C4F-F21DFA972B91}" presName="diagram" presStyleCnt="0">
        <dgm:presLayoutVars>
          <dgm:dir/>
          <dgm:resizeHandles val="exact"/>
        </dgm:presLayoutVars>
      </dgm:prSet>
      <dgm:spPr/>
    </dgm:pt>
    <dgm:pt modelId="{71B22E32-F2DE-4C40-A682-393D365AC289}" type="pres">
      <dgm:prSet presAssocID="{A5ADE3A0-1F83-4BDD-9B15-54020F675BB2}" presName="node" presStyleLbl="node1" presStyleIdx="0" presStyleCnt="4">
        <dgm:presLayoutVars>
          <dgm:bulletEnabled val="1"/>
        </dgm:presLayoutVars>
      </dgm:prSet>
      <dgm:spPr/>
    </dgm:pt>
    <dgm:pt modelId="{979F1DFF-1C1D-4967-B6CC-5819D4741769}" type="pres">
      <dgm:prSet presAssocID="{B30287FA-84CD-45E2-8642-3FA46A226FF5}" presName="sibTrans" presStyleCnt="0"/>
      <dgm:spPr/>
    </dgm:pt>
    <dgm:pt modelId="{3973BE9D-1230-462F-A369-6AD0FCABC0CB}" type="pres">
      <dgm:prSet presAssocID="{878EDCCB-934E-4EF8-841C-888B05F3BA98}" presName="node" presStyleLbl="node1" presStyleIdx="1" presStyleCnt="4">
        <dgm:presLayoutVars>
          <dgm:bulletEnabled val="1"/>
        </dgm:presLayoutVars>
      </dgm:prSet>
      <dgm:spPr/>
    </dgm:pt>
    <dgm:pt modelId="{4A5EB262-F2ED-430A-9AE0-5498643E09C8}" type="pres">
      <dgm:prSet presAssocID="{8BB550CF-95D6-42BC-8CA6-490CA58E9812}" presName="sibTrans" presStyleCnt="0"/>
      <dgm:spPr/>
    </dgm:pt>
    <dgm:pt modelId="{D3BF9998-228F-43D9-A6C6-A1B7FB0C7238}" type="pres">
      <dgm:prSet presAssocID="{194A5F8E-605A-44DE-AEC8-2B24F75889A1}" presName="node" presStyleLbl="node1" presStyleIdx="2" presStyleCnt="4">
        <dgm:presLayoutVars>
          <dgm:bulletEnabled val="1"/>
        </dgm:presLayoutVars>
      </dgm:prSet>
      <dgm:spPr/>
    </dgm:pt>
    <dgm:pt modelId="{7457E5C2-0C0E-4FB9-A6A7-F47654E431B9}" type="pres">
      <dgm:prSet presAssocID="{C70E6856-E913-4D07-A374-DD13FCF53326}" presName="sibTrans" presStyleCnt="0"/>
      <dgm:spPr/>
    </dgm:pt>
    <dgm:pt modelId="{EA0FE395-A589-4062-888C-C2E0D7BFB0AE}" type="pres">
      <dgm:prSet presAssocID="{A677B88D-9C4D-4932-9552-A353DCB7668C}" presName="node" presStyleLbl="node1" presStyleIdx="3" presStyleCnt="4">
        <dgm:presLayoutVars>
          <dgm:bulletEnabled val="1"/>
        </dgm:presLayoutVars>
      </dgm:prSet>
      <dgm:spPr/>
    </dgm:pt>
  </dgm:ptLst>
  <dgm:cxnLst>
    <dgm:cxn modelId="{ED563412-366A-43CC-80CC-A3FE725BB959}" srcId="{BB62B41A-C4E5-4598-9C4F-F21DFA972B91}" destId="{194A5F8E-605A-44DE-AEC8-2B24F75889A1}" srcOrd="2" destOrd="0" parTransId="{C7A4F3C8-CE00-41E8-AAFF-93C2043AE8F0}" sibTransId="{C70E6856-E913-4D07-A374-DD13FCF53326}"/>
    <dgm:cxn modelId="{35F7512C-A815-4E7A-9857-AC477F427125}" type="presOf" srcId="{878EDCCB-934E-4EF8-841C-888B05F3BA98}" destId="{3973BE9D-1230-462F-A369-6AD0FCABC0CB}" srcOrd="0" destOrd="0" presId="urn:microsoft.com/office/officeart/2005/8/layout/default"/>
    <dgm:cxn modelId="{315A3B34-74EB-403E-B3EC-1F74D803F634}" type="presOf" srcId="{BB62B41A-C4E5-4598-9C4F-F21DFA972B91}" destId="{D2299BAC-0A14-42FF-89C9-9193CD3BC656}" srcOrd="0" destOrd="0" presId="urn:microsoft.com/office/officeart/2005/8/layout/default"/>
    <dgm:cxn modelId="{F4EC1E66-A8B9-4F0B-8F59-236FBDF7CC87}" type="presOf" srcId="{A677B88D-9C4D-4932-9552-A353DCB7668C}" destId="{EA0FE395-A589-4062-888C-C2E0D7BFB0AE}" srcOrd="0" destOrd="0" presId="urn:microsoft.com/office/officeart/2005/8/layout/default"/>
    <dgm:cxn modelId="{F0160A74-9E1E-4950-9F65-DE8DE3140E63}" type="presOf" srcId="{A5ADE3A0-1F83-4BDD-9B15-54020F675BB2}" destId="{71B22E32-F2DE-4C40-A682-393D365AC289}" srcOrd="0" destOrd="0" presId="urn:microsoft.com/office/officeart/2005/8/layout/default"/>
    <dgm:cxn modelId="{25C03A75-C9E3-4BDF-AFBA-D7A094A44376}" srcId="{BB62B41A-C4E5-4598-9C4F-F21DFA972B91}" destId="{A677B88D-9C4D-4932-9552-A353DCB7668C}" srcOrd="3" destOrd="0" parTransId="{A7F5506A-EE8B-4974-97C6-52B8A7B38356}" sibTransId="{D756B92A-2350-49C7-B00A-6CF312C399F1}"/>
    <dgm:cxn modelId="{C2CE31C0-21F5-4919-88CC-6D563EE37B07}" srcId="{BB62B41A-C4E5-4598-9C4F-F21DFA972B91}" destId="{A5ADE3A0-1F83-4BDD-9B15-54020F675BB2}" srcOrd="0" destOrd="0" parTransId="{09E09980-6627-4635-BF48-C511AFC6886B}" sibTransId="{B30287FA-84CD-45E2-8642-3FA46A226FF5}"/>
    <dgm:cxn modelId="{21E0C2DE-0586-4DDB-8650-0EF34F66618C}" srcId="{BB62B41A-C4E5-4598-9C4F-F21DFA972B91}" destId="{878EDCCB-934E-4EF8-841C-888B05F3BA98}" srcOrd="1" destOrd="0" parTransId="{5FEE0F1B-E4BE-43FD-9042-D3D69FF0B1ED}" sibTransId="{8BB550CF-95D6-42BC-8CA6-490CA58E9812}"/>
    <dgm:cxn modelId="{2C6AE9E1-93D8-4FA6-ADB6-FCBC3AFA41E5}" type="presOf" srcId="{194A5F8E-605A-44DE-AEC8-2B24F75889A1}" destId="{D3BF9998-228F-43D9-A6C6-A1B7FB0C7238}" srcOrd="0" destOrd="0" presId="urn:microsoft.com/office/officeart/2005/8/layout/default"/>
    <dgm:cxn modelId="{3F920E3A-8BC4-4F27-81BE-CCCC5DC3BA56}" type="presParOf" srcId="{D2299BAC-0A14-42FF-89C9-9193CD3BC656}" destId="{71B22E32-F2DE-4C40-A682-393D365AC289}" srcOrd="0" destOrd="0" presId="urn:microsoft.com/office/officeart/2005/8/layout/default"/>
    <dgm:cxn modelId="{2236BD5B-06D7-4F16-B656-DCDDB32FBE4F}" type="presParOf" srcId="{D2299BAC-0A14-42FF-89C9-9193CD3BC656}" destId="{979F1DFF-1C1D-4967-B6CC-5819D4741769}" srcOrd="1" destOrd="0" presId="urn:microsoft.com/office/officeart/2005/8/layout/default"/>
    <dgm:cxn modelId="{E6566ED9-87F9-4A1F-88E2-859FC554FDBF}" type="presParOf" srcId="{D2299BAC-0A14-42FF-89C9-9193CD3BC656}" destId="{3973BE9D-1230-462F-A369-6AD0FCABC0CB}" srcOrd="2" destOrd="0" presId="urn:microsoft.com/office/officeart/2005/8/layout/default"/>
    <dgm:cxn modelId="{E0644996-0F6A-46FA-9921-08969758D8C0}" type="presParOf" srcId="{D2299BAC-0A14-42FF-89C9-9193CD3BC656}" destId="{4A5EB262-F2ED-430A-9AE0-5498643E09C8}" srcOrd="3" destOrd="0" presId="urn:microsoft.com/office/officeart/2005/8/layout/default"/>
    <dgm:cxn modelId="{53EDC410-8594-4C59-A415-A8D5086B7FA8}" type="presParOf" srcId="{D2299BAC-0A14-42FF-89C9-9193CD3BC656}" destId="{D3BF9998-228F-43D9-A6C6-A1B7FB0C7238}" srcOrd="4" destOrd="0" presId="urn:microsoft.com/office/officeart/2005/8/layout/default"/>
    <dgm:cxn modelId="{4A0B30FE-D4AC-464D-91E2-9E2AF52FCB56}" type="presParOf" srcId="{D2299BAC-0A14-42FF-89C9-9193CD3BC656}" destId="{7457E5C2-0C0E-4FB9-A6A7-F47654E431B9}" srcOrd="5" destOrd="0" presId="urn:microsoft.com/office/officeart/2005/8/layout/default"/>
    <dgm:cxn modelId="{BA97190C-0366-42D1-9AFF-B2B2F0BABFBF}" type="presParOf" srcId="{D2299BAC-0A14-42FF-89C9-9193CD3BC656}" destId="{EA0FE395-A589-4062-888C-C2E0D7BFB0A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0263E0-5A48-4DA9-9092-890BDD2180E6}" type="doc">
      <dgm:prSet loTypeId="urn:microsoft.com/office/officeart/2005/8/layout/hierarchy2" loCatId="hierarchy" qsTypeId="urn:microsoft.com/office/officeart/2005/8/quickstyle/simple4" qsCatId="simple" csTypeId="urn:microsoft.com/office/officeart/2005/8/colors/colorful2" csCatId="colorful" phldr="1"/>
      <dgm:spPr/>
      <dgm:t>
        <a:bodyPr/>
        <a:lstStyle/>
        <a:p>
          <a:endParaRPr lang="en-US"/>
        </a:p>
      </dgm:t>
    </dgm:pt>
    <dgm:pt modelId="{DB2749EB-1348-403E-9CB6-F6772DA2A510}">
      <dgm:prSet/>
      <dgm:spPr/>
      <dgm:t>
        <a:bodyPr/>
        <a:lstStyle/>
        <a:p>
          <a:r>
            <a:rPr lang="en-US"/>
            <a:t>Safe at Home provides participants with an authorization card.  A copy of this card should be scanned into ECF</a:t>
          </a:r>
        </a:p>
      </dgm:t>
    </dgm:pt>
    <dgm:pt modelId="{33843502-3C91-4490-97EE-022C9221CA7E}" type="parTrans" cxnId="{63A0329D-44E9-445C-977A-738ADB833057}">
      <dgm:prSet/>
      <dgm:spPr/>
      <dgm:t>
        <a:bodyPr/>
        <a:lstStyle/>
        <a:p>
          <a:endParaRPr lang="en-US"/>
        </a:p>
      </dgm:t>
    </dgm:pt>
    <dgm:pt modelId="{3716494F-7ED5-43B7-9AFC-E0CB59C5EAC9}" type="sibTrans" cxnId="{63A0329D-44E9-445C-977A-738ADB833057}">
      <dgm:prSet/>
      <dgm:spPr/>
      <dgm:t>
        <a:bodyPr/>
        <a:lstStyle/>
        <a:p>
          <a:endParaRPr lang="en-US"/>
        </a:p>
      </dgm:t>
    </dgm:pt>
    <dgm:pt modelId="{D767F2DC-3F3C-4944-B62B-F1E26D9DFBD6}">
      <dgm:prSet/>
      <dgm:spPr/>
      <dgm:t>
        <a:bodyPr/>
        <a:lstStyle/>
        <a:p>
          <a:r>
            <a:rPr lang="en-US" dirty="0"/>
            <a:t>In order to communicate with Safe at Home on the applicant's behalf, the applicant will need to sign in writing onto the release of information Form F-02340. When using Form F-02340:</a:t>
          </a:r>
        </a:p>
      </dgm:t>
    </dgm:pt>
    <dgm:pt modelId="{28684EA1-087F-474B-9F4F-CB24D187F625}" type="parTrans" cxnId="{C6C44C61-354D-4AB2-A5F7-43DADD91A950}">
      <dgm:prSet/>
      <dgm:spPr/>
      <dgm:t>
        <a:bodyPr/>
        <a:lstStyle/>
        <a:p>
          <a:endParaRPr lang="en-US"/>
        </a:p>
      </dgm:t>
    </dgm:pt>
    <dgm:pt modelId="{E06A99CE-98A5-4D84-96D3-964D1A745FE4}" type="sibTrans" cxnId="{C6C44C61-354D-4AB2-A5F7-43DADD91A950}">
      <dgm:prSet/>
      <dgm:spPr/>
      <dgm:t>
        <a:bodyPr/>
        <a:lstStyle/>
        <a:p>
          <a:endParaRPr lang="en-US"/>
        </a:p>
      </dgm:t>
    </dgm:pt>
    <dgm:pt modelId="{0EF4DDB4-2139-45DF-91A6-705FA3590874}">
      <dgm:prSet/>
      <dgm:spPr/>
      <dgm:t>
        <a:bodyPr/>
        <a:lstStyle/>
        <a:p>
          <a:r>
            <a:rPr lang="en-US"/>
            <a:t>The name and direct contact email and/or phone number of the assigned case worker must be noted on the form.</a:t>
          </a:r>
        </a:p>
      </dgm:t>
    </dgm:pt>
    <dgm:pt modelId="{150F56FD-64DB-492B-8934-555745C46FEC}" type="parTrans" cxnId="{9190B58C-B9AD-4A7E-B0E6-636F3A78E645}">
      <dgm:prSet/>
      <dgm:spPr/>
      <dgm:t>
        <a:bodyPr/>
        <a:lstStyle/>
        <a:p>
          <a:endParaRPr lang="en-US"/>
        </a:p>
      </dgm:t>
    </dgm:pt>
    <dgm:pt modelId="{92742DCB-2887-4FA3-A8EB-6C017E8EBC83}" type="sibTrans" cxnId="{9190B58C-B9AD-4A7E-B0E6-636F3A78E645}">
      <dgm:prSet/>
      <dgm:spPr/>
      <dgm:t>
        <a:bodyPr/>
        <a:lstStyle/>
        <a:p>
          <a:endParaRPr lang="en-US"/>
        </a:p>
      </dgm:t>
    </dgm:pt>
    <dgm:pt modelId="{128A3670-14A5-4194-8710-130DF9422174}">
      <dgm:prSet/>
      <dgm:spPr/>
      <dgm:t>
        <a:bodyPr/>
        <a:lstStyle/>
        <a:p>
          <a:r>
            <a:rPr lang="en-US"/>
            <a:t>Fax the form to Safe at Home 608.261.8660 or email safeathome@doj.wi.us.</a:t>
          </a:r>
        </a:p>
      </dgm:t>
    </dgm:pt>
    <dgm:pt modelId="{8D8078E0-E000-4A54-8201-971ED874AECA}" type="parTrans" cxnId="{672DE703-5461-400D-99A2-3E810591F33B}">
      <dgm:prSet/>
      <dgm:spPr/>
      <dgm:t>
        <a:bodyPr/>
        <a:lstStyle/>
        <a:p>
          <a:endParaRPr lang="en-US"/>
        </a:p>
      </dgm:t>
    </dgm:pt>
    <dgm:pt modelId="{75B43A68-27E5-4FE3-8216-5588517A9799}" type="sibTrans" cxnId="{672DE703-5461-400D-99A2-3E810591F33B}">
      <dgm:prSet/>
      <dgm:spPr/>
      <dgm:t>
        <a:bodyPr/>
        <a:lstStyle/>
        <a:p>
          <a:endParaRPr lang="en-US"/>
        </a:p>
      </dgm:t>
    </dgm:pt>
    <dgm:pt modelId="{F3824A30-AD1C-41D3-AD6D-96FBA8E4AD12}">
      <dgm:prSet/>
      <dgm:spPr/>
      <dgm:t>
        <a:bodyPr/>
        <a:lstStyle/>
        <a:p>
          <a:r>
            <a:rPr lang="en-US"/>
            <a:t>The completed release of information form F-02340 will then need to be scanned into the ECF</a:t>
          </a:r>
        </a:p>
      </dgm:t>
    </dgm:pt>
    <dgm:pt modelId="{36657F86-801A-4B1B-B604-1769426E3D00}" type="parTrans" cxnId="{A6F1DB9D-6116-4F8B-9C70-8DE3BC90F398}">
      <dgm:prSet/>
      <dgm:spPr/>
      <dgm:t>
        <a:bodyPr/>
        <a:lstStyle/>
        <a:p>
          <a:endParaRPr lang="en-US"/>
        </a:p>
      </dgm:t>
    </dgm:pt>
    <dgm:pt modelId="{9D441365-8E88-4D66-95F8-77CF38EDC942}" type="sibTrans" cxnId="{A6F1DB9D-6116-4F8B-9C70-8DE3BC90F398}">
      <dgm:prSet/>
      <dgm:spPr/>
      <dgm:t>
        <a:bodyPr/>
        <a:lstStyle/>
        <a:p>
          <a:endParaRPr lang="en-US"/>
        </a:p>
      </dgm:t>
    </dgm:pt>
    <dgm:pt modelId="{4DF62FCE-2C2C-4C3A-AFA7-E7EED23F9CE6}" type="pres">
      <dgm:prSet presAssocID="{6B0263E0-5A48-4DA9-9092-890BDD2180E6}" presName="diagram" presStyleCnt="0">
        <dgm:presLayoutVars>
          <dgm:chPref val="1"/>
          <dgm:dir/>
          <dgm:animOne val="branch"/>
          <dgm:animLvl val="lvl"/>
          <dgm:resizeHandles val="exact"/>
        </dgm:presLayoutVars>
      </dgm:prSet>
      <dgm:spPr/>
    </dgm:pt>
    <dgm:pt modelId="{4E040BE8-6513-47DD-B71F-C02431A04550}" type="pres">
      <dgm:prSet presAssocID="{DB2749EB-1348-403E-9CB6-F6772DA2A510}" presName="root1" presStyleCnt="0"/>
      <dgm:spPr/>
    </dgm:pt>
    <dgm:pt modelId="{3975895F-7585-476C-9D5E-F9862E0D8CB9}" type="pres">
      <dgm:prSet presAssocID="{DB2749EB-1348-403E-9CB6-F6772DA2A510}" presName="LevelOneTextNode" presStyleLbl="node0" presStyleIdx="0" presStyleCnt="2">
        <dgm:presLayoutVars>
          <dgm:chPref val="3"/>
        </dgm:presLayoutVars>
      </dgm:prSet>
      <dgm:spPr/>
    </dgm:pt>
    <dgm:pt modelId="{92B0F4A7-DB7A-4160-AEBB-4AB5C9E27A3C}" type="pres">
      <dgm:prSet presAssocID="{DB2749EB-1348-403E-9CB6-F6772DA2A510}" presName="level2hierChild" presStyleCnt="0"/>
      <dgm:spPr/>
    </dgm:pt>
    <dgm:pt modelId="{8AEECC20-296C-4519-892D-337359490121}" type="pres">
      <dgm:prSet presAssocID="{D767F2DC-3F3C-4944-B62B-F1E26D9DFBD6}" presName="root1" presStyleCnt="0"/>
      <dgm:spPr/>
    </dgm:pt>
    <dgm:pt modelId="{AA924228-77A2-4ADB-9E1E-E4AA6D982EB4}" type="pres">
      <dgm:prSet presAssocID="{D767F2DC-3F3C-4944-B62B-F1E26D9DFBD6}" presName="LevelOneTextNode" presStyleLbl="node0" presStyleIdx="1" presStyleCnt="2">
        <dgm:presLayoutVars>
          <dgm:chPref val="3"/>
        </dgm:presLayoutVars>
      </dgm:prSet>
      <dgm:spPr/>
    </dgm:pt>
    <dgm:pt modelId="{F8AA5F6D-C104-44E6-824E-99D2DC5DED48}" type="pres">
      <dgm:prSet presAssocID="{D767F2DC-3F3C-4944-B62B-F1E26D9DFBD6}" presName="level2hierChild" presStyleCnt="0"/>
      <dgm:spPr/>
    </dgm:pt>
    <dgm:pt modelId="{C44CAD19-0EAF-4E90-B8FD-DF94D863F3C9}" type="pres">
      <dgm:prSet presAssocID="{150F56FD-64DB-492B-8934-555745C46FEC}" presName="conn2-1" presStyleLbl="parChTrans1D2" presStyleIdx="0" presStyleCnt="3"/>
      <dgm:spPr/>
    </dgm:pt>
    <dgm:pt modelId="{69774E45-EB84-4E9E-89B2-F17C20901D52}" type="pres">
      <dgm:prSet presAssocID="{150F56FD-64DB-492B-8934-555745C46FEC}" presName="connTx" presStyleLbl="parChTrans1D2" presStyleIdx="0" presStyleCnt="3"/>
      <dgm:spPr/>
    </dgm:pt>
    <dgm:pt modelId="{37021D4A-F018-4A1F-9122-DD3E1111807E}" type="pres">
      <dgm:prSet presAssocID="{0EF4DDB4-2139-45DF-91A6-705FA3590874}" presName="root2" presStyleCnt="0"/>
      <dgm:spPr/>
    </dgm:pt>
    <dgm:pt modelId="{8777595B-0BF3-44F8-BCD4-655A335A5714}" type="pres">
      <dgm:prSet presAssocID="{0EF4DDB4-2139-45DF-91A6-705FA3590874}" presName="LevelTwoTextNode" presStyleLbl="node2" presStyleIdx="0" presStyleCnt="3">
        <dgm:presLayoutVars>
          <dgm:chPref val="3"/>
        </dgm:presLayoutVars>
      </dgm:prSet>
      <dgm:spPr/>
    </dgm:pt>
    <dgm:pt modelId="{E4FD354A-1D58-467A-A435-9084441F95EB}" type="pres">
      <dgm:prSet presAssocID="{0EF4DDB4-2139-45DF-91A6-705FA3590874}" presName="level3hierChild" presStyleCnt="0"/>
      <dgm:spPr/>
    </dgm:pt>
    <dgm:pt modelId="{BFA35FAC-4894-433A-800D-3F352CB58956}" type="pres">
      <dgm:prSet presAssocID="{8D8078E0-E000-4A54-8201-971ED874AECA}" presName="conn2-1" presStyleLbl="parChTrans1D2" presStyleIdx="1" presStyleCnt="3"/>
      <dgm:spPr/>
    </dgm:pt>
    <dgm:pt modelId="{1C267024-E272-4754-A082-284D81CD5F53}" type="pres">
      <dgm:prSet presAssocID="{8D8078E0-E000-4A54-8201-971ED874AECA}" presName="connTx" presStyleLbl="parChTrans1D2" presStyleIdx="1" presStyleCnt="3"/>
      <dgm:spPr/>
    </dgm:pt>
    <dgm:pt modelId="{35496A35-1E3F-406D-8D7A-E8079FA95339}" type="pres">
      <dgm:prSet presAssocID="{128A3670-14A5-4194-8710-130DF9422174}" presName="root2" presStyleCnt="0"/>
      <dgm:spPr/>
    </dgm:pt>
    <dgm:pt modelId="{7DF18308-B493-4947-8193-09D2A6B0C80E}" type="pres">
      <dgm:prSet presAssocID="{128A3670-14A5-4194-8710-130DF9422174}" presName="LevelTwoTextNode" presStyleLbl="node2" presStyleIdx="1" presStyleCnt="3">
        <dgm:presLayoutVars>
          <dgm:chPref val="3"/>
        </dgm:presLayoutVars>
      </dgm:prSet>
      <dgm:spPr/>
    </dgm:pt>
    <dgm:pt modelId="{FC2EF2BE-0B64-476E-934D-D0321D0920AD}" type="pres">
      <dgm:prSet presAssocID="{128A3670-14A5-4194-8710-130DF9422174}" presName="level3hierChild" presStyleCnt="0"/>
      <dgm:spPr/>
    </dgm:pt>
    <dgm:pt modelId="{916B492C-59A6-4E0E-9AAA-D865046B94EE}" type="pres">
      <dgm:prSet presAssocID="{36657F86-801A-4B1B-B604-1769426E3D00}" presName="conn2-1" presStyleLbl="parChTrans1D2" presStyleIdx="2" presStyleCnt="3"/>
      <dgm:spPr/>
    </dgm:pt>
    <dgm:pt modelId="{CCB9E115-F3B7-4D14-B6F1-71453A33B012}" type="pres">
      <dgm:prSet presAssocID="{36657F86-801A-4B1B-B604-1769426E3D00}" presName="connTx" presStyleLbl="parChTrans1D2" presStyleIdx="2" presStyleCnt="3"/>
      <dgm:spPr/>
    </dgm:pt>
    <dgm:pt modelId="{813E1A5F-D301-40EE-8DCE-8ECDC89B29FD}" type="pres">
      <dgm:prSet presAssocID="{F3824A30-AD1C-41D3-AD6D-96FBA8E4AD12}" presName="root2" presStyleCnt="0"/>
      <dgm:spPr/>
    </dgm:pt>
    <dgm:pt modelId="{B022E4DA-36E8-4B7F-941E-07C3A88EDA82}" type="pres">
      <dgm:prSet presAssocID="{F3824A30-AD1C-41D3-AD6D-96FBA8E4AD12}" presName="LevelTwoTextNode" presStyleLbl="node2" presStyleIdx="2" presStyleCnt="3">
        <dgm:presLayoutVars>
          <dgm:chPref val="3"/>
        </dgm:presLayoutVars>
      </dgm:prSet>
      <dgm:spPr/>
    </dgm:pt>
    <dgm:pt modelId="{00C52B3D-D442-416E-A362-3602D4D6C71E}" type="pres">
      <dgm:prSet presAssocID="{F3824A30-AD1C-41D3-AD6D-96FBA8E4AD12}" presName="level3hierChild" presStyleCnt="0"/>
      <dgm:spPr/>
    </dgm:pt>
  </dgm:ptLst>
  <dgm:cxnLst>
    <dgm:cxn modelId="{672DE703-5461-400D-99A2-3E810591F33B}" srcId="{D767F2DC-3F3C-4944-B62B-F1E26D9DFBD6}" destId="{128A3670-14A5-4194-8710-130DF9422174}" srcOrd="1" destOrd="0" parTransId="{8D8078E0-E000-4A54-8201-971ED874AECA}" sibTransId="{75B43A68-27E5-4FE3-8216-5588517A9799}"/>
    <dgm:cxn modelId="{386C6D2E-E7FC-47DF-8833-B44A2737E624}" type="presOf" srcId="{DB2749EB-1348-403E-9CB6-F6772DA2A510}" destId="{3975895F-7585-476C-9D5E-F9862E0D8CB9}" srcOrd="0" destOrd="0" presId="urn:microsoft.com/office/officeart/2005/8/layout/hierarchy2"/>
    <dgm:cxn modelId="{B072A730-E625-4E19-A93D-354494DB6DFD}" type="presOf" srcId="{D767F2DC-3F3C-4944-B62B-F1E26D9DFBD6}" destId="{AA924228-77A2-4ADB-9E1E-E4AA6D982EB4}" srcOrd="0" destOrd="0" presId="urn:microsoft.com/office/officeart/2005/8/layout/hierarchy2"/>
    <dgm:cxn modelId="{C6C44C61-354D-4AB2-A5F7-43DADD91A950}" srcId="{6B0263E0-5A48-4DA9-9092-890BDD2180E6}" destId="{D767F2DC-3F3C-4944-B62B-F1E26D9DFBD6}" srcOrd="1" destOrd="0" parTransId="{28684EA1-087F-474B-9F4F-CB24D187F625}" sibTransId="{E06A99CE-98A5-4D84-96D3-964D1A745FE4}"/>
    <dgm:cxn modelId="{694C736D-0680-43FA-999F-5B159FA09D4E}" type="presOf" srcId="{6B0263E0-5A48-4DA9-9092-890BDD2180E6}" destId="{4DF62FCE-2C2C-4C3A-AFA7-E7EED23F9CE6}" srcOrd="0" destOrd="0" presId="urn:microsoft.com/office/officeart/2005/8/layout/hierarchy2"/>
    <dgm:cxn modelId="{1F4ABF50-BFAD-4C21-8629-B383A6C91423}" type="presOf" srcId="{36657F86-801A-4B1B-B604-1769426E3D00}" destId="{916B492C-59A6-4E0E-9AAA-D865046B94EE}" srcOrd="0" destOrd="0" presId="urn:microsoft.com/office/officeart/2005/8/layout/hierarchy2"/>
    <dgm:cxn modelId="{F3FCD551-9C16-45EF-AA86-9CE99C4CE876}" type="presOf" srcId="{150F56FD-64DB-492B-8934-555745C46FEC}" destId="{69774E45-EB84-4E9E-89B2-F17C20901D52}" srcOrd="1" destOrd="0" presId="urn:microsoft.com/office/officeart/2005/8/layout/hierarchy2"/>
    <dgm:cxn modelId="{2F919485-12C3-4856-A6A8-1EF16300649B}" type="presOf" srcId="{150F56FD-64DB-492B-8934-555745C46FEC}" destId="{C44CAD19-0EAF-4E90-B8FD-DF94D863F3C9}" srcOrd="0" destOrd="0" presId="urn:microsoft.com/office/officeart/2005/8/layout/hierarchy2"/>
    <dgm:cxn modelId="{929AD68A-077F-4B95-BB67-1AB36140267F}" type="presOf" srcId="{36657F86-801A-4B1B-B604-1769426E3D00}" destId="{CCB9E115-F3B7-4D14-B6F1-71453A33B012}" srcOrd="1" destOrd="0" presId="urn:microsoft.com/office/officeart/2005/8/layout/hierarchy2"/>
    <dgm:cxn modelId="{9190B58C-B9AD-4A7E-B0E6-636F3A78E645}" srcId="{D767F2DC-3F3C-4944-B62B-F1E26D9DFBD6}" destId="{0EF4DDB4-2139-45DF-91A6-705FA3590874}" srcOrd="0" destOrd="0" parTransId="{150F56FD-64DB-492B-8934-555745C46FEC}" sibTransId="{92742DCB-2887-4FA3-A8EB-6C017E8EBC83}"/>
    <dgm:cxn modelId="{63A0329D-44E9-445C-977A-738ADB833057}" srcId="{6B0263E0-5A48-4DA9-9092-890BDD2180E6}" destId="{DB2749EB-1348-403E-9CB6-F6772DA2A510}" srcOrd="0" destOrd="0" parTransId="{33843502-3C91-4490-97EE-022C9221CA7E}" sibTransId="{3716494F-7ED5-43B7-9AFC-E0CB59C5EAC9}"/>
    <dgm:cxn modelId="{A6F1DB9D-6116-4F8B-9C70-8DE3BC90F398}" srcId="{D767F2DC-3F3C-4944-B62B-F1E26D9DFBD6}" destId="{F3824A30-AD1C-41D3-AD6D-96FBA8E4AD12}" srcOrd="2" destOrd="0" parTransId="{36657F86-801A-4B1B-B604-1769426E3D00}" sibTransId="{9D441365-8E88-4D66-95F8-77CF38EDC942}"/>
    <dgm:cxn modelId="{D03524A2-7683-41A2-8350-B27DA49A4A1E}" type="presOf" srcId="{F3824A30-AD1C-41D3-AD6D-96FBA8E4AD12}" destId="{B022E4DA-36E8-4B7F-941E-07C3A88EDA82}" srcOrd="0" destOrd="0" presId="urn:microsoft.com/office/officeart/2005/8/layout/hierarchy2"/>
    <dgm:cxn modelId="{EDF915AC-2BDB-43D1-904C-774E2F0EDEA4}" type="presOf" srcId="{0EF4DDB4-2139-45DF-91A6-705FA3590874}" destId="{8777595B-0BF3-44F8-BCD4-655A335A5714}" srcOrd="0" destOrd="0" presId="urn:microsoft.com/office/officeart/2005/8/layout/hierarchy2"/>
    <dgm:cxn modelId="{36366CD1-9917-4AF5-95A7-AC16F5E293A0}" type="presOf" srcId="{8D8078E0-E000-4A54-8201-971ED874AECA}" destId="{1C267024-E272-4754-A082-284D81CD5F53}" srcOrd="1" destOrd="0" presId="urn:microsoft.com/office/officeart/2005/8/layout/hierarchy2"/>
    <dgm:cxn modelId="{176081E9-3D04-44CF-9A5A-A2C596CFF373}" type="presOf" srcId="{128A3670-14A5-4194-8710-130DF9422174}" destId="{7DF18308-B493-4947-8193-09D2A6B0C80E}" srcOrd="0" destOrd="0" presId="urn:microsoft.com/office/officeart/2005/8/layout/hierarchy2"/>
    <dgm:cxn modelId="{570EF0EF-6311-444E-BF35-3E0F9B07237B}" type="presOf" srcId="{8D8078E0-E000-4A54-8201-971ED874AECA}" destId="{BFA35FAC-4894-433A-800D-3F352CB58956}" srcOrd="0" destOrd="0" presId="urn:microsoft.com/office/officeart/2005/8/layout/hierarchy2"/>
    <dgm:cxn modelId="{39407121-6F2C-43BE-99DA-D90B8BC22A40}" type="presParOf" srcId="{4DF62FCE-2C2C-4C3A-AFA7-E7EED23F9CE6}" destId="{4E040BE8-6513-47DD-B71F-C02431A04550}" srcOrd="0" destOrd="0" presId="urn:microsoft.com/office/officeart/2005/8/layout/hierarchy2"/>
    <dgm:cxn modelId="{AAA6D951-6033-4B97-A154-726D1A9901EC}" type="presParOf" srcId="{4E040BE8-6513-47DD-B71F-C02431A04550}" destId="{3975895F-7585-476C-9D5E-F9862E0D8CB9}" srcOrd="0" destOrd="0" presId="urn:microsoft.com/office/officeart/2005/8/layout/hierarchy2"/>
    <dgm:cxn modelId="{4828EBEF-9E5B-4E03-ACFA-7352582FC89D}" type="presParOf" srcId="{4E040BE8-6513-47DD-B71F-C02431A04550}" destId="{92B0F4A7-DB7A-4160-AEBB-4AB5C9E27A3C}" srcOrd="1" destOrd="0" presId="urn:microsoft.com/office/officeart/2005/8/layout/hierarchy2"/>
    <dgm:cxn modelId="{5B384817-D2D8-4745-883D-CA8571FAC7AF}" type="presParOf" srcId="{4DF62FCE-2C2C-4C3A-AFA7-E7EED23F9CE6}" destId="{8AEECC20-296C-4519-892D-337359490121}" srcOrd="1" destOrd="0" presId="urn:microsoft.com/office/officeart/2005/8/layout/hierarchy2"/>
    <dgm:cxn modelId="{F4F9A1EE-AA6A-48C6-901B-7DB78A78FB11}" type="presParOf" srcId="{8AEECC20-296C-4519-892D-337359490121}" destId="{AA924228-77A2-4ADB-9E1E-E4AA6D982EB4}" srcOrd="0" destOrd="0" presId="urn:microsoft.com/office/officeart/2005/8/layout/hierarchy2"/>
    <dgm:cxn modelId="{C089E93E-4926-460A-8D4E-9311EFBCE73B}" type="presParOf" srcId="{8AEECC20-296C-4519-892D-337359490121}" destId="{F8AA5F6D-C104-44E6-824E-99D2DC5DED48}" srcOrd="1" destOrd="0" presId="urn:microsoft.com/office/officeart/2005/8/layout/hierarchy2"/>
    <dgm:cxn modelId="{8AE3E39C-E683-4278-96B4-1A65EFB87891}" type="presParOf" srcId="{F8AA5F6D-C104-44E6-824E-99D2DC5DED48}" destId="{C44CAD19-0EAF-4E90-B8FD-DF94D863F3C9}" srcOrd="0" destOrd="0" presId="urn:microsoft.com/office/officeart/2005/8/layout/hierarchy2"/>
    <dgm:cxn modelId="{4A15A1EA-F3E3-4C13-AD30-2BBA57A615C4}" type="presParOf" srcId="{C44CAD19-0EAF-4E90-B8FD-DF94D863F3C9}" destId="{69774E45-EB84-4E9E-89B2-F17C20901D52}" srcOrd="0" destOrd="0" presId="urn:microsoft.com/office/officeart/2005/8/layout/hierarchy2"/>
    <dgm:cxn modelId="{2BEB65D4-C787-42EB-B209-6918C3EA2DD8}" type="presParOf" srcId="{F8AA5F6D-C104-44E6-824E-99D2DC5DED48}" destId="{37021D4A-F018-4A1F-9122-DD3E1111807E}" srcOrd="1" destOrd="0" presId="urn:microsoft.com/office/officeart/2005/8/layout/hierarchy2"/>
    <dgm:cxn modelId="{218EC850-0F7F-4681-B463-D24BCC48D08C}" type="presParOf" srcId="{37021D4A-F018-4A1F-9122-DD3E1111807E}" destId="{8777595B-0BF3-44F8-BCD4-655A335A5714}" srcOrd="0" destOrd="0" presId="urn:microsoft.com/office/officeart/2005/8/layout/hierarchy2"/>
    <dgm:cxn modelId="{514F1656-2123-4CFC-BEDE-7BE9914C4DDF}" type="presParOf" srcId="{37021D4A-F018-4A1F-9122-DD3E1111807E}" destId="{E4FD354A-1D58-467A-A435-9084441F95EB}" srcOrd="1" destOrd="0" presId="urn:microsoft.com/office/officeart/2005/8/layout/hierarchy2"/>
    <dgm:cxn modelId="{E4BF594E-1677-438C-A5A9-1D381F28CD27}" type="presParOf" srcId="{F8AA5F6D-C104-44E6-824E-99D2DC5DED48}" destId="{BFA35FAC-4894-433A-800D-3F352CB58956}" srcOrd="2" destOrd="0" presId="urn:microsoft.com/office/officeart/2005/8/layout/hierarchy2"/>
    <dgm:cxn modelId="{3CD97BE5-4672-44DD-9BA6-D3C0A86A4872}" type="presParOf" srcId="{BFA35FAC-4894-433A-800D-3F352CB58956}" destId="{1C267024-E272-4754-A082-284D81CD5F53}" srcOrd="0" destOrd="0" presId="urn:microsoft.com/office/officeart/2005/8/layout/hierarchy2"/>
    <dgm:cxn modelId="{AB97D0CF-8FF5-4A3D-80E5-A7A78F091846}" type="presParOf" srcId="{F8AA5F6D-C104-44E6-824E-99D2DC5DED48}" destId="{35496A35-1E3F-406D-8D7A-E8079FA95339}" srcOrd="3" destOrd="0" presId="urn:microsoft.com/office/officeart/2005/8/layout/hierarchy2"/>
    <dgm:cxn modelId="{9D47134F-94C4-4C18-A038-2B935A910B34}" type="presParOf" srcId="{35496A35-1E3F-406D-8D7A-E8079FA95339}" destId="{7DF18308-B493-4947-8193-09D2A6B0C80E}" srcOrd="0" destOrd="0" presId="urn:microsoft.com/office/officeart/2005/8/layout/hierarchy2"/>
    <dgm:cxn modelId="{F7F1A479-69D3-4888-B279-08ACFBDDBC1A}" type="presParOf" srcId="{35496A35-1E3F-406D-8D7A-E8079FA95339}" destId="{FC2EF2BE-0B64-476E-934D-D0321D0920AD}" srcOrd="1" destOrd="0" presId="urn:microsoft.com/office/officeart/2005/8/layout/hierarchy2"/>
    <dgm:cxn modelId="{D1516487-0885-41E1-B3E5-4454626C577E}" type="presParOf" srcId="{F8AA5F6D-C104-44E6-824E-99D2DC5DED48}" destId="{916B492C-59A6-4E0E-9AAA-D865046B94EE}" srcOrd="4" destOrd="0" presId="urn:microsoft.com/office/officeart/2005/8/layout/hierarchy2"/>
    <dgm:cxn modelId="{FA2018DC-8157-489C-8B47-2A5A2DBD2D4E}" type="presParOf" srcId="{916B492C-59A6-4E0E-9AAA-D865046B94EE}" destId="{CCB9E115-F3B7-4D14-B6F1-71453A33B012}" srcOrd="0" destOrd="0" presId="urn:microsoft.com/office/officeart/2005/8/layout/hierarchy2"/>
    <dgm:cxn modelId="{28FD9009-AB8F-400D-9268-FF4EC140CE76}" type="presParOf" srcId="{F8AA5F6D-C104-44E6-824E-99D2DC5DED48}" destId="{813E1A5F-D301-40EE-8DCE-8ECDC89B29FD}" srcOrd="5" destOrd="0" presId="urn:microsoft.com/office/officeart/2005/8/layout/hierarchy2"/>
    <dgm:cxn modelId="{BC7FFF1F-B53E-4441-BF4A-B9DE546C8F30}" type="presParOf" srcId="{813E1A5F-D301-40EE-8DCE-8ECDC89B29FD}" destId="{B022E4DA-36E8-4B7F-941E-07C3A88EDA82}" srcOrd="0" destOrd="0" presId="urn:microsoft.com/office/officeart/2005/8/layout/hierarchy2"/>
    <dgm:cxn modelId="{9AE83781-DF72-439E-AF0A-D13987926C74}" type="presParOf" srcId="{813E1A5F-D301-40EE-8DCE-8ECDC89B29FD}" destId="{00C52B3D-D442-416E-A362-3602D4D6C71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B9B555-8507-4FFF-8BA3-52A07964F4E8}"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6881BDE-0C9B-4FF8-B0CC-77867D8A65FB}">
      <dgm:prSet/>
      <dgm:spPr/>
      <dgm:t>
        <a:bodyPr/>
        <a:lstStyle/>
        <a:p>
          <a:pPr>
            <a:defRPr b="1"/>
          </a:pPr>
          <a:r>
            <a:rPr lang="en-US"/>
            <a:t>The worker that receives the call on the consortium call center should process the application completely. </a:t>
          </a:r>
        </a:p>
      </dgm:t>
    </dgm:pt>
    <dgm:pt modelId="{034D5FA9-E315-4BD7-A04F-8C6682D2FC1E}" type="parTrans" cxnId="{A06A9E83-580D-432E-B6C5-AA2A67BDFFF7}">
      <dgm:prSet/>
      <dgm:spPr/>
      <dgm:t>
        <a:bodyPr/>
        <a:lstStyle/>
        <a:p>
          <a:endParaRPr lang="en-US"/>
        </a:p>
      </dgm:t>
    </dgm:pt>
    <dgm:pt modelId="{D47CC870-CD60-45B2-AE06-502EFC095D4F}" type="sibTrans" cxnId="{A06A9E83-580D-432E-B6C5-AA2A67BDFFF7}">
      <dgm:prSet/>
      <dgm:spPr/>
      <dgm:t>
        <a:bodyPr/>
        <a:lstStyle/>
        <a:p>
          <a:endParaRPr lang="en-US"/>
        </a:p>
      </dgm:t>
    </dgm:pt>
    <dgm:pt modelId="{6FA82903-95A8-42AE-86A4-611448AA1EAF}">
      <dgm:prSet/>
      <dgm:spPr/>
      <dgm:t>
        <a:bodyPr/>
        <a:lstStyle/>
        <a:p>
          <a:pPr>
            <a:defRPr b="1"/>
          </a:pPr>
          <a:r>
            <a:rPr lang="en-US"/>
            <a:t>Explain to the applicant that a Personal Identifier will be established for security purposes. This identifier will be asked for when information is being provided or updated for their case. The Personal Identifier will be the #S### found on the authorization card. No clues shall be given to the caller to indicate what or where to find the Personal Identifier. If the application is received via ACCESS or mail, contact the participant to establish the Personal Identifier</a:t>
          </a:r>
        </a:p>
      </dgm:t>
    </dgm:pt>
    <dgm:pt modelId="{74E7DCFD-2976-437E-A2C9-0D94178E017F}" type="parTrans" cxnId="{6EF073BA-AEF7-4678-8471-B18F98B1BE33}">
      <dgm:prSet/>
      <dgm:spPr/>
      <dgm:t>
        <a:bodyPr/>
        <a:lstStyle/>
        <a:p>
          <a:endParaRPr lang="en-US"/>
        </a:p>
      </dgm:t>
    </dgm:pt>
    <dgm:pt modelId="{0F96F0DE-52F5-4EB5-B586-E8F02B1E432A}" type="sibTrans" cxnId="{6EF073BA-AEF7-4678-8471-B18F98B1BE33}">
      <dgm:prSet/>
      <dgm:spPr/>
      <dgm:t>
        <a:bodyPr/>
        <a:lstStyle/>
        <a:p>
          <a:endParaRPr lang="en-US"/>
        </a:p>
      </dgm:t>
    </dgm:pt>
    <dgm:pt modelId="{8282D11E-509D-40D1-81D8-E10E29347CAB}">
      <dgm:prSet/>
      <dgm:spPr/>
      <dgm:t>
        <a:bodyPr/>
        <a:lstStyle/>
        <a:p>
          <a:r>
            <a:rPr lang="en-US" dirty="0"/>
            <a:t>Note: Safe at Home employees are exempt from having to provide the Personal Identifier. </a:t>
          </a:r>
        </a:p>
      </dgm:t>
    </dgm:pt>
    <dgm:pt modelId="{29DBD8BB-9612-4810-B49D-E61E92D9EAF3}" type="parTrans" cxnId="{323ED299-0F0A-41F8-9B22-12B801CC7677}">
      <dgm:prSet/>
      <dgm:spPr/>
      <dgm:t>
        <a:bodyPr/>
        <a:lstStyle/>
        <a:p>
          <a:endParaRPr lang="en-US"/>
        </a:p>
      </dgm:t>
    </dgm:pt>
    <dgm:pt modelId="{1DAE6D8A-3ED8-4C35-AC80-A4F3387A2374}" type="sibTrans" cxnId="{323ED299-0F0A-41F8-9B22-12B801CC7677}">
      <dgm:prSet/>
      <dgm:spPr/>
      <dgm:t>
        <a:bodyPr/>
        <a:lstStyle/>
        <a:p>
          <a:endParaRPr lang="en-US"/>
        </a:p>
      </dgm:t>
    </dgm:pt>
    <dgm:pt modelId="{CE5BAE35-A2CB-455D-98E6-0CA1076DE470}" type="pres">
      <dgm:prSet presAssocID="{15B9B555-8507-4FFF-8BA3-52A07964F4E8}" presName="root" presStyleCnt="0">
        <dgm:presLayoutVars>
          <dgm:dir/>
          <dgm:resizeHandles val="exact"/>
        </dgm:presLayoutVars>
      </dgm:prSet>
      <dgm:spPr/>
    </dgm:pt>
    <dgm:pt modelId="{FC368AA2-444F-4117-98E2-AAD2AE0A068A}" type="pres">
      <dgm:prSet presAssocID="{66881BDE-0C9B-4FF8-B0CC-77867D8A65FB}" presName="compNode" presStyleCnt="0"/>
      <dgm:spPr/>
    </dgm:pt>
    <dgm:pt modelId="{E60DB4F1-47A0-4BDA-9A3E-1CBD01217B50}" type="pres">
      <dgm:prSet presAssocID="{66881BDE-0C9B-4FF8-B0CC-77867D8A65F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l center"/>
        </a:ext>
      </dgm:extLst>
    </dgm:pt>
    <dgm:pt modelId="{788B6E39-3599-44F6-AD04-9A5A7112F223}" type="pres">
      <dgm:prSet presAssocID="{66881BDE-0C9B-4FF8-B0CC-77867D8A65FB}" presName="iconSpace" presStyleCnt="0"/>
      <dgm:spPr/>
    </dgm:pt>
    <dgm:pt modelId="{D5958278-EFFB-4CEE-8EC3-C026C904F9A0}" type="pres">
      <dgm:prSet presAssocID="{66881BDE-0C9B-4FF8-B0CC-77867D8A65FB}" presName="parTx" presStyleLbl="revTx" presStyleIdx="0" presStyleCnt="4">
        <dgm:presLayoutVars>
          <dgm:chMax val="0"/>
          <dgm:chPref val="0"/>
        </dgm:presLayoutVars>
      </dgm:prSet>
      <dgm:spPr/>
    </dgm:pt>
    <dgm:pt modelId="{7B563886-E406-4C0B-9FBF-1F408E47934B}" type="pres">
      <dgm:prSet presAssocID="{66881BDE-0C9B-4FF8-B0CC-77867D8A65FB}" presName="txSpace" presStyleCnt="0"/>
      <dgm:spPr/>
    </dgm:pt>
    <dgm:pt modelId="{ADD247BB-ACE8-4E8B-A5D2-6E3546592070}" type="pres">
      <dgm:prSet presAssocID="{66881BDE-0C9B-4FF8-B0CC-77867D8A65FB}" presName="desTx" presStyleLbl="revTx" presStyleIdx="1" presStyleCnt="4">
        <dgm:presLayoutVars/>
      </dgm:prSet>
      <dgm:spPr/>
    </dgm:pt>
    <dgm:pt modelId="{B53EE497-883E-40E1-A3EB-4906303E7729}" type="pres">
      <dgm:prSet presAssocID="{D47CC870-CD60-45B2-AE06-502EFC095D4F}" presName="sibTrans" presStyleCnt="0"/>
      <dgm:spPr/>
    </dgm:pt>
    <dgm:pt modelId="{DBED1C12-958F-4E8F-9FB6-E4EEDC8B5A11}" type="pres">
      <dgm:prSet presAssocID="{6FA82903-95A8-42AE-86A4-611448AA1EAF}" presName="compNode" presStyleCnt="0"/>
      <dgm:spPr/>
    </dgm:pt>
    <dgm:pt modelId="{DEC8257E-BBC6-4D6B-9074-69FA4046E04F}" type="pres">
      <dgm:prSet presAssocID="{6FA82903-95A8-42AE-86A4-611448AA1EA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ployee Badge"/>
        </a:ext>
      </dgm:extLst>
    </dgm:pt>
    <dgm:pt modelId="{14B30E0F-80A3-469C-8234-BF0791079581}" type="pres">
      <dgm:prSet presAssocID="{6FA82903-95A8-42AE-86A4-611448AA1EAF}" presName="iconSpace" presStyleCnt="0"/>
      <dgm:spPr/>
    </dgm:pt>
    <dgm:pt modelId="{09560D70-EDF8-412C-A9A4-5C0420CECD6D}" type="pres">
      <dgm:prSet presAssocID="{6FA82903-95A8-42AE-86A4-611448AA1EAF}" presName="parTx" presStyleLbl="revTx" presStyleIdx="2" presStyleCnt="4">
        <dgm:presLayoutVars>
          <dgm:chMax val="0"/>
          <dgm:chPref val="0"/>
        </dgm:presLayoutVars>
      </dgm:prSet>
      <dgm:spPr/>
    </dgm:pt>
    <dgm:pt modelId="{23FDD099-50F2-4E43-AEFB-7DF40C24994A}" type="pres">
      <dgm:prSet presAssocID="{6FA82903-95A8-42AE-86A4-611448AA1EAF}" presName="txSpace" presStyleCnt="0"/>
      <dgm:spPr/>
    </dgm:pt>
    <dgm:pt modelId="{5CE2BA31-8B84-4D0E-852F-9C6BB00C8755}" type="pres">
      <dgm:prSet presAssocID="{6FA82903-95A8-42AE-86A4-611448AA1EAF}" presName="desTx" presStyleLbl="revTx" presStyleIdx="3" presStyleCnt="4">
        <dgm:presLayoutVars/>
      </dgm:prSet>
      <dgm:spPr/>
    </dgm:pt>
  </dgm:ptLst>
  <dgm:cxnLst>
    <dgm:cxn modelId="{CA63FE1E-CC36-4AEC-A6E7-8C53DAC27A1E}" type="presOf" srcId="{66881BDE-0C9B-4FF8-B0CC-77867D8A65FB}" destId="{D5958278-EFFB-4CEE-8EC3-C026C904F9A0}" srcOrd="0" destOrd="0" presId="urn:microsoft.com/office/officeart/2018/2/layout/IconLabelDescriptionList"/>
    <dgm:cxn modelId="{B8708445-CBCA-4F6A-92B9-C3F281B2C776}" type="presOf" srcId="{8282D11E-509D-40D1-81D8-E10E29347CAB}" destId="{5CE2BA31-8B84-4D0E-852F-9C6BB00C8755}" srcOrd="0" destOrd="0" presId="urn:microsoft.com/office/officeart/2018/2/layout/IconLabelDescriptionList"/>
    <dgm:cxn modelId="{A06A9E83-580D-432E-B6C5-AA2A67BDFFF7}" srcId="{15B9B555-8507-4FFF-8BA3-52A07964F4E8}" destId="{66881BDE-0C9B-4FF8-B0CC-77867D8A65FB}" srcOrd="0" destOrd="0" parTransId="{034D5FA9-E315-4BD7-A04F-8C6682D2FC1E}" sibTransId="{D47CC870-CD60-45B2-AE06-502EFC095D4F}"/>
    <dgm:cxn modelId="{323ED299-0F0A-41F8-9B22-12B801CC7677}" srcId="{6FA82903-95A8-42AE-86A4-611448AA1EAF}" destId="{8282D11E-509D-40D1-81D8-E10E29347CAB}" srcOrd="0" destOrd="0" parTransId="{29DBD8BB-9612-4810-B49D-E61E92D9EAF3}" sibTransId="{1DAE6D8A-3ED8-4C35-AC80-A4F3387A2374}"/>
    <dgm:cxn modelId="{22C86CA6-76D9-43CD-9F42-ACB5886E3B05}" type="presOf" srcId="{6FA82903-95A8-42AE-86A4-611448AA1EAF}" destId="{09560D70-EDF8-412C-A9A4-5C0420CECD6D}" srcOrd="0" destOrd="0" presId="urn:microsoft.com/office/officeart/2018/2/layout/IconLabelDescriptionList"/>
    <dgm:cxn modelId="{6EF073BA-AEF7-4678-8471-B18F98B1BE33}" srcId="{15B9B555-8507-4FFF-8BA3-52A07964F4E8}" destId="{6FA82903-95A8-42AE-86A4-611448AA1EAF}" srcOrd="1" destOrd="0" parTransId="{74E7DCFD-2976-437E-A2C9-0D94178E017F}" sibTransId="{0F96F0DE-52F5-4EB5-B586-E8F02B1E432A}"/>
    <dgm:cxn modelId="{F89287FB-AAB9-4095-85B6-C0324C2D235C}" type="presOf" srcId="{15B9B555-8507-4FFF-8BA3-52A07964F4E8}" destId="{CE5BAE35-A2CB-455D-98E6-0CA1076DE470}" srcOrd="0" destOrd="0" presId="urn:microsoft.com/office/officeart/2018/2/layout/IconLabelDescriptionList"/>
    <dgm:cxn modelId="{D8E094C0-D526-4A78-8461-090BD2BEF53F}" type="presParOf" srcId="{CE5BAE35-A2CB-455D-98E6-0CA1076DE470}" destId="{FC368AA2-444F-4117-98E2-AAD2AE0A068A}" srcOrd="0" destOrd="0" presId="urn:microsoft.com/office/officeart/2018/2/layout/IconLabelDescriptionList"/>
    <dgm:cxn modelId="{81F6C293-68F0-4F9F-8F72-37858F87F2C9}" type="presParOf" srcId="{FC368AA2-444F-4117-98E2-AAD2AE0A068A}" destId="{E60DB4F1-47A0-4BDA-9A3E-1CBD01217B50}" srcOrd="0" destOrd="0" presId="urn:microsoft.com/office/officeart/2018/2/layout/IconLabelDescriptionList"/>
    <dgm:cxn modelId="{52804589-6674-4854-9E1D-33EC022A9283}" type="presParOf" srcId="{FC368AA2-444F-4117-98E2-AAD2AE0A068A}" destId="{788B6E39-3599-44F6-AD04-9A5A7112F223}" srcOrd="1" destOrd="0" presId="urn:microsoft.com/office/officeart/2018/2/layout/IconLabelDescriptionList"/>
    <dgm:cxn modelId="{69E6CFAD-6C9F-4079-8F31-40E8EDE17E28}" type="presParOf" srcId="{FC368AA2-444F-4117-98E2-AAD2AE0A068A}" destId="{D5958278-EFFB-4CEE-8EC3-C026C904F9A0}" srcOrd="2" destOrd="0" presId="urn:microsoft.com/office/officeart/2018/2/layout/IconLabelDescriptionList"/>
    <dgm:cxn modelId="{A90251C3-50BD-4801-A9D0-C19146D53B2C}" type="presParOf" srcId="{FC368AA2-444F-4117-98E2-AAD2AE0A068A}" destId="{7B563886-E406-4C0B-9FBF-1F408E47934B}" srcOrd="3" destOrd="0" presId="urn:microsoft.com/office/officeart/2018/2/layout/IconLabelDescriptionList"/>
    <dgm:cxn modelId="{1A390545-177B-4CF1-9B3B-306DF8DF8902}" type="presParOf" srcId="{FC368AA2-444F-4117-98E2-AAD2AE0A068A}" destId="{ADD247BB-ACE8-4E8B-A5D2-6E3546592070}" srcOrd="4" destOrd="0" presId="urn:microsoft.com/office/officeart/2018/2/layout/IconLabelDescriptionList"/>
    <dgm:cxn modelId="{FDAF24B4-F39F-469B-9FF3-9266952F4D9E}" type="presParOf" srcId="{CE5BAE35-A2CB-455D-98E6-0CA1076DE470}" destId="{B53EE497-883E-40E1-A3EB-4906303E7729}" srcOrd="1" destOrd="0" presId="urn:microsoft.com/office/officeart/2018/2/layout/IconLabelDescriptionList"/>
    <dgm:cxn modelId="{05EBEAF8-8334-49E4-BEE6-31DE36DE36DC}" type="presParOf" srcId="{CE5BAE35-A2CB-455D-98E6-0CA1076DE470}" destId="{DBED1C12-958F-4E8F-9FB6-E4EEDC8B5A11}" srcOrd="2" destOrd="0" presId="urn:microsoft.com/office/officeart/2018/2/layout/IconLabelDescriptionList"/>
    <dgm:cxn modelId="{3F7A77BB-4D3E-4A2E-98D7-EDFBB6D84CB7}" type="presParOf" srcId="{DBED1C12-958F-4E8F-9FB6-E4EEDC8B5A11}" destId="{DEC8257E-BBC6-4D6B-9074-69FA4046E04F}" srcOrd="0" destOrd="0" presId="urn:microsoft.com/office/officeart/2018/2/layout/IconLabelDescriptionList"/>
    <dgm:cxn modelId="{575C02EE-44BC-4DDB-B9DE-C70171C4D242}" type="presParOf" srcId="{DBED1C12-958F-4E8F-9FB6-E4EEDC8B5A11}" destId="{14B30E0F-80A3-469C-8234-BF0791079581}" srcOrd="1" destOrd="0" presId="urn:microsoft.com/office/officeart/2018/2/layout/IconLabelDescriptionList"/>
    <dgm:cxn modelId="{BB66F564-49DE-448A-B3B4-5B0F80B5DE17}" type="presParOf" srcId="{DBED1C12-958F-4E8F-9FB6-E4EEDC8B5A11}" destId="{09560D70-EDF8-412C-A9A4-5C0420CECD6D}" srcOrd="2" destOrd="0" presId="urn:microsoft.com/office/officeart/2018/2/layout/IconLabelDescriptionList"/>
    <dgm:cxn modelId="{5AB88DA4-8839-42D6-B2A0-59221AD0258D}" type="presParOf" srcId="{DBED1C12-958F-4E8F-9FB6-E4EEDC8B5A11}" destId="{23FDD099-50F2-4E43-AEFB-7DF40C24994A}" srcOrd="3" destOrd="0" presId="urn:microsoft.com/office/officeart/2018/2/layout/IconLabelDescriptionList"/>
    <dgm:cxn modelId="{3B20FA87-C1B3-4801-B1F2-607D94518A36}" type="presParOf" srcId="{DBED1C12-958F-4E8F-9FB6-E4EEDC8B5A11}" destId="{5CE2BA31-8B84-4D0E-852F-9C6BB00C875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9E382E-CE7B-491B-9BCF-C8F78FD7CB9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3BEBFDD-AB27-4B70-A814-006FDB8F5EC1}">
      <dgm:prSet/>
      <dgm:spPr/>
      <dgm:t>
        <a:bodyPr/>
        <a:lstStyle/>
        <a:p>
          <a:r>
            <a:rPr lang="en-US"/>
            <a:t>Safe at Home is governed by Wis. Stat. § 165.68</a:t>
          </a:r>
        </a:p>
      </dgm:t>
    </dgm:pt>
    <dgm:pt modelId="{BD9C1ED2-B0AF-4B1B-ADD4-07EEA245D3CD}" type="parTrans" cxnId="{89AFA560-11F0-4725-9C9D-3044F1C699B9}">
      <dgm:prSet/>
      <dgm:spPr/>
      <dgm:t>
        <a:bodyPr/>
        <a:lstStyle/>
        <a:p>
          <a:endParaRPr lang="en-US"/>
        </a:p>
      </dgm:t>
    </dgm:pt>
    <dgm:pt modelId="{B981CE02-E746-4E5B-9BA6-0F3369678E0C}" type="sibTrans" cxnId="{89AFA560-11F0-4725-9C9D-3044F1C699B9}">
      <dgm:prSet/>
      <dgm:spPr/>
      <dgm:t>
        <a:bodyPr/>
        <a:lstStyle/>
        <a:p>
          <a:endParaRPr lang="en-US"/>
        </a:p>
      </dgm:t>
    </dgm:pt>
    <dgm:pt modelId="{3C50C817-E653-4A1D-B8D2-F450F875883B}">
      <dgm:prSet/>
      <dgm:spPr/>
      <dgm:t>
        <a:bodyPr/>
        <a:lstStyle/>
        <a:p>
          <a:r>
            <a:rPr lang="en-US"/>
            <a:t>Operations Memo 18-J8</a:t>
          </a:r>
        </a:p>
      </dgm:t>
    </dgm:pt>
    <dgm:pt modelId="{42E9697B-A608-4768-8C15-C64B590D968E}" type="parTrans" cxnId="{371D01E4-40C9-43E0-B0D6-D1C434E51435}">
      <dgm:prSet/>
      <dgm:spPr/>
      <dgm:t>
        <a:bodyPr/>
        <a:lstStyle/>
        <a:p>
          <a:endParaRPr lang="en-US"/>
        </a:p>
      </dgm:t>
    </dgm:pt>
    <dgm:pt modelId="{A167FA3C-3DC2-45C8-A6FB-B8140142DE2A}" type="sibTrans" cxnId="{371D01E4-40C9-43E0-B0D6-D1C434E51435}">
      <dgm:prSet/>
      <dgm:spPr/>
      <dgm:t>
        <a:bodyPr/>
        <a:lstStyle/>
        <a:p>
          <a:endParaRPr lang="en-US"/>
        </a:p>
      </dgm:t>
    </dgm:pt>
    <dgm:pt modelId="{6F351007-7106-4B3D-85FA-5B71848EEBBE}">
      <dgm:prSet/>
      <dgm:spPr/>
      <dgm:t>
        <a:bodyPr/>
        <a:lstStyle/>
        <a:p>
          <a:r>
            <a:rPr lang="en-US"/>
            <a:t>CWW Process Help chapter 77</a:t>
          </a:r>
        </a:p>
      </dgm:t>
    </dgm:pt>
    <dgm:pt modelId="{6A46575E-E66F-45CB-87A7-7F2DF158D037}" type="parTrans" cxnId="{CBB0B47C-1F98-4A25-900E-178CC8F66875}">
      <dgm:prSet/>
      <dgm:spPr/>
      <dgm:t>
        <a:bodyPr/>
        <a:lstStyle/>
        <a:p>
          <a:endParaRPr lang="en-US"/>
        </a:p>
      </dgm:t>
    </dgm:pt>
    <dgm:pt modelId="{0E9F1A2E-61DB-4696-AA15-FC9A56014333}" type="sibTrans" cxnId="{CBB0B47C-1F98-4A25-900E-178CC8F66875}">
      <dgm:prSet/>
      <dgm:spPr/>
      <dgm:t>
        <a:bodyPr/>
        <a:lstStyle/>
        <a:p>
          <a:endParaRPr lang="en-US"/>
        </a:p>
      </dgm:t>
    </dgm:pt>
    <dgm:pt modelId="{BD288673-B91C-45CE-B2AB-2BA32225F716}">
      <dgm:prSet/>
      <dgm:spPr/>
      <dgm:t>
        <a:bodyPr/>
        <a:lstStyle/>
        <a:p>
          <a:r>
            <a:rPr lang="en-US"/>
            <a:t>https://www.doj.state.wi.us/ocvs/safe-home</a:t>
          </a:r>
        </a:p>
      </dgm:t>
    </dgm:pt>
    <dgm:pt modelId="{5B17A5A8-09C4-4F47-B775-7CE817E7A9C2}" type="parTrans" cxnId="{6900D4BF-DCEF-4546-96A8-1FF127892B4A}">
      <dgm:prSet/>
      <dgm:spPr/>
      <dgm:t>
        <a:bodyPr/>
        <a:lstStyle/>
        <a:p>
          <a:endParaRPr lang="en-US"/>
        </a:p>
      </dgm:t>
    </dgm:pt>
    <dgm:pt modelId="{E3691011-35C2-4AD4-907C-AE4DCFEBE76D}" type="sibTrans" cxnId="{6900D4BF-DCEF-4546-96A8-1FF127892B4A}">
      <dgm:prSet/>
      <dgm:spPr/>
      <dgm:t>
        <a:bodyPr/>
        <a:lstStyle/>
        <a:p>
          <a:endParaRPr lang="en-US"/>
        </a:p>
      </dgm:t>
    </dgm:pt>
    <dgm:pt modelId="{FC323B08-FDE9-43D9-A140-A92D78917373}" type="pres">
      <dgm:prSet presAssocID="{BE9E382E-CE7B-491B-9BCF-C8F78FD7CB9C}" presName="linear" presStyleCnt="0">
        <dgm:presLayoutVars>
          <dgm:animLvl val="lvl"/>
          <dgm:resizeHandles val="exact"/>
        </dgm:presLayoutVars>
      </dgm:prSet>
      <dgm:spPr/>
    </dgm:pt>
    <dgm:pt modelId="{8864B5CE-5E45-476A-B3BC-09AE56299B03}" type="pres">
      <dgm:prSet presAssocID="{E3BEBFDD-AB27-4B70-A814-006FDB8F5EC1}" presName="parentText" presStyleLbl="node1" presStyleIdx="0" presStyleCnt="4">
        <dgm:presLayoutVars>
          <dgm:chMax val="0"/>
          <dgm:bulletEnabled val="1"/>
        </dgm:presLayoutVars>
      </dgm:prSet>
      <dgm:spPr/>
    </dgm:pt>
    <dgm:pt modelId="{289B8711-B974-4B0F-B9FF-3E0526393C48}" type="pres">
      <dgm:prSet presAssocID="{B981CE02-E746-4E5B-9BA6-0F3369678E0C}" presName="spacer" presStyleCnt="0"/>
      <dgm:spPr/>
    </dgm:pt>
    <dgm:pt modelId="{72B7D329-25EF-4582-BF31-0095246D270F}" type="pres">
      <dgm:prSet presAssocID="{3C50C817-E653-4A1D-B8D2-F450F875883B}" presName="parentText" presStyleLbl="node1" presStyleIdx="1" presStyleCnt="4">
        <dgm:presLayoutVars>
          <dgm:chMax val="0"/>
          <dgm:bulletEnabled val="1"/>
        </dgm:presLayoutVars>
      </dgm:prSet>
      <dgm:spPr/>
    </dgm:pt>
    <dgm:pt modelId="{463C9CE6-576B-414F-9C22-7071C7DD538B}" type="pres">
      <dgm:prSet presAssocID="{A167FA3C-3DC2-45C8-A6FB-B8140142DE2A}" presName="spacer" presStyleCnt="0"/>
      <dgm:spPr/>
    </dgm:pt>
    <dgm:pt modelId="{D6C5BB17-C222-4876-B3B7-CAAC893D0827}" type="pres">
      <dgm:prSet presAssocID="{6F351007-7106-4B3D-85FA-5B71848EEBBE}" presName="parentText" presStyleLbl="node1" presStyleIdx="2" presStyleCnt="4">
        <dgm:presLayoutVars>
          <dgm:chMax val="0"/>
          <dgm:bulletEnabled val="1"/>
        </dgm:presLayoutVars>
      </dgm:prSet>
      <dgm:spPr/>
    </dgm:pt>
    <dgm:pt modelId="{32AE9402-589E-46FE-9D89-EF14BF2DF5E8}" type="pres">
      <dgm:prSet presAssocID="{0E9F1A2E-61DB-4696-AA15-FC9A56014333}" presName="spacer" presStyleCnt="0"/>
      <dgm:spPr/>
    </dgm:pt>
    <dgm:pt modelId="{5A060E7A-1A9B-473F-9CBE-98985F6E8A1D}" type="pres">
      <dgm:prSet presAssocID="{BD288673-B91C-45CE-B2AB-2BA32225F716}" presName="parentText" presStyleLbl="node1" presStyleIdx="3" presStyleCnt="4">
        <dgm:presLayoutVars>
          <dgm:chMax val="0"/>
          <dgm:bulletEnabled val="1"/>
        </dgm:presLayoutVars>
      </dgm:prSet>
      <dgm:spPr/>
    </dgm:pt>
  </dgm:ptLst>
  <dgm:cxnLst>
    <dgm:cxn modelId="{00877903-C087-417A-A0EB-60EDB3F88740}" type="presOf" srcId="{E3BEBFDD-AB27-4B70-A814-006FDB8F5EC1}" destId="{8864B5CE-5E45-476A-B3BC-09AE56299B03}" srcOrd="0" destOrd="0" presId="urn:microsoft.com/office/officeart/2005/8/layout/vList2"/>
    <dgm:cxn modelId="{89AFA560-11F0-4725-9C9D-3044F1C699B9}" srcId="{BE9E382E-CE7B-491B-9BCF-C8F78FD7CB9C}" destId="{E3BEBFDD-AB27-4B70-A814-006FDB8F5EC1}" srcOrd="0" destOrd="0" parTransId="{BD9C1ED2-B0AF-4B1B-ADD4-07EEA245D3CD}" sibTransId="{B981CE02-E746-4E5B-9BA6-0F3369678E0C}"/>
    <dgm:cxn modelId="{864C7152-BDE3-4721-81DB-F89FDA2119E2}" type="presOf" srcId="{6F351007-7106-4B3D-85FA-5B71848EEBBE}" destId="{D6C5BB17-C222-4876-B3B7-CAAC893D0827}" srcOrd="0" destOrd="0" presId="urn:microsoft.com/office/officeart/2005/8/layout/vList2"/>
    <dgm:cxn modelId="{CBB0B47C-1F98-4A25-900E-178CC8F66875}" srcId="{BE9E382E-CE7B-491B-9BCF-C8F78FD7CB9C}" destId="{6F351007-7106-4B3D-85FA-5B71848EEBBE}" srcOrd="2" destOrd="0" parTransId="{6A46575E-E66F-45CB-87A7-7F2DF158D037}" sibTransId="{0E9F1A2E-61DB-4696-AA15-FC9A56014333}"/>
    <dgm:cxn modelId="{3EBDB98D-2977-44E4-94DC-60C604CE341B}" type="presOf" srcId="{BE9E382E-CE7B-491B-9BCF-C8F78FD7CB9C}" destId="{FC323B08-FDE9-43D9-A140-A92D78917373}" srcOrd="0" destOrd="0" presId="urn:microsoft.com/office/officeart/2005/8/layout/vList2"/>
    <dgm:cxn modelId="{436B6E9D-AFFB-4441-BC04-7D244C91F0F2}" type="presOf" srcId="{BD288673-B91C-45CE-B2AB-2BA32225F716}" destId="{5A060E7A-1A9B-473F-9CBE-98985F6E8A1D}" srcOrd="0" destOrd="0" presId="urn:microsoft.com/office/officeart/2005/8/layout/vList2"/>
    <dgm:cxn modelId="{6900D4BF-DCEF-4546-96A8-1FF127892B4A}" srcId="{BE9E382E-CE7B-491B-9BCF-C8F78FD7CB9C}" destId="{BD288673-B91C-45CE-B2AB-2BA32225F716}" srcOrd="3" destOrd="0" parTransId="{5B17A5A8-09C4-4F47-B775-7CE817E7A9C2}" sibTransId="{E3691011-35C2-4AD4-907C-AE4DCFEBE76D}"/>
    <dgm:cxn modelId="{2841BEC0-DBCB-4CE0-9801-93208B56DA47}" type="presOf" srcId="{3C50C817-E653-4A1D-B8D2-F450F875883B}" destId="{72B7D329-25EF-4582-BF31-0095246D270F}" srcOrd="0" destOrd="0" presId="urn:microsoft.com/office/officeart/2005/8/layout/vList2"/>
    <dgm:cxn modelId="{371D01E4-40C9-43E0-B0D6-D1C434E51435}" srcId="{BE9E382E-CE7B-491B-9BCF-C8F78FD7CB9C}" destId="{3C50C817-E653-4A1D-B8D2-F450F875883B}" srcOrd="1" destOrd="0" parTransId="{42E9697B-A608-4768-8C15-C64B590D968E}" sibTransId="{A167FA3C-3DC2-45C8-A6FB-B8140142DE2A}"/>
    <dgm:cxn modelId="{9FA0A225-8C35-406C-B4F0-4D7C3B9EAA23}" type="presParOf" srcId="{FC323B08-FDE9-43D9-A140-A92D78917373}" destId="{8864B5CE-5E45-476A-B3BC-09AE56299B03}" srcOrd="0" destOrd="0" presId="urn:microsoft.com/office/officeart/2005/8/layout/vList2"/>
    <dgm:cxn modelId="{1BFDA8CF-21EB-4633-8B74-6506956F63B9}" type="presParOf" srcId="{FC323B08-FDE9-43D9-A140-A92D78917373}" destId="{289B8711-B974-4B0F-B9FF-3E0526393C48}" srcOrd="1" destOrd="0" presId="urn:microsoft.com/office/officeart/2005/8/layout/vList2"/>
    <dgm:cxn modelId="{D1191FEB-567B-471B-BA20-D96C87286D0D}" type="presParOf" srcId="{FC323B08-FDE9-43D9-A140-A92D78917373}" destId="{72B7D329-25EF-4582-BF31-0095246D270F}" srcOrd="2" destOrd="0" presId="urn:microsoft.com/office/officeart/2005/8/layout/vList2"/>
    <dgm:cxn modelId="{45AAAC1E-B66B-4402-A9AE-C6A9890E4D88}" type="presParOf" srcId="{FC323B08-FDE9-43D9-A140-A92D78917373}" destId="{463C9CE6-576B-414F-9C22-7071C7DD538B}" srcOrd="3" destOrd="0" presId="urn:microsoft.com/office/officeart/2005/8/layout/vList2"/>
    <dgm:cxn modelId="{D381FAAE-6ED9-4366-9810-480288307405}" type="presParOf" srcId="{FC323B08-FDE9-43D9-A140-A92D78917373}" destId="{D6C5BB17-C222-4876-B3B7-CAAC893D0827}" srcOrd="4" destOrd="0" presId="urn:microsoft.com/office/officeart/2005/8/layout/vList2"/>
    <dgm:cxn modelId="{64B861EA-1B4E-4D4D-A253-3C443FF9AA6E}" type="presParOf" srcId="{FC323B08-FDE9-43D9-A140-A92D78917373}" destId="{32AE9402-589E-46FE-9D89-EF14BF2DF5E8}" srcOrd="5" destOrd="0" presId="urn:microsoft.com/office/officeart/2005/8/layout/vList2"/>
    <dgm:cxn modelId="{7E77B7E0-3BA7-4E39-9F39-D1B8ED18F2A6}" type="presParOf" srcId="{FC323B08-FDE9-43D9-A140-A92D78917373}" destId="{5A060E7A-1A9B-473F-9CBE-98985F6E8A1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22E32-F2DE-4C40-A682-393D365AC289}">
      <dsp:nvSpPr>
        <dsp:cNvPr id="0" name=""/>
        <dsp:cNvSpPr/>
      </dsp:nvSpPr>
      <dsp:spPr>
        <a:xfrm>
          <a:off x="0" y="1404"/>
          <a:ext cx="2808563" cy="1685138"/>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Safe at Home is a statewide address confidentiality program administered by the Department of Justice</a:t>
          </a:r>
        </a:p>
      </dsp:txBody>
      <dsp:txXfrm>
        <a:off x="0" y="1404"/>
        <a:ext cx="2808563" cy="1685138"/>
      </dsp:txXfrm>
    </dsp:sp>
    <dsp:sp modelId="{3973BE9D-1230-462F-A369-6AD0FCABC0CB}">
      <dsp:nvSpPr>
        <dsp:cNvPr id="0" name=""/>
        <dsp:cNvSpPr/>
      </dsp:nvSpPr>
      <dsp:spPr>
        <a:xfrm>
          <a:off x="3089420" y="1404"/>
          <a:ext cx="2808563" cy="1685138"/>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Safe at Home provides a legal substitute address for people who fear for their physical safety</a:t>
          </a:r>
        </a:p>
      </dsp:txBody>
      <dsp:txXfrm>
        <a:off x="3089420" y="1404"/>
        <a:ext cx="2808563" cy="1685138"/>
      </dsp:txXfrm>
    </dsp:sp>
    <dsp:sp modelId="{D3BF9998-228F-43D9-A6C6-A1B7FB0C7238}">
      <dsp:nvSpPr>
        <dsp:cNvPr id="0" name=""/>
        <dsp:cNvSpPr/>
      </dsp:nvSpPr>
      <dsp:spPr>
        <a:xfrm>
          <a:off x="6178840" y="1404"/>
          <a:ext cx="2808563" cy="1685138"/>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Participants use and receive mail at an assigned address in lieu of their actual address.  Safe at Home then forwards their mail to their actual address</a:t>
          </a:r>
        </a:p>
      </dsp:txBody>
      <dsp:txXfrm>
        <a:off x="6178840" y="1404"/>
        <a:ext cx="2808563" cy="1685138"/>
      </dsp:txXfrm>
    </dsp:sp>
    <dsp:sp modelId="{EA0FE395-A589-4062-888C-C2E0D7BFB0AE}">
      <dsp:nvSpPr>
        <dsp:cNvPr id="0" name=""/>
        <dsp:cNvSpPr/>
      </dsp:nvSpPr>
      <dsp:spPr>
        <a:xfrm>
          <a:off x="3089420" y="1967398"/>
          <a:ext cx="2808563" cy="1685138"/>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intent of Safe at Home is for those who fear for their safety to be able to maintain a private, confidential home, work, or school address and gain some peace of mind</a:t>
          </a:r>
        </a:p>
      </dsp:txBody>
      <dsp:txXfrm>
        <a:off x="3089420" y="1967398"/>
        <a:ext cx="2808563" cy="1685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5895F-7585-476C-9D5E-F9862E0D8CB9}">
      <dsp:nvSpPr>
        <dsp:cNvPr id="0" name=""/>
        <dsp:cNvSpPr/>
      </dsp:nvSpPr>
      <dsp:spPr>
        <a:xfrm>
          <a:off x="4282" y="286760"/>
          <a:ext cx="2843186" cy="142159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Safe at Home provides participants with an authorization card.  A copy of this card should be scanned into ECF</a:t>
          </a:r>
        </a:p>
      </dsp:txBody>
      <dsp:txXfrm>
        <a:off x="45919" y="328397"/>
        <a:ext cx="2759912" cy="1338319"/>
      </dsp:txXfrm>
    </dsp:sp>
    <dsp:sp modelId="{AA924228-77A2-4ADB-9E1E-E4AA6D982EB4}">
      <dsp:nvSpPr>
        <dsp:cNvPr id="0" name=""/>
        <dsp:cNvSpPr/>
      </dsp:nvSpPr>
      <dsp:spPr>
        <a:xfrm>
          <a:off x="4282" y="1921592"/>
          <a:ext cx="2843186" cy="1421593"/>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In order to communicate with Safe at Home on the applicant's behalf, the applicant will need to sign in writing onto the release of information Form F-02340. When using Form F-02340:</a:t>
          </a:r>
        </a:p>
      </dsp:txBody>
      <dsp:txXfrm>
        <a:off x="45919" y="1963229"/>
        <a:ext cx="2759912" cy="1338319"/>
      </dsp:txXfrm>
    </dsp:sp>
    <dsp:sp modelId="{C44CAD19-0EAF-4E90-B8FD-DF94D863F3C9}">
      <dsp:nvSpPr>
        <dsp:cNvPr id="0" name=""/>
        <dsp:cNvSpPr/>
      </dsp:nvSpPr>
      <dsp:spPr>
        <a:xfrm rot="18289469">
          <a:off x="2420356" y="1790671"/>
          <a:ext cx="1991499" cy="48603"/>
        </a:xfrm>
        <a:custGeom>
          <a:avLst/>
          <a:gdLst/>
          <a:ahLst/>
          <a:cxnLst/>
          <a:rect l="0" t="0" r="0" b="0"/>
          <a:pathLst>
            <a:path>
              <a:moveTo>
                <a:pt x="0" y="24301"/>
              </a:moveTo>
              <a:lnTo>
                <a:pt x="1991499" y="24301"/>
              </a:lnTo>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366318" y="1765185"/>
        <a:ext cx="99574" cy="99574"/>
      </dsp:txXfrm>
    </dsp:sp>
    <dsp:sp modelId="{8777595B-0BF3-44F8-BCD4-655A335A5714}">
      <dsp:nvSpPr>
        <dsp:cNvPr id="0" name=""/>
        <dsp:cNvSpPr/>
      </dsp:nvSpPr>
      <dsp:spPr>
        <a:xfrm>
          <a:off x="3984743" y="286760"/>
          <a:ext cx="2843186" cy="1421593"/>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The name and direct contact email and/or phone number of the assigned case worker must be noted on the form.</a:t>
          </a:r>
        </a:p>
      </dsp:txBody>
      <dsp:txXfrm>
        <a:off x="4026380" y="328397"/>
        <a:ext cx="2759912" cy="1338319"/>
      </dsp:txXfrm>
    </dsp:sp>
    <dsp:sp modelId="{BFA35FAC-4894-433A-800D-3F352CB58956}">
      <dsp:nvSpPr>
        <dsp:cNvPr id="0" name=""/>
        <dsp:cNvSpPr/>
      </dsp:nvSpPr>
      <dsp:spPr>
        <a:xfrm>
          <a:off x="2847468" y="2608087"/>
          <a:ext cx="1137274" cy="48603"/>
        </a:xfrm>
        <a:custGeom>
          <a:avLst/>
          <a:gdLst/>
          <a:ahLst/>
          <a:cxnLst/>
          <a:rect l="0" t="0" r="0" b="0"/>
          <a:pathLst>
            <a:path>
              <a:moveTo>
                <a:pt x="0" y="24301"/>
              </a:moveTo>
              <a:lnTo>
                <a:pt x="1137274" y="24301"/>
              </a:lnTo>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87674" y="2603957"/>
        <a:ext cx="56863" cy="56863"/>
      </dsp:txXfrm>
    </dsp:sp>
    <dsp:sp modelId="{7DF18308-B493-4947-8193-09D2A6B0C80E}">
      <dsp:nvSpPr>
        <dsp:cNvPr id="0" name=""/>
        <dsp:cNvSpPr/>
      </dsp:nvSpPr>
      <dsp:spPr>
        <a:xfrm>
          <a:off x="3984743" y="1921592"/>
          <a:ext cx="2843186" cy="1421593"/>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Fax the form to Safe at Home 608.261.8660 or email safeathome@doj.wi.us.</a:t>
          </a:r>
        </a:p>
      </dsp:txBody>
      <dsp:txXfrm>
        <a:off x="4026380" y="1963229"/>
        <a:ext cx="2759912" cy="1338319"/>
      </dsp:txXfrm>
    </dsp:sp>
    <dsp:sp modelId="{916B492C-59A6-4E0E-9AAA-D865046B94EE}">
      <dsp:nvSpPr>
        <dsp:cNvPr id="0" name=""/>
        <dsp:cNvSpPr/>
      </dsp:nvSpPr>
      <dsp:spPr>
        <a:xfrm rot="3310531">
          <a:off x="2420356" y="3425503"/>
          <a:ext cx="1991499" cy="48603"/>
        </a:xfrm>
        <a:custGeom>
          <a:avLst/>
          <a:gdLst/>
          <a:ahLst/>
          <a:cxnLst/>
          <a:rect l="0" t="0" r="0" b="0"/>
          <a:pathLst>
            <a:path>
              <a:moveTo>
                <a:pt x="0" y="24301"/>
              </a:moveTo>
              <a:lnTo>
                <a:pt x="1991499" y="24301"/>
              </a:lnTo>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366318" y="3400018"/>
        <a:ext cx="99574" cy="99574"/>
      </dsp:txXfrm>
    </dsp:sp>
    <dsp:sp modelId="{B022E4DA-36E8-4B7F-941E-07C3A88EDA82}">
      <dsp:nvSpPr>
        <dsp:cNvPr id="0" name=""/>
        <dsp:cNvSpPr/>
      </dsp:nvSpPr>
      <dsp:spPr>
        <a:xfrm>
          <a:off x="3984743" y="3556425"/>
          <a:ext cx="2843186" cy="1421593"/>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The completed release of information form F-02340 will then need to be scanned into the ECF</a:t>
          </a:r>
        </a:p>
      </dsp:txBody>
      <dsp:txXfrm>
        <a:off x="4026380" y="3598062"/>
        <a:ext cx="2759912" cy="13383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DB4F1-47A0-4BDA-9A3E-1CBD01217B50}">
      <dsp:nvSpPr>
        <dsp:cNvPr id="0" name=""/>
        <dsp:cNvSpPr/>
      </dsp:nvSpPr>
      <dsp:spPr>
        <a:xfrm>
          <a:off x="2715" y="85089"/>
          <a:ext cx="1098562" cy="109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5958278-EFFB-4CEE-8EC3-C026C904F9A0}">
      <dsp:nvSpPr>
        <dsp:cNvPr id="0" name=""/>
        <dsp:cNvSpPr/>
      </dsp:nvSpPr>
      <dsp:spPr>
        <a:xfrm>
          <a:off x="2715" y="1402720"/>
          <a:ext cx="3138750" cy="279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The worker that receives the call on the consortium call center should process the application completely. </a:t>
          </a:r>
        </a:p>
      </dsp:txBody>
      <dsp:txXfrm>
        <a:off x="2715" y="1402720"/>
        <a:ext cx="3138750" cy="2790703"/>
      </dsp:txXfrm>
    </dsp:sp>
    <dsp:sp modelId="{ADD247BB-ACE8-4E8B-A5D2-6E3546592070}">
      <dsp:nvSpPr>
        <dsp:cNvPr id="0" name=""/>
        <dsp:cNvSpPr/>
      </dsp:nvSpPr>
      <dsp:spPr>
        <a:xfrm>
          <a:off x="2715" y="4295315"/>
          <a:ext cx="3138750" cy="884373"/>
        </a:xfrm>
        <a:prstGeom prst="rect">
          <a:avLst/>
        </a:prstGeom>
        <a:noFill/>
        <a:ln>
          <a:noFill/>
        </a:ln>
        <a:effectLst/>
      </dsp:spPr>
      <dsp:style>
        <a:lnRef idx="0">
          <a:scrgbClr r="0" g="0" b="0"/>
        </a:lnRef>
        <a:fillRef idx="0">
          <a:scrgbClr r="0" g="0" b="0"/>
        </a:fillRef>
        <a:effectRef idx="0">
          <a:scrgbClr r="0" g="0" b="0"/>
        </a:effectRef>
        <a:fontRef idx="minor"/>
      </dsp:style>
    </dsp:sp>
    <dsp:sp modelId="{DEC8257E-BBC6-4D6B-9074-69FA4046E04F}">
      <dsp:nvSpPr>
        <dsp:cNvPr id="0" name=""/>
        <dsp:cNvSpPr/>
      </dsp:nvSpPr>
      <dsp:spPr>
        <a:xfrm>
          <a:off x="3690746" y="85089"/>
          <a:ext cx="1098562" cy="109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9560D70-EDF8-412C-A9A4-5C0420CECD6D}">
      <dsp:nvSpPr>
        <dsp:cNvPr id="0" name=""/>
        <dsp:cNvSpPr/>
      </dsp:nvSpPr>
      <dsp:spPr>
        <a:xfrm>
          <a:off x="3690746" y="1402720"/>
          <a:ext cx="3138750" cy="279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Explain to the applicant that a Personal Identifier will be established for security purposes. This identifier will be asked for when information is being provided or updated for their case. The Personal Identifier will be the #S### found on the authorization card. No clues shall be given to the caller to indicate what or where to find the Personal Identifier. If the application is received via ACCESS or mail, contact the participant to establish the Personal Identifier</a:t>
          </a:r>
        </a:p>
      </dsp:txBody>
      <dsp:txXfrm>
        <a:off x="3690746" y="1402720"/>
        <a:ext cx="3138750" cy="2790703"/>
      </dsp:txXfrm>
    </dsp:sp>
    <dsp:sp modelId="{5CE2BA31-8B84-4D0E-852F-9C6BB00C8755}">
      <dsp:nvSpPr>
        <dsp:cNvPr id="0" name=""/>
        <dsp:cNvSpPr/>
      </dsp:nvSpPr>
      <dsp:spPr>
        <a:xfrm>
          <a:off x="3690746" y="4295315"/>
          <a:ext cx="3138750" cy="884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Note: Safe at Home employees are exempt from having to provide the Personal Identifier. </a:t>
          </a:r>
        </a:p>
      </dsp:txBody>
      <dsp:txXfrm>
        <a:off x="3690746" y="4295315"/>
        <a:ext cx="3138750" cy="8843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4B5CE-5E45-476A-B3BC-09AE56299B03}">
      <dsp:nvSpPr>
        <dsp:cNvPr id="0" name=""/>
        <dsp:cNvSpPr/>
      </dsp:nvSpPr>
      <dsp:spPr>
        <a:xfrm>
          <a:off x="0" y="367629"/>
          <a:ext cx="6832212" cy="107406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Safe at Home is governed by Wis. Stat. § 165.68</a:t>
          </a:r>
        </a:p>
      </dsp:txBody>
      <dsp:txXfrm>
        <a:off x="52431" y="420060"/>
        <a:ext cx="6727350" cy="969198"/>
      </dsp:txXfrm>
    </dsp:sp>
    <dsp:sp modelId="{72B7D329-25EF-4582-BF31-0095246D270F}">
      <dsp:nvSpPr>
        <dsp:cNvPr id="0" name=""/>
        <dsp:cNvSpPr/>
      </dsp:nvSpPr>
      <dsp:spPr>
        <a:xfrm>
          <a:off x="0" y="1519449"/>
          <a:ext cx="6832212" cy="1074060"/>
        </a:xfrm>
        <a:prstGeom prst="roundRect">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Operations Memo 18-J8</a:t>
          </a:r>
        </a:p>
      </dsp:txBody>
      <dsp:txXfrm>
        <a:off x="52431" y="1571880"/>
        <a:ext cx="6727350" cy="969198"/>
      </dsp:txXfrm>
    </dsp:sp>
    <dsp:sp modelId="{D6C5BB17-C222-4876-B3B7-CAAC893D0827}">
      <dsp:nvSpPr>
        <dsp:cNvPr id="0" name=""/>
        <dsp:cNvSpPr/>
      </dsp:nvSpPr>
      <dsp:spPr>
        <a:xfrm>
          <a:off x="0" y="2671269"/>
          <a:ext cx="6832212" cy="1074060"/>
        </a:xfrm>
        <a:prstGeom prst="roundRect">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CWW Process Help chapter 77</a:t>
          </a:r>
        </a:p>
      </dsp:txBody>
      <dsp:txXfrm>
        <a:off x="52431" y="2723700"/>
        <a:ext cx="6727350" cy="969198"/>
      </dsp:txXfrm>
    </dsp:sp>
    <dsp:sp modelId="{5A060E7A-1A9B-473F-9CBE-98985F6E8A1D}">
      <dsp:nvSpPr>
        <dsp:cNvPr id="0" name=""/>
        <dsp:cNvSpPr/>
      </dsp:nvSpPr>
      <dsp:spPr>
        <a:xfrm>
          <a:off x="0" y="3823089"/>
          <a:ext cx="6832212" cy="107406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https://www.doj.state.wi.us/ocvs/safe-home</a:t>
          </a:r>
        </a:p>
      </dsp:txBody>
      <dsp:txXfrm>
        <a:off x="52431" y="3875520"/>
        <a:ext cx="6727350" cy="9691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1/24/2024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4673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8638654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6594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278560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518582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88556425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058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6259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669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527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629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7032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084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3244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104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1/24/2024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87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1/24/2024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2444863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373062" y="1864865"/>
            <a:ext cx="8131550" cy="2262781"/>
          </a:xfrm>
        </p:spPr>
        <p:txBody>
          <a:bodyPr>
            <a:normAutofit/>
          </a:bodyPr>
          <a:lstStyle/>
          <a:p>
            <a:r>
              <a:rPr lang="en-US" dirty="0"/>
              <a:t>Safe at Home</a:t>
            </a:r>
          </a:p>
        </p:txBody>
      </p:sp>
      <p:sp>
        <p:nvSpPr>
          <p:cNvPr id="3" name="Subtitle 2"/>
          <p:cNvSpPr>
            <a:spLocks noGrp="1"/>
          </p:cNvSpPr>
          <p:nvPr>
            <p:ph type="subTitle" idx="1"/>
          </p:nvPr>
        </p:nvSpPr>
        <p:spPr>
          <a:xfrm>
            <a:off x="3373062" y="4127644"/>
            <a:ext cx="8131550" cy="1126283"/>
          </a:xfrm>
        </p:spPr>
        <p:txBody>
          <a:bodyPr>
            <a:normAutofit/>
          </a:bodyPr>
          <a:lstStyle/>
          <a:p>
            <a:r>
              <a:rPr lang="en-US" dirty="0"/>
              <a:t>January 25, 2024</a:t>
            </a:r>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Tree>
    <p:extLst>
      <p:ext uri="{BB962C8B-B14F-4D97-AF65-F5344CB8AC3E}">
        <p14:creationId xmlns:p14="http://schemas.microsoft.com/office/powerpoint/2010/main" val="350442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9DCFBC-A365-72C2-B5CE-AA421D037F7D}"/>
              </a:ext>
            </a:extLst>
          </p:cNvPr>
          <p:cNvSpPr>
            <a:spLocks noGrp="1"/>
          </p:cNvSpPr>
          <p:nvPr>
            <p:ph type="title"/>
          </p:nvPr>
        </p:nvSpPr>
        <p:spPr>
          <a:xfrm>
            <a:off x="3373062" y="624110"/>
            <a:ext cx="8131550" cy="1280890"/>
          </a:xfrm>
        </p:spPr>
        <p:txBody>
          <a:bodyPr>
            <a:normAutofit/>
          </a:bodyPr>
          <a:lstStyle/>
          <a:p>
            <a:r>
              <a:rPr lang="en-US"/>
              <a:t>Application Process</a:t>
            </a:r>
            <a:endParaRPr lang="en-US" dirty="0"/>
          </a:p>
        </p:txBody>
      </p:sp>
      <p:sp>
        <p:nvSpPr>
          <p:cNvPr id="27" name="Rectangle 26">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43"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44"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45"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46"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47"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48"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49"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6B48B18B-285B-140D-17DA-E3608A792400}"/>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10</a:t>
            </a:fld>
            <a:endParaRPr lang="en-US" sz="1900"/>
          </a:p>
        </p:txBody>
      </p:sp>
      <p:sp>
        <p:nvSpPr>
          <p:cNvPr id="3" name="Content Placeholder 2">
            <a:extLst>
              <a:ext uri="{FF2B5EF4-FFF2-40B4-BE49-F238E27FC236}">
                <a16:creationId xmlns:a16="http://schemas.microsoft.com/office/drawing/2014/main" id="{52809EB7-369D-F730-5CB8-B730D5F7FB9B}"/>
              </a:ext>
            </a:extLst>
          </p:cNvPr>
          <p:cNvSpPr>
            <a:spLocks noGrp="1"/>
          </p:cNvSpPr>
          <p:nvPr>
            <p:ph idx="1"/>
          </p:nvPr>
        </p:nvSpPr>
        <p:spPr>
          <a:xfrm>
            <a:off x="3373062" y="2133600"/>
            <a:ext cx="8131550" cy="3777622"/>
          </a:xfrm>
        </p:spPr>
        <p:txBody>
          <a:bodyPr>
            <a:normAutofit lnSpcReduction="10000"/>
          </a:bodyPr>
          <a:lstStyle/>
          <a:p>
            <a:pPr>
              <a:lnSpc>
                <a:spcPct val="90000"/>
              </a:lnSpc>
            </a:pPr>
            <a:r>
              <a:rPr lang="en-US" sz="1500"/>
              <a:t>Mail will take longer to get to Safe at Home participants due to the mail-forwarding system that is in place. Take the following actions when requesting verifications from a Safe at Home participant:</a:t>
            </a:r>
          </a:p>
          <a:p>
            <a:pPr lvl="1">
              <a:lnSpc>
                <a:spcPct val="90000"/>
              </a:lnSpc>
            </a:pPr>
            <a:r>
              <a:rPr lang="en-US" sz="1500"/>
              <a:t>Tell the member their case will be made confidential</a:t>
            </a:r>
          </a:p>
          <a:p>
            <a:pPr lvl="1">
              <a:lnSpc>
                <a:spcPct val="90000"/>
              </a:lnSpc>
            </a:pPr>
            <a:r>
              <a:rPr lang="en-US" sz="1500"/>
              <a:t>Explain that they will have limited viewing in ACCESS</a:t>
            </a:r>
          </a:p>
          <a:p>
            <a:pPr lvl="1">
              <a:lnSpc>
                <a:spcPct val="90000"/>
              </a:lnSpc>
            </a:pPr>
            <a:r>
              <a:rPr lang="en-US" sz="1500"/>
              <a:t>Paperless correspondence is not an option for confidential cases</a:t>
            </a:r>
          </a:p>
          <a:p>
            <a:pPr lvl="1">
              <a:lnSpc>
                <a:spcPct val="90000"/>
              </a:lnSpc>
            </a:pPr>
            <a:r>
              <a:rPr lang="en-US" sz="1500"/>
              <a:t>When verification of information is needed, attempt to contact the member directly to notify him or her of the needed information and due dates</a:t>
            </a:r>
          </a:p>
          <a:p>
            <a:pPr lvl="1">
              <a:lnSpc>
                <a:spcPct val="90000"/>
              </a:lnSpc>
            </a:pPr>
            <a:r>
              <a:rPr lang="en-US" sz="1500"/>
              <a:t>Automatically extend the due date by 10 days to ensure the member has enough time to receive the Verification Request Letter</a:t>
            </a:r>
          </a:p>
          <a:p>
            <a:pPr lvl="1">
              <a:lnSpc>
                <a:spcPct val="90000"/>
              </a:lnSpc>
            </a:pPr>
            <a:r>
              <a:rPr lang="en-US" sz="1500"/>
              <a:t>Document in the case comments that the verification due date was extended by 10 days due to mail delivery delays</a:t>
            </a:r>
          </a:p>
          <a:p>
            <a:pPr lvl="1">
              <a:lnSpc>
                <a:spcPct val="90000"/>
              </a:lnSpc>
            </a:pPr>
            <a:r>
              <a:rPr lang="en-US" sz="1500"/>
              <a:t>Advise participants that verification with their actual addresses should be redacted prior to submission.</a:t>
            </a:r>
          </a:p>
        </p:txBody>
      </p:sp>
      <p:sp>
        <p:nvSpPr>
          <p:cNvPr id="4" name="Date Placeholder 3">
            <a:extLst>
              <a:ext uri="{FF2B5EF4-FFF2-40B4-BE49-F238E27FC236}">
                <a16:creationId xmlns:a16="http://schemas.microsoft.com/office/drawing/2014/main" id="{67158C36-D081-6AD5-8C93-E19FB58B92EA}"/>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268673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9DCFBC-A365-72C2-B5CE-AA421D037F7D}"/>
              </a:ext>
            </a:extLst>
          </p:cNvPr>
          <p:cNvSpPr>
            <a:spLocks noGrp="1"/>
          </p:cNvSpPr>
          <p:nvPr>
            <p:ph type="title"/>
          </p:nvPr>
        </p:nvSpPr>
        <p:spPr>
          <a:xfrm>
            <a:off x="3373062" y="624110"/>
            <a:ext cx="8131550" cy="1280890"/>
          </a:xfrm>
        </p:spPr>
        <p:txBody>
          <a:bodyPr>
            <a:normAutofit/>
          </a:bodyPr>
          <a:lstStyle/>
          <a:p>
            <a:r>
              <a:rPr lang="en-US" dirty="0"/>
              <a:t>Application Process</a:t>
            </a:r>
          </a:p>
        </p:txBody>
      </p:sp>
      <p:sp>
        <p:nvSpPr>
          <p:cNvPr id="12" name="Rectangle 1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6B48B18B-285B-140D-17DA-E3608A792400}"/>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11</a:t>
            </a:fld>
            <a:endParaRPr lang="en-US" sz="1900"/>
          </a:p>
        </p:txBody>
      </p:sp>
      <p:sp>
        <p:nvSpPr>
          <p:cNvPr id="3" name="Content Placeholder 2">
            <a:extLst>
              <a:ext uri="{FF2B5EF4-FFF2-40B4-BE49-F238E27FC236}">
                <a16:creationId xmlns:a16="http://schemas.microsoft.com/office/drawing/2014/main" id="{52809EB7-369D-F730-5CB8-B730D5F7FB9B}"/>
              </a:ext>
            </a:extLst>
          </p:cNvPr>
          <p:cNvSpPr>
            <a:spLocks noGrp="1"/>
          </p:cNvSpPr>
          <p:nvPr>
            <p:ph idx="1"/>
          </p:nvPr>
        </p:nvSpPr>
        <p:spPr>
          <a:xfrm>
            <a:off x="3373062" y="2133600"/>
            <a:ext cx="8131550" cy="3777622"/>
          </a:xfrm>
        </p:spPr>
        <p:txBody>
          <a:bodyPr>
            <a:normAutofit/>
          </a:bodyPr>
          <a:lstStyle/>
          <a:p>
            <a:pPr>
              <a:lnSpc>
                <a:spcPct val="90000"/>
              </a:lnSpc>
            </a:pPr>
            <a:r>
              <a:rPr lang="en-US" dirty="0"/>
              <a:t>Case Comments should be entered and flagged as important </a:t>
            </a:r>
            <a:endParaRPr lang="en-US"/>
          </a:p>
          <a:p>
            <a:pPr>
              <a:lnSpc>
                <a:spcPct val="90000"/>
              </a:lnSpc>
            </a:pPr>
            <a:r>
              <a:rPr lang="en-US" dirty="0"/>
              <a:t>Include the following details in the comment at application, SMRF and Renewal</a:t>
            </a:r>
            <a:endParaRPr lang="en-US"/>
          </a:p>
          <a:p>
            <a:pPr lvl="1">
              <a:lnSpc>
                <a:spcPct val="90000"/>
              </a:lnSpc>
            </a:pPr>
            <a:r>
              <a:rPr lang="en-US" dirty="0"/>
              <a:t>Applicant or member is in Safe at Home</a:t>
            </a:r>
            <a:endParaRPr lang="en-US"/>
          </a:p>
          <a:p>
            <a:pPr lvl="1">
              <a:lnSpc>
                <a:spcPct val="90000"/>
              </a:lnSpc>
            </a:pPr>
            <a:r>
              <a:rPr lang="en-US" dirty="0"/>
              <a:t>How participation was verified (i.e. participation card, Safe at Home contact)</a:t>
            </a:r>
            <a:endParaRPr lang="en-US"/>
          </a:p>
          <a:p>
            <a:pPr lvl="1">
              <a:lnSpc>
                <a:spcPct val="90000"/>
              </a:lnSpc>
            </a:pPr>
            <a:r>
              <a:rPr lang="en-US" dirty="0"/>
              <a:t>No additional verification of the members actual household address or residency is needed (unless the member or Safe at Home reports the member is no longer participating in the program, then regular verification rules will apply)</a:t>
            </a:r>
            <a:endParaRPr lang="en-US"/>
          </a:p>
          <a:p>
            <a:pPr lvl="1">
              <a:lnSpc>
                <a:spcPct val="90000"/>
              </a:lnSpc>
            </a:pPr>
            <a:r>
              <a:rPr lang="en-US" dirty="0"/>
              <a:t>The CWW Household address which would include the county agency address (if different than the Safe at Home information). The Mailing Address if applicable is the applicant's Safe at Home mailing address</a:t>
            </a:r>
            <a:endParaRPr lang="en-US"/>
          </a:p>
        </p:txBody>
      </p:sp>
      <p:sp>
        <p:nvSpPr>
          <p:cNvPr id="4" name="Date Placeholder 3">
            <a:extLst>
              <a:ext uri="{FF2B5EF4-FFF2-40B4-BE49-F238E27FC236}">
                <a16:creationId xmlns:a16="http://schemas.microsoft.com/office/drawing/2014/main" id="{67158C36-D081-6AD5-8C93-E19FB58B92EA}"/>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80833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572986-F8AA-2D49-8512-FD832F421656}"/>
              </a:ext>
            </a:extLst>
          </p:cNvPr>
          <p:cNvSpPr>
            <a:spLocks noGrp="1"/>
          </p:cNvSpPr>
          <p:nvPr>
            <p:ph type="title"/>
          </p:nvPr>
        </p:nvSpPr>
        <p:spPr>
          <a:xfrm>
            <a:off x="3373062" y="624110"/>
            <a:ext cx="8131550" cy="1280890"/>
          </a:xfrm>
        </p:spPr>
        <p:txBody>
          <a:bodyPr>
            <a:normAutofit/>
          </a:bodyPr>
          <a:lstStyle/>
          <a:p>
            <a:r>
              <a:rPr lang="en-US" dirty="0"/>
              <a:t>Ongoing Eligibility</a:t>
            </a:r>
          </a:p>
        </p:txBody>
      </p:sp>
      <p:sp>
        <p:nvSpPr>
          <p:cNvPr id="12" name="Rectangle 1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28579C94-714D-CAF7-2B9B-B04BEF50D7D0}"/>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12</a:t>
            </a:fld>
            <a:endParaRPr lang="en-US" sz="1900"/>
          </a:p>
        </p:txBody>
      </p:sp>
      <p:sp>
        <p:nvSpPr>
          <p:cNvPr id="3" name="Content Placeholder 2">
            <a:extLst>
              <a:ext uri="{FF2B5EF4-FFF2-40B4-BE49-F238E27FC236}">
                <a16:creationId xmlns:a16="http://schemas.microsoft.com/office/drawing/2014/main" id="{DB8766D5-6630-8122-3747-95C77E6F9EE3}"/>
              </a:ext>
            </a:extLst>
          </p:cNvPr>
          <p:cNvSpPr>
            <a:spLocks noGrp="1"/>
          </p:cNvSpPr>
          <p:nvPr>
            <p:ph idx="1"/>
          </p:nvPr>
        </p:nvSpPr>
        <p:spPr>
          <a:xfrm>
            <a:off x="3373062" y="2133600"/>
            <a:ext cx="8131550" cy="3777622"/>
          </a:xfrm>
        </p:spPr>
        <p:txBody>
          <a:bodyPr>
            <a:normAutofit/>
          </a:bodyPr>
          <a:lstStyle/>
          <a:p>
            <a:r>
              <a:rPr lang="en-US" dirty="0"/>
              <a:t>At Renewal, contact Safe at Home to verify that the member is still a participant in Safe at Home. Safe at Home can be contacted by emailing safeathome@doj.state.wi.us or calling 608.266.6613</a:t>
            </a:r>
          </a:p>
          <a:p>
            <a:r>
              <a:rPr lang="en-US" dirty="0"/>
              <a:t>If a change of address is reported on the SMRF, verify if the member is still a participant in Safe at Home</a:t>
            </a:r>
          </a:p>
          <a:p>
            <a:r>
              <a:rPr lang="en-US" dirty="0"/>
              <a:t>If the member is no longer in Safe at Home, they must submit residency and address verification according to program rules</a:t>
            </a:r>
          </a:p>
        </p:txBody>
      </p:sp>
      <p:sp>
        <p:nvSpPr>
          <p:cNvPr id="4" name="Date Placeholder 3">
            <a:extLst>
              <a:ext uri="{FF2B5EF4-FFF2-40B4-BE49-F238E27FC236}">
                <a16:creationId xmlns:a16="http://schemas.microsoft.com/office/drawing/2014/main" id="{E6402D5F-B276-E5BD-DC1A-30A6F116EABE}"/>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1954909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13E911-46C5-5083-3004-BDA31DCF788C}"/>
              </a:ext>
            </a:extLst>
          </p:cNvPr>
          <p:cNvSpPr>
            <a:spLocks noGrp="1"/>
          </p:cNvSpPr>
          <p:nvPr>
            <p:ph type="title"/>
          </p:nvPr>
        </p:nvSpPr>
        <p:spPr>
          <a:xfrm>
            <a:off x="3373062" y="624110"/>
            <a:ext cx="8131550" cy="1280890"/>
          </a:xfrm>
        </p:spPr>
        <p:txBody>
          <a:bodyPr>
            <a:normAutofit/>
          </a:bodyPr>
          <a:lstStyle/>
          <a:p>
            <a:r>
              <a:rPr lang="en-US" dirty="0"/>
              <a:t>Child Support Good Cause</a:t>
            </a:r>
          </a:p>
        </p:txBody>
      </p:sp>
      <p:sp>
        <p:nvSpPr>
          <p:cNvPr id="12" name="Rectangle 1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AF073E4A-B662-0911-B7F9-6B9C6C5CE36C}"/>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13</a:t>
            </a:fld>
            <a:endParaRPr lang="en-US" sz="1900"/>
          </a:p>
        </p:txBody>
      </p:sp>
      <p:sp>
        <p:nvSpPr>
          <p:cNvPr id="3" name="Content Placeholder 2">
            <a:extLst>
              <a:ext uri="{FF2B5EF4-FFF2-40B4-BE49-F238E27FC236}">
                <a16:creationId xmlns:a16="http://schemas.microsoft.com/office/drawing/2014/main" id="{1C2634A9-3F0B-8122-F610-C630E5D710FE}"/>
              </a:ext>
            </a:extLst>
          </p:cNvPr>
          <p:cNvSpPr>
            <a:spLocks noGrp="1"/>
          </p:cNvSpPr>
          <p:nvPr>
            <p:ph idx="1"/>
          </p:nvPr>
        </p:nvSpPr>
        <p:spPr>
          <a:xfrm>
            <a:off x="3373062" y="2133600"/>
            <a:ext cx="8131550" cy="3777622"/>
          </a:xfrm>
        </p:spPr>
        <p:txBody>
          <a:bodyPr>
            <a:normAutofit/>
          </a:bodyPr>
          <a:lstStyle/>
          <a:p>
            <a:r>
              <a:rPr lang="en-US" dirty="0"/>
              <a:t>Good cause should automatically be given to the Safe at Home participant. If the participant wants to work with Child Support, they should inform the Child Support Agency of their safety issues and their interest in receiving Child Support services</a:t>
            </a:r>
          </a:p>
        </p:txBody>
      </p:sp>
      <p:sp>
        <p:nvSpPr>
          <p:cNvPr id="4" name="Date Placeholder 3">
            <a:extLst>
              <a:ext uri="{FF2B5EF4-FFF2-40B4-BE49-F238E27FC236}">
                <a16:creationId xmlns:a16="http://schemas.microsoft.com/office/drawing/2014/main" id="{36A28AD7-6441-ED49-BE8D-97DF6C66B5C8}"/>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210709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ED2E65-EFA8-40E7-42C0-4EA01A942BA5}"/>
              </a:ext>
            </a:extLst>
          </p:cNvPr>
          <p:cNvSpPr>
            <a:spLocks noGrp="1"/>
          </p:cNvSpPr>
          <p:nvPr>
            <p:ph type="title"/>
          </p:nvPr>
        </p:nvSpPr>
        <p:spPr>
          <a:xfrm>
            <a:off x="3373062" y="624110"/>
            <a:ext cx="8131550" cy="1280890"/>
          </a:xfrm>
        </p:spPr>
        <p:txBody>
          <a:bodyPr>
            <a:normAutofit/>
          </a:bodyPr>
          <a:lstStyle/>
          <a:p>
            <a:r>
              <a:rPr lang="en-US" dirty="0"/>
              <a:t>Work Requirements</a:t>
            </a:r>
          </a:p>
        </p:txBody>
      </p:sp>
      <p:sp>
        <p:nvSpPr>
          <p:cNvPr id="12" name="Rectangle 1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B2512262-B701-B33E-999A-9E5CE307989D}"/>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14</a:t>
            </a:fld>
            <a:endParaRPr lang="en-US" sz="1900"/>
          </a:p>
        </p:txBody>
      </p:sp>
      <p:sp>
        <p:nvSpPr>
          <p:cNvPr id="3" name="Content Placeholder 2">
            <a:extLst>
              <a:ext uri="{FF2B5EF4-FFF2-40B4-BE49-F238E27FC236}">
                <a16:creationId xmlns:a16="http://schemas.microsoft.com/office/drawing/2014/main" id="{56780E63-97A1-C602-368B-3062E1298AAA}"/>
              </a:ext>
            </a:extLst>
          </p:cNvPr>
          <p:cNvSpPr>
            <a:spLocks noGrp="1"/>
          </p:cNvSpPr>
          <p:nvPr>
            <p:ph idx="1"/>
          </p:nvPr>
        </p:nvSpPr>
        <p:spPr>
          <a:xfrm>
            <a:off x="3373062" y="2133600"/>
            <a:ext cx="8131550" cy="3777622"/>
          </a:xfrm>
        </p:spPr>
        <p:txBody>
          <a:bodyPr>
            <a:normAutofit/>
          </a:bodyPr>
          <a:lstStyle/>
          <a:p>
            <a:r>
              <a:rPr lang="en-US" dirty="0"/>
              <a:t>Safe at Home participants are granted an exemption from the work registration requirement and the ABAWD work requirements for being physically and mentally unable to work due to security concerns</a:t>
            </a:r>
          </a:p>
        </p:txBody>
      </p:sp>
      <p:sp>
        <p:nvSpPr>
          <p:cNvPr id="4" name="Date Placeholder 3">
            <a:extLst>
              <a:ext uri="{FF2B5EF4-FFF2-40B4-BE49-F238E27FC236}">
                <a16:creationId xmlns:a16="http://schemas.microsoft.com/office/drawing/2014/main" id="{C12E2D54-DDCE-5456-29E6-C051E89432D5}"/>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3981489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4E67F-3AE0-2CFC-63C7-D5EB59DFBCD2}"/>
              </a:ext>
            </a:extLst>
          </p:cNvPr>
          <p:cNvSpPr>
            <a:spLocks noGrp="1"/>
          </p:cNvSpPr>
          <p:nvPr>
            <p:ph type="title"/>
          </p:nvPr>
        </p:nvSpPr>
        <p:spPr/>
        <p:txBody>
          <a:bodyPr/>
          <a:lstStyle/>
          <a:p>
            <a:r>
              <a:rPr lang="en-US" kern="1200" dirty="0">
                <a:solidFill>
                  <a:schemeClr val="tx1"/>
                </a:solidFill>
                <a:latin typeface="+mj-lt"/>
                <a:ea typeface="+mj-ea"/>
                <a:cs typeface="+mj-cs"/>
              </a:rPr>
              <a:t>Southern Consortium County Contacts</a:t>
            </a:r>
            <a:endParaRPr lang="en-US" dirty="0">
              <a:solidFill>
                <a:schemeClr val="tx1"/>
              </a:solidFill>
            </a:endParaRPr>
          </a:p>
        </p:txBody>
      </p:sp>
      <p:pic>
        <p:nvPicPr>
          <p:cNvPr id="7" name="Content Placeholder 6">
            <a:extLst>
              <a:ext uri="{FF2B5EF4-FFF2-40B4-BE49-F238E27FC236}">
                <a16:creationId xmlns:a16="http://schemas.microsoft.com/office/drawing/2014/main" id="{1F3044A9-4467-1272-1406-2462959A4A89}"/>
              </a:ext>
            </a:extLst>
          </p:cNvPr>
          <p:cNvPicPr>
            <a:picLocks noGrp="1" noChangeAspect="1"/>
          </p:cNvPicPr>
          <p:nvPr>
            <p:ph idx="1"/>
          </p:nvPr>
        </p:nvPicPr>
        <p:blipFill>
          <a:blip r:embed="rId2"/>
          <a:stretch>
            <a:fillRect/>
          </a:stretch>
        </p:blipFill>
        <p:spPr>
          <a:xfrm>
            <a:off x="3194041" y="2133600"/>
            <a:ext cx="7705744" cy="3778250"/>
          </a:xfrm>
        </p:spPr>
      </p:pic>
      <p:sp>
        <p:nvSpPr>
          <p:cNvPr id="4" name="Date Placeholder 3">
            <a:extLst>
              <a:ext uri="{FF2B5EF4-FFF2-40B4-BE49-F238E27FC236}">
                <a16:creationId xmlns:a16="http://schemas.microsoft.com/office/drawing/2014/main" id="{55A334A9-95AC-75EE-56A3-6038D1216092}"/>
              </a:ext>
            </a:extLst>
          </p:cNvPr>
          <p:cNvSpPr>
            <a:spLocks noGrp="1"/>
          </p:cNvSpPr>
          <p:nvPr>
            <p:ph type="dt" sz="half" idx="10"/>
          </p:nvPr>
        </p:nvSpPr>
        <p:spPr/>
        <p:txBody>
          <a:bodyPr/>
          <a:lstStyle/>
          <a:p>
            <a:fld id="{3DE19F4B-1667-4652-A309-01B87D2798F8}" type="datetime1">
              <a:rPr lang="en-US" smtClean="0"/>
              <a:t>1/24/2024</a:t>
            </a:fld>
            <a:endParaRPr lang="en-US"/>
          </a:p>
        </p:txBody>
      </p:sp>
      <p:sp>
        <p:nvSpPr>
          <p:cNvPr id="5" name="Slide Number Placeholder 4">
            <a:extLst>
              <a:ext uri="{FF2B5EF4-FFF2-40B4-BE49-F238E27FC236}">
                <a16:creationId xmlns:a16="http://schemas.microsoft.com/office/drawing/2014/main" id="{23F6C128-7E66-C979-35B2-B92552CA2C84}"/>
              </a:ext>
            </a:extLst>
          </p:cNvPr>
          <p:cNvSpPr>
            <a:spLocks noGrp="1"/>
          </p:cNvSpPr>
          <p:nvPr>
            <p:ph type="sldNum" sz="quarter" idx="12"/>
          </p:nvPr>
        </p:nvSpPr>
        <p:spPr/>
        <p:txBody>
          <a:bodyPr/>
          <a:lstStyle/>
          <a:p>
            <a:fld id="{D77CCBAE-CD6C-4034-A20D-11180A96BD83}" type="slidenum">
              <a:rPr lang="en-US" smtClean="0"/>
              <a:t>15</a:t>
            </a:fld>
            <a:endParaRPr lang="en-US"/>
          </a:p>
        </p:txBody>
      </p:sp>
    </p:spTree>
    <p:extLst>
      <p:ext uri="{BB962C8B-B14F-4D97-AF65-F5344CB8AC3E}">
        <p14:creationId xmlns:p14="http://schemas.microsoft.com/office/powerpoint/2010/main" val="261598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E7D564-0321-F3A1-4B4A-BC520046AAF8}"/>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References	</a:t>
            </a:r>
          </a:p>
        </p:txBody>
      </p:sp>
      <p:sp>
        <p:nvSpPr>
          <p:cNvPr id="1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1776671A-F7C7-7D22-0648-FCD40DA5427E}"/>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D77CCBAE-CD6C-4034-A20D-11180A96BD83}" type="slidenum">
              <a:rPr lang="en-US" sz="1900">
                <a:solidFill>
                  <a:srgbClr val="FFFFFF"/>
                </a:solidFill>
              </a:rPr>
              <a:pPr>
                <a:lnSpc>
                  <a:spcPct val="90000"/>
                </a:lnSpc>
                <a:spcAft>
                  <a:spcPts val="600"/>
                </a:spcAft>
              </a:pPr>
              <a:t>16</a:t>
            </a:fld>
            <a:endParaRPr lang="en-US" sz="1900">
              <a:solidFill>
                <a:srgbClr val="FFFFFF"/>
              </a:solidFill>
            </a:endParaRPr>
          </a:p>
        </p:txBody>
      </p:sp>
      <p:sp useBgFill="1">
        <p:nvSpPr>
          <p:cNvPr id="15" name="Rectangle 1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985F1EA5-EADB-7E02-966B-D2E336C5545A}"/>
              </a:ext>
            </a:extLst>
          </p:cNvPr>
          <p:cNvSpPr>
            <a:spLocks noGrp="1"/>
          </p:cNvSpPr>
          <p:nvPr>
            <p:ph type="dt" sz="half" idx="10"/>
          </p:nvPr>
        </p:nvSpPr>
        <p:spPr>
          <a:xfrm>
            <a:off x="10361612" y="6130437"/>
            <a:ext cx="1146283" cy="370396"/>
          </a:xfrm>
          <a:prstGeom prst="rect">
            <a:avLst/>
          </a:prstGeom>
        </p:spPr>
        <p:txBody>
          <a:bodyPr anchor="ctr">
            <a:normAutofit/>
          </a:bodyPr>
          <a:lstStyle/>
          <a:p>
            <a:pPr>
              <a:spcAft>
                <a:spcPts val="600"/>
              </a:spcAft>
            </a:pPr>
            <a:fld id="{3DE19F4B-1667-4652-A309-01B87D2798F8}" type="datetime1">
              <a:rPr lang="en-US" smtClean="0"/>
              <a:pPr>
                <a:spcAft>
                  <a:spcPts val="600"/>
                </a:spcAft>
              </a:pPr>
              <a:t>1/24/2024</a:t>
            </a:fld>
            <a:endParaRPr lang="en-US"/>
          </a:p>
        </p:txBody>
      </p:sp>
      <p:graphicFrame>
        <p:nvGraphicFramePr>
          <p:cNvPr id="7" name="Content Placeholder 2">
            <a:extLst>
              <a:ext uri="{FF2B5EF4-FFF2-40B4-BE49-F238E27FC236}">
                <a16:creationId xmlns:a16="http://schemas.microsoft.com/office/drawing/2014/main" id="{38A24DB2-A8C8-0DB4-9A35-C118407E27A3}"/>
              </a:ext>
            </a:extLst>
          </p:cNvPr>
          <p:cNvGraphicFramePr>
            <a:graphicFrameLocks noGrp="1"/>
          </p:cNvGraphicFramePr>
          <p:nvPr>
            <p:ph idx="1"/>
            <p:extLst>
              <p:ext uri="{D42A27DB-BD31-4B8C-83A1-F6EECF244321}">
                <p14:modId xmlns:p14="http://schemas.microsoft.com/office/powerpoint/2010/main" val="3716825209"/>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242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CC0E761-BA88-D3D9-C253-1A878560DFFD}"/>
              </a:ext>
            </a:extLst>
          </p:cNvPr>
          <p:cNvSpPr>
            <a:spLocks noGrp="1"/>
          </p:cNvSpPr>
          <p:nvPr>
            <p:ph type="title"/>
          </p:nvPr>
        </p:nvSpPr>
        <p:spPr>
          <a:xfrm>
            <a:off x="1794897" y="624110"/>
            <a:ext cx="9712998" cy="1280890"/>
          </a:xfrm>
        </p:spPr>
        <p:txBody>
          <a:bodyPr>
            <a:normAutofit/>
          </a:bodyPr>
          <a:lstStyle/>
          <a:p>
            <a:r>
              <a:rPr lang="en-US"/>
              <a:t>Safe at Home Introduction</a:t>
            </a:r>
          </a:p>
        </p:txBody>
      </p:sp>
      <p:sp>
        <p:nvSpPr>
          <p:cNvPr id="35" name="Rectangle 34">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36037529-802A-9FB6-C887-DADF3F0CFFDD}"/>
              </a:ext>
            </a:extLst>
          </p:cNvPr>
          <p:cNvSpPr>
            <a:spLocks noGrp="1"/>
          </p:cNvSpPr>
          <p:nvPr>
            <p:ph type="sldNum" sz="quarter" idx="12"/>
          </p:nvPr>
        </p:nvSpPr>
        <p:spPr>
          <a:xfrm>
            <a:off x="531812" y="787782"/>
            <a:ext cx="779767" cy="365125"/>
          </a:xfrm>
        </p:spPr>
        <p:txBody>
          <a:bodyPr>
            <a:normAutofit/>
          </a:bodyPr>
          <a:lstStyle/>
          <a:p>
            <a:pPr>
              <a:lnSpc>
                <a:spcPct val="90000"/>
              </a:lnSpc>
              <a:spcAft>
                <a:spcPts val="600"/>
              </a:spcAft>
            </a:pPr>
            <a:fld id="{D77CCBAE-CD6C-4034-A20D-11180A96BD83}" type="slidenum">
              <a:rPr lang="en-US" sz="1900"/>
              <a:pPr>
                <a:lnSpc>
                  <a:spcPct val="90000"/>
                </a:lnSpc>
                <a:spcAft>
                  <a:spcPts val="600"/>
                </a:spcAft>
              </a:pPr>
              <a:t>2</a:t>
            </a:fld>
            <a:endParaRPr lang="en-US" sz="1900"/>
          </a:p>
        </p:txBody>
      </p:sp>
      <p:sp>
        <p:nvSpPr>
          <p:cNvPr id="4" name="Date Placeholder 3">
            <a:extLst>
              <a:ext uri="{FF2B5EF4-FFF2-40B4-BE49-F238E27FC236}">
                <a16:creationId xmlns:a16="http://schemas.microsoft.com/office/drawing/2014/main" id="{9A9882A4-91E8-3677-B258-EF4EAF13D15D}"/>
              </a:ext>
            </a:extLst>
          </p:cNvPr>
          <p:cNvSpPr>
            <a:spLocks noGrp="1"/>
          </p:cNvSpPr>
          <p:nvPr>
            <p:ph type="dt" sz="half" idx="10"/>
          </p:nvPr>
        </p:nvSpPr>
        <p:spPr>
          <a:xfrm>
            <a:off x="10361612" y="6130437"/>
            <a:ext cx="1146283" cy="370396"/>
          </a:xfrm>
          <a:prstGeom prst="rect">
            <a:avLst/>
          </a:prstGeom>
        </p:spPr>
        <p:txBody>
          <a:bodyPr anchor="ctr">
            <a:normAutofit/>
          </a:bodyPr>
          <a:lstStyle/>
          <a:p>
            <a:pPr>
              <a:spcAft>
                <a:spcPts val="600"/>
              </a:spcAft>
            </a:pPr>
            <a:fld id="{3DE19F4B-1667-4652-A309-01B87D2798F8}" type="datetime1">
              <a:rPr lang="en-US" smtClean="0"/>
              <a:pPr>
                <a:spcAft>
                  <a:spcPts val="600"/>
                </a:spcAft>
              </a:pPr>
              <a:t>1/24/2024</a:t>
            </a:fld>
            <a:endParaRPr lang="en-US"/>
          </a:p>
        </p:txBody>
      </p:sp>
      <p:graphicFrame>
        <p:nvGraphicFramePr>
          <p:cNvPr id="7" name="Content Placeholder 2">
            <a:extLst>
              <a:ext uri="{FF2B5EF4-FFF2-40B4-BE49-F238E27FC236}">
                <a16:creationId xmlns:a16="http://schemas.microsoft.com/office/drawing/2014/main" id="{D4F0A07F-E27A-FD2A-E819-E464D4FA586E}"/>
              </a:ext>
            </a:extLst>
          </p:cNvPr>
          <p:cNvGraphicFramePr>
            <a:graphicFrameLocks noGrp="1"/>
          </p:cNvGraphicFramePr>
          <p:nvPr>
            <p:ph idx="1"/>
            <p:extLst>
              <p:ext uri="{D42A27DB-BD31-4B8C-83A1-F6EECF244321}">
                <p14:modId xmlns:p14="http://schemas.microsoft.com/office/powerpoint/2010/main" val="3309514048"/>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274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A98BA4-3D65-39C1-663B-5987E596D42D}"/>
              </a:ext>
            </a:extLst>
          </p:cNvPr>
          <p:cNvSpPr>
            <a:spLocks noGrp="1"/>
          </p:cNvSpPr>
          <p:nvPr>
            <p:ph type="title"/>
          </p:nvPr>
        </p:nvSpPr>
        <p:spPr>
          <a:xfrm>
            <a:off x="1259893" y="3101093"/>
            <a:ext cx="2454052" cy="3029344"/>
          </a:xfrm>
        </p:spPr>
        <p:txBody>
          <a:bodyPr>
            <a:normAutofit/>
          </a:bodyPr>
          <a:lstStyle/>
          <a:p>
            <a:r>
              <a:rPr lang="en-US" sz="2700">
                <a:solidFill>
                  <a:schemeClr val="bg1"/>
                </a:solidFill>
              </a:rPr>
              <a:t>Verifying Safe at Home Participation</a:t>
            </a:r>
          </a:p>
        </p:txBody>
      </p:sp>
      <p:sp>
        <p:nvSpPr>
          <p:cNvPr id="1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34889605-B2B6-EABD-7FC9-B6F98A54B2E3}"/>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D77CCBAE-CD6C-4034-A20D-11180A96BD83}" type="slidenum">
              <a:rPr lang="en-US" sz="1900">
                <a:solidFill>
                  <a:srgbClr val="FFFFFF"/>
                </a:solidFill>
              </a:rPr>
              <a:pPr>
                <a:lnSpc>
                  <a:spcPct val="90000"/>
                </a:lnSpc>
                <a:spcAft>
                  <a:spcPts val="600"/>
                </a:spcAft>
              </a:pPr>
              <a:t>3</a:t>
            </a:fld>
            <a:endParaRPr lang="en-US" sz="1900">
              <a:solidFill>
                <a:srgbClr val="FFFFFF"/>
              </a:solidFill>
            </a:endParaRPr>
          </a:p>
        </p:txBody>
      </p:sp>
      <p:sp useBgFill="1">
        <p:nvSpPr>
          <p:cNvPr id="15" name="Rectangle 1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DCC9D03E-E2D2-D342-0FBD-4B6039FFA5AF}"/>
              </a:ext>
            </a:extLst>
          </p:cNvPr>
          <p:cNvSpPr>
            <a:spLocks noGrp="1"/>
          </p:cNvSpPr>
          <p:nvPr>
            <p:ph type="dt" sz="half" idx="10"/>
          </p:nvPr>
        </p:nvSpPr>
        <p:spPr>
          <a:xfrm>
            <a:off x="10361612" y="6130437"/>
            <a:ext cx="1146283" cy="370396"/>
          </a:xfrm>
          <a:prstGeom prst="rect">
            <a:avLst/>
          </a:prstGeom>
        </p:spPr>
        <p:txBody>
          <a:bodyPr anchor="ctr">
            <a:normAutofit/>
          </a:bodyPr>
          <a:lstStyle/>
          <a:p>
            <a:pPr>
              <a:spcAft>
                <a:spcPts val="600"/>
              </a:spcAft>
            </a:pPr>
            <a:fld id="{3DE19F4B-1667-4652-A309-01B87D2798F8}" type="datetime1">
              <a:rPr lang="en-US" smtClean="0"/>
              <a:pPr>
                <a:spcAft>
                  <a:spcPts val="600"/>
                </a:spcAft>
              </a:pPr>
              <a:t>1/24/2024</a:t>
            </a:fld>
            <a:endParaRPr lang="en-US"/>
          </a:p>
        </p:txBody>
      </p:sp>
      <p:graphicFrame>
        <p:nvGraphicFramePr>
          <p:cNvPr id="7" name="Content Placeholder 2">
            <a:extLst>
              <a:ext uri="{FF2B5EF4-FFF2-40B4-BE49-F238E27FC236}">
                <a16:creationId xmlns:a16="http://schemas.microsoft.com/office/drawing/2014/main" id="{D4FA2DE2-ABC5-2A60-46EA-5C13F8B7789C}"/>
              </a:ext>
            </a:extLst>
          </p:cNvPr>
          <p:cNvGraphicFramePr>
            <a:graphicFrameLocks noGrp="1"/>
          </p:cNvGraphicFramePr>
          <p:nvPr>
            <p:ph idx="1"/>
            <p:extLst>
              <p:ext uri="{D42A27DB-BD31-4B8C-83A1-F6EECF244321}">
                <p14:modId xmlns:p14="http://schemas.microsoft.com/office/powerpoint/2010/main" val="241145145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124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482F855-9CAF-B3F0-6E66-71E2FE1B2D1B}"/>
              </a:ext>
            </a:extLst>
          </p:cNvPr>
          <p:cNvPicPr>
            <a:picLocks noChangeAspect="1"/>
          </p:cNvPicPr>
          <p:nvPr/>
        </p:nvPicPr>
        <p:blipFill>
          <a:blip r:embed="rId2"/>
          <a:stretch>
            <a:fillRect/>
          </a:stretch>
        </p:blipFill>
        <p:spPr>
          <a:xfrm>
            <a:off x="643467" y="1616033"/>
            <a:ext cx="10905066" cy="3625934"/>
          </a:xfrm>
          <a:prstGeom prst="rect">
            <a:avLst/>
          </a:prstGeom>
        </p:spPr>
      </p:pic>
      <p:sp>
        <p:nvSpPr>
          <p:cNvPr id="3" name="Slide Number Placeholder 2">
            <a:extLst>
              <a:ext uri="{FF2B5EF4-FFF2-40B4-BE49-F238E27FC236}">
                <a16:creationId xmlns:a16="http://schemas.microsoft.com/office/drawing/2014/main" id="{8105C5F0-AD56-AE87-DE33-EECEC26D4633}"/>
              </a:ext>
            </a:extLst>
          </p:cNvPr>
          <p:cNvSpPr>
            <a:spLocks noGrp="1"/>
          </p:cNvSpPr>
          <p:nvPr>
            <p:ph type="sldNum" sz="quarter" idx="12"/>
          </p:nvPr>
        </p:nvSpPr>
        <p:spPr>
          <a:xfrm>
            <a:off x="531812" y="6349513"/>
            <a:ext cx="779767" cy="370396"/>
          </a:xfrm>
        </p:spPr>
        <p:txBody>
          <a:bodyPr>
            <a:normAutofit/>
          </a:bodyPr>
          <a:lstStyle/>
          <a:p>
            <a:pPr>
              <a:spcAft>
                <a:spcPts val="600"/>
              </a:spcAft>
            </a:pPr>
            <a:fld id="{D77CCBAE-CD6C-4034-A20D-11180A96BD83}" type="slidenum">
              <a:rPr lang="en-US" sz="900">
                <a:solidFill>
                  <a:schemeClr val="tx1"/>
                </a:solidFill>
              </a:rPr>
              <a:pPr>
                <a:spcAft>
                  <a:spcPts val="600"/>
                </a:spcAft>
              </a:pPr>
              <a:t>4</a:t>
            </a:fld>
            <a:endParaRPr lang="en-US" sz="900">
              <a:solidFill>
                <a:schemeClr val="tx1"/>
              </a:solidFill>
            </a:endParaRPr>
          </a:p>
        </p:txBody>
      </p:sp>
      <p:sp>
        <p:nvSpPr>
          <p:cNvPr id="2" name="Date Placeholder 1">
            <a:extLst>
              <a:ext uri="{FF2B5EF4-FFF2-40B4-BE49-F238E27FC236}">
                <a16:creationId xmlns:a16="http://schemas.microsoft.com/office/drawing/2014/main" id="{B9E92385-BA52-2CDE-0834-E92B38CB9960}"/>
              </a:ext>
            </a:extLst>
          </p:cNvPr>
          <p:cNvSpPr>
            <a:spLocks noGrp="1"/>
          </p:cNvSpPr>
          <p:nvPr>
            <p:ph type="dt" sz="half" idx="10"/>
          </p:nvPr>
        </p:nvSpPr>
        <p:spPr>
          <a:xfrm>
            <a:off x="10361612" y="6349512"/>
            <a:ext cx="1146283" cy="370396"/>
          </a:xfrm>
        </p:spPr>
        <p:txBody>
          <a:bodyPr>
            <a:normAutofit/>
          </a:bodyPr>
          <a:lstStyle/>
          <a:p>
            <a:pPr>
              <a:spcAft>
                <a:spcPts val="600"/>
              </a:spcAft>
            </a:pPr>
            <a:fld id="{56992A0E-90D2-4241-B153-CEDC18FA644C}" type="datetime1">
              <a:rPr lang="en-US">
                <a:solidFill>
                  <a:schemeClr val="tx1"/>
                </a:solidFill>
              </a:rPr>
              <a:pPr>
                <a:spcAft>
                  <a:spcPts val="600"/>
                </a:spcAft>
              </a:pPr>
              <a:t>1/24/2024</a:t>
            </a:fld>
            <a:endParaRPr lang="en-US">
              <a:solidFill>
                <a:schemeClr val="tx1"/>
              </a:solidFill>
            </a:endParaRPr>
          </a:p>
        </p:txBody>
      </p:sp>
    </p:spTree>
    <p:extLst>
      <p:ext uri="{BB962C8B-B14F-4D97-AF65-F5344CB8AC3E}">
        <p14:creationId xmlns:p14="http://schemas.microsoft.com/office/powerpoint/2010/main" val="407526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139D5-5F44-901A-BA21-88B5FCFE39DC}"/>
              </a:ext>
            </a:extLst>
          </p:cNvPr>
          <p:cNvSpPr>
            <a:spLocks noGrp="1"/>
          </p:cNvSpPr>
          <p:nvPr>
            <p:ph type="title"/>
          </p:nvPr>
        </p:nvSpPr>
        <p:spPr>
          <a:xfrm>
            <a:off x="1259893" y="3101093"/>
            <a:ext cx="2454052" cy="3029344"/>
          </a:xfrm>
        </p:spPr>
        <p:txBody>
          <a:bodyPr>
            <a:normAutofit/>
          </a:bodyPr>
          <a:lstStyle/>
          <a:p>
            <a:r>
              <a:rPr lang="en-US" sz="2700">
                <a:solidFill>
                  <a:schemeClr val="bg1"/>
                </a:solidFill>
              </a:rPr>
              <a:t>Agency Responsibility</a:t>
            </a:r>
          </a:p>
        </p:txBody>
      </p:sp>
      <p:sp>
        <p:nvSpPr>
          <p:cNvPr id="1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64923BCE-CC61-4C0C-5128-CE4A7A96E864}"/>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D77CCBAE-CD6C-4034-A20D-11180A96BD83}" type="slidenum">
              <a:rPr lang="en-US" sz="1900">
                <a:solidFill>
                  <a:srgbClr val="FFFFFF"/>
                </a:solidFill>
              </a:rPr>
              <a:pPr>
                <a:lnSpc>
                  <a:spcPct val="90000"/>
                </a:lnSpc>
                <a:spcAft>
                  <a:spcPts val="600"/>
                </a:spcAft>
              </a:pPr>
              <a:t>5</a:t>
            </a:fld>
            <a:endParaRPr lang="en-US" sz="1900">
              <a:solidFill>
                <a:srgbClr val="FFFFFF"/>
              </a:solidFill>
            </a:endParaRPr>
          </a:p>
        </p:txBody>
      </p:sp>
      <p:sp useBgFill="1">
        <p:nvSpPr>
          <p:cNvPr id="14" name="Rectangle 13">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57BE71B9-BF2F-4CFB-A58C-97A0CE30E732}"/>
              </a:ext>
            </a:extLst>
          </p:cNvPr>
          <p:cNvSpPr>
            <a:spLocks noGrp="1"/>
          </p:cNvSpPr>
          <p:nvPr>
            <p:ph idx="1"/>
          </p:nvPr>
        </p:nvSpPr>
        <p:spPr>
          <a:xfrm>
            <a:off x="4706578" y="589722"/>
            <a:ext cx="6798033" cy="5321500"/>
          </a:xfrm>
        </p:spPr>
        <p:txBody>
          <a:bodyPr anchor="ctr">
            <a:normAutofit/>
          </a:bodyPr>
          <a:lstStyle/>
          <a:p>
            <a:r>
              <a:rPr lang="en-US"/>
              <a:t>Each county appoints one person, with a supervisor as a backup, to process all confidential Safe at Home cases in their agency</a:t>
            </a:r>
          </a:p>
          <a:p>
            <a:r>
              <a:rPr lang="en-US"/>
              <a:t>When working with the Safe at Home participant population, participant safety and confidentiality are critical. The goal of this program is to keep victims safe and prevent their abusers from finding them</a:t>
            </a:r>
          </a:p>
          <a:p>
            <a:pPr lvl="1"/>
            <a:r>
              <a:rPr lang="en-US"/>
              <a:t>State law prohibits the use or sharing of the participant’s home, work, or school address.</a:t>
            </a:r>
          </a:p>
          <a:p>
            <a:pPr lvl="1"/>
            <a:r>
              <a:rPr lang="en-US"/>
              <a:t>Do not divulge information about the member or family members for any purpose not connected with the direct administration of the benefit programs.</a:t>
            </a:r>
          </a:p>
          <a:p>
            <a:pPr lvl="1"/>
            <a:r>
              <a:rPr lang="en-US"/>
              <a:t>Penalties for unauthorized release of an applicant or member’s information may include a fine of $25 to $500 or imprisonment of 10 days to more than one year or both</a:t>
            </a:r>
          </a:p>
        </p:txBody>
      </p:sp>
      <p:sp>
        <p:nvSpPr>
          <p:cNvPr id="4" name="Date Placeholder 3">
            <a:extLst>
              <a:ext uri="{FF2B5EF4-FFF2-40B4-BE49-F238E27FC236}">
                <a16:creationId xmlns:a16="http://schemas.microsoft.com/office/drawing/2014/main" id="{2437742C-90B0-647C-AB42-898394962D62}"/>
              </a:ext>
            </a:extLst>
          </p:cNvPr>
          <p:cNvSpPr>
            <a:spLocks noGrp="1"/>
          </p:cNvSpPr>
          <p:nvPr>
            <p:ph type="dt" sz="half" idx="10"/>
          </p:nvPr>
        </p:nvSpPr>
        <p:spPr>
          <a:xfrm>
            <a:off x="10361612" y="6130437"/>
            <a:ext cx="1146283" cy="370396"/>
          </a:xfrm>
          <a:prstGeom prst="rect">
            <a:avLst/>
          </a:prstGeom>
        </p:spPr>
        <p:txBody>
          <a:bodyPr anchor="ct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204291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214BFC-EF0F-08DC-6008-C675EC535722}"/>
              </a:ext>
            </a:extLst>
          </p:cNvPr>
          <p:cNvSpPr>
            <a:spLocks noGrp="1"/>
          </p:cNvSpPr>
          <p:nvPr>
            <p:ph type="title"/>
          </p:nvPr>
        </p:nvSpPr>
        <p:spPr>
          <a:xfrm>
            <a:off x="1259893" y="3101093"/>
            <a:ext cx="2454052" cy="3029344"/>
          </a:xfrm>
        </p:spPr>
        <p:txBody>
          <a:bodyPr>
            <a:normAutofit/>
          </a:bodyPr>
          <a:lstStyle/>
          <a:p>
            <a:r>
              <a:rPr lang="en-US" sz="3000">
                <a:solidFill>
                  <a:schemeClr val="bg1"/>
                </a:solidFill>
              </a:rPr>
              <a:t>Application Process</a:t>
            </a:r>
          </a:p>
        </p:txBody>
      </p:sp>
      <p:sp>
        <p:nvSpPr>
          <p:cNvPr id="1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DB747A33-546B-57C5-198B-76E18391D877}"/>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D77CCBAE-CD6C-4034-A20D-11180A96BD83}" type="slidenum">
              <a:rPr lang="en-US" sz="1900">
                <a:solidFill>
                  <a:srgbClr val="FFFFFF"/>
                </a:solidFill>
              </a:rPr>
              <a:pPr>
                <a:lnSpc>
                  <a:spcPct val="90000"/>
                </a:lnSpc>
                <a:spcAft>
                  <a:spcPts val="600"/>
                </a:spcAft>
              </a:pPr>
              <a:t>6</a:t>
            </a:fld>
            <a:endParaRPr lang="en-US" sz="1900">
              <a:solidFill>
                <a:srgbClr val="FFFFFF"/>
              </a:solidFill>
            </a:endParaRPr>
          </a:p>
        </p:txBody>
      </p:sp>
      <p:sp useBgFill="1">
        <p:nvSpPr>
          <p:cNvPr id="15" name="Rectangle 1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30DE3D36-8112-BB18-9BBF-FC567587D4DF}"/>
              </a:ext>
            </a:extLst>
          </p:cNvPr>
          <p:cNvSpPr>
            <a:spLocks noGrp="1"/>
          </p:cNvSpPr>
          <p:nvPr>
            <p:ph type="dt" sz="half" idx="10"/>
          </p:nvPr>
        </p:nvSpPr>
        <p:spPr>
          <a:xfrm>
            <a:off x="10361612" y="6130437"/>
            <a:ext cx="1146283" cy="370396"/>
          </a:xfrm>
          <a:prstGeom prst="rect">
            <a:avLst/>
          </a:prstGeom>
        </p:spPr>
        <p:txBody>
          <a:bodyPr anchor="ctr">
            <a:normAutofit/>
          </a:bodyPr>
          <a:lstStyle/>
          <a:p>
            <a:pPr>
              <a:spcAft>
                <a:spcPts val="600"/>
              </a:spcAft>
            </a:pPr>
            <a:fld id="{3DE19F4B-1667-4652-A309-01B87D2798F8}" type="datetime1">
              <a:rPr lang="en-US" smtClean="0"/>
              <a:pPr>
                <a:spcAft>
                  <a:spcPts val="600"/>
                </a:spcAft>
              </a:pPr>
              <a:t>1/24/2024</a:t>
            </a:fld>
            <a:endParaRPr lang="en-US"/>
          </a:p>
        </p:txBody>
      </p:sp>
      <p:graphicFrame>
        <p:nvGraphicFramePr>
          <p:cNvPr id="7" name="Content Placeholder 2">
            <a:extLst>
              <a:ext uri="{FF2B5EF4-FFF2-40B4-BE49-F238E27FC236}">
                <a16:creationId xmlns:a16="http://schemas.microsoft.com/office/drawing/2014/main" id="{098A4D13-2945-A237-61CE-BAFD243C1A89}"/>
              </a:ext>
            </a:extLst>
          </p:cNvPr>
          <p:cNvGraphicFramePr>
            <a:graphicFrameLocks noGrp="1"/>
          </p:cNvGraphicFramePr>
          <p:nvPr>
            <p:ph idx="1"/>
            <p:extLst>
              <p:ext uri="{D42A27DB-BD31-4B8C-83A1-F6EECF244321}">
                <p14:modId xmlns:p14="http://schemas.microsoft.com/office/powerpoint/2010/main" val="371568215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963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491B121-12B5-4977-A064-636AB0B9B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214BFC-EF0F-08DC-6008-C675EC535722}"/>
              </a:ext>
            </a:extLst>
          </p:cNvPr>
          <p:cNvSpPr>
            <a:spLocks noGrp="1"/>
          </p:cNvSpPr>
          <p:nvPr>
            <p:ph type="title"/>
          </p:nvPr>
        </p:nvSpPr>
        <p:spPr>
          <a:xfrm>
            <a:off x="649224" y="645106"/>
            <a:ext cx="6574536" cy="1259894"/>
          </a:xfrm>
        </p:spPr>
        <p:txBody>
          <a:bodyPr>
            <a:normAutofit/>
          </a:bodyPr>
          <a:lstStyle/>
          <a:p>
            <a:r>
              <a:rPr lang="en-US" dirty="0"/>
              <a:t>Application Process</a:t>
            </a:r>
          </a:p>
        </p:txBody>
      </p:sp>
      <p:sp>
        <p:nvSpPr>
          <p:cNvPr id="14" name="Rectangle 13">
            <a:extLst>
              <a:ext uri="{FF2B5EF4-FFF2-40B4-BE49-F238E27FC236}">
                <a16:creationId xmlns:a16="http://schemas.microsoft.com/office/drawing/2014/main" id="{2ED05F70-AB3E-4472-B26B-EFE6A5A59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156C19C0-2E12-67E1-573D-9652DA0F184B}"/>
              </a:ext>
            </a:extLst>
          </p:cNvPr>
          <p:cNvSpPr>
            <a:spLocks noGrp="1"/>
          </p:cNvSpPr>
          <p:nvPr>
            <p:ph idx="1"/>
          </p:nvPr>
        </p:nvSpPr>
        <p:spPr>
          <a:xfrm>
            <a:off x="649224" y="2133600"/>
            <a:ext cx="6574535" cy="3759253"/>
          </a:xfrm>
        </p:spPr>
        <p:txBody>
          <a:bodyPr>
            <a:normAutofit lnSpcReduction="10000"/>
          </a:bodyPr>
          <a:lstStyle/>
          <a:p>
            <a:pPr>
              <a:lnSpc>
                <a:spcPct val="90000"/>
              </a:lnSpc>
            </a:pPr>
            <a:r>
              <a:rPr lang="en-US" sz="1400"/>
              <a:t>List the Safe at Home address as the Household Address.</a:t>
            </a:r>
          </a:p>
          <a:p>
            <a:pPr marL="400050" lvl="1" indent="0">
              <a:lnSpc>
                <a:spcPct val="90000"/>
              </a:lnSpc>
              <a:buNone/>
            </a:pPr>
            <a:r>
              <a:rPr lang="en-US" sz="1400"/>
              <a:t>The County of Residence field should be updated and communicated to the applicant as follows:</a:t>
            </a:r>
          </a:p>
          <a:p>
            <a:pPr marL="400050" lvl="1" indent="0">
              <a:lnSpc>
                <a:spcPct val="90000"/>
              </a:lnSpc>
              <a:buNone/>
            </a:pPr>
            <a:r>
              <a:rPr lang="en-US" sz="1400"/>
              <a:t>If applicant provided a County of Residence: Update to reflect their actual county of residence</a:t>
            </a:r>
          </a:p>
          <a:p>
            <a:pPr marL="400050" lvl="1" indent="0">
              <a:lnSpc>
                <a:spcPct val="90000"/>
              </a:lnSpc>
              <a:buNone/>
            </a:pPr>
            <a:r>
              <a:rPr lang="en-US" sz="1400"/>
              <a:t>If applicant did not provide a County Residence: Leave as 13-Dane County which is the county of the Safe at Home address.</a:t>
            </a:r>
          </a:p>
          <a:p>
            <a:pPr marL="400050" lvl="1" indent="0">
              <a:lnSpc>
                <a:spcPct val="90000"/>
              </a:lnSpc>
              <a:buNone/>
            </a:pPr>
            <a:r>
              <a:rPr lang="en-US" sz="1400"/>
              <a:t>County Agency contact information for the provided County of Residence, or Dane County if a County of Residence is not provided by the applicant should be provided to the applicant.</a:t>
            </a:r>
          </a:p>
          <a:p>
            <a:pPr marL="400050" lvl="1" indent="0">
              <a:lnSpc>
                <a:spcPct val="90000"/>
              </a:lnSpc>
              <a:buNone/>
            </a:pPr>
            <a:r>
              <a:rPr lang="en-US" sz="1400"/>
              <a:t>Transfer the case to the County/Agency in which the case will be held. The Transfer Coordinator will assign the case to the designated Safe at Home worker.</a:t>
            </a:r>
          </a:p>
          <a:p>
            <a:pPr marL="400050" lvl="1" indent="0">
              <a:lnSpc>
                <a:spcPct val="90000"/>
              </a:lnSpc>
              <a:buNone/>
            </a:pPr>
            <a:r>
              <a:rPr lang="en-US" sz="1400"/>
              <a:t>Email the supervisor of the Safe at Home worker in the County/Agency in which the case will be held to make the case confidential</a:t>
            </a:r>
          </a:p>
          <a:p>
            <a:pPr marL="400050" lvl="1" indent="0">
              <a:lnSpc>
                <a:spcPct val="90000"/>
              </a:lnSpc>
              <a:buNone/>
            </a:pPr>
            <a:endParaRPr lang="en-US" sz="1400"/>
          </a:p>
          <a:p>
            <a:pPr marL="400050" lvl="1" indent="0">
              <a:lnSpc>
                <a:spcPct val="90000"/>
              </a:lnSpc>
              <a:buNone/>
            </a:pPr>
            <a:endParaRPr lang="en-US" sz="1400"/>
          </a:p>
          <a:p>
            <a:pPr marL="400050" lvl="1" indent="0">
              <a:lnSpc>
                <a:spcPct val="90000"/>
              </a:lnSpc>
              <a:buNone/>
            </a:pPr>
            <a:endParaRPr lang="en-US" sz="1400"/>
          </a:p>
        </p:txBody>
      </p:sp>
      <p:pic>
        <p:nvPicPr>
          <p:cNvPr id="9" name="Graphic 8" descr="Suburban scene">
            <a:extLst>
              <a:ext uri="{FF2B5EF4-FFF2-40B4-BE49-F238E27FC236}">
                <a16:creationId xmlns:a16="http://schemas.microsoft.com/office/drawing/2014/main" id="{2DBA3B4E-2F78-9BBE-D1D0-D2940DDDF5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2088" y="1278252"/>
            <a:ext cx="3981455" cy="3981455"/>
          </a:xfrm>
          <a:prstGeom prst="rect">
            <a:avLst/>
          </a:prstGeom>
        </p:spPr>
      </p:pic>
      <p:sp>
        <p:nvSpPr>
          <p:cNvPr id="16" name="Freeform 11">
            <a:extLst>
              <a:ext uri="{FF2B5EF4-FFF2-40B4-BE49-F238E27FC236}">
                <a16:creationId xmlns:a16="http://schemas.microsoft.com/office/drawing/2014/main" id="{21F6BE39-9E37-45F0-B10C-92305CFB7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DB747A33-546B-57C5-198B-76E18391D877}"/>
              </a:ext>
            </a:extLst>
          </p:cNvPr>
          <p:cNvSpPr>
            <a:spLocks noGrp="1"/>
          </p:cNvSpPr>
          <p:nvPr>
            <p:ph type="sldNum" sz="quarter" idx="12"/>
          </p:nvPr>
        </p:nvSpPr>
        <p:spPr>
          <a:xfrm>
            <a:off x="121514" y="6133610"/>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7</a:t>
            </a:fld>
            <a:endParaRPr lang="en-US" sz="1900"/>
          </a:p>
        </p:txBody>
      </p:sp>
      <p:sp>
        <p:nvSpPr>
          <p:cNvPr id="4" name="Date Placeholder 3">
            <a:extLst>
              <a:ext uri="{FF2B5EF4-FFF2-40B4-BE49-F238E27FC236}">
                <a16:creationId xmlns:a16="http://schemas.microsoft.com/office/drawing/2014/main" id="{30DE3D36-8112-BB18-9BBF-FC567587D4DF}"/>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14909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214BFC-EF0F-08DC-6008-C675EC535722}"/>
              </a:ext>
            </a:extLst>
          </p:cNvPr>
          <p:cNvSpPr>
            <a:spLocks noGrp="1"/>
          </p:cNvSpPr>
          <p:nvPr>
            <p:ph type="title"/>
          </p:nvPr>
        </p:nvSpPr>
        <p:spPr>
          <a:xfrm>
            <a:off x="3373062" y="624110"/>
            <a:ext cx="8131550" cy="1280890"/>
          </a:xfrm>
        </p:spPr>
        <p:txBody>
          <a:bodyPr>
            <a:normAutofit/>
          </a:bodyPr>
          <a:lstStyle/>
          <a:p>
            <a:r>
              <a:rPr lang="en-US" dirty="0"/>
              <a:t>Application Process</a:t>
            </a:r>
          </a:p>
        </p:txBody>
      </p:sp>
      <p:sp>
        <p:nvSpPr>
          <p:cNvPr id="12" name="Rectangle 1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5" name="Slide Number Placeholder 4">
            <a:extLst>
              <a:ext uri="{FF2B5EF4-FFF2-40B4-BE49-F238E27FC236}">
                <a16:creationId xmlns:a16="http://schemas.microsoft.com/office/drawing/2014/main" id="{DB747A33-546B-57C5-198B-76E18391D877}"/>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8</a:t>
            </a:fld>
            <a:endParaRPr lang="en-US" sz="1900"/>
          </a:p>
        </p:txBody>
      </p:sp>
      <p:sp>
        <p:nvSpPr>
          <p:cNvPr id="3" name="Content Placeholder 2">
            <a:extLst>
              <a:ext uri="{FF2B5EF4-FFF2-40B4-BE49-F238E27FC236}">
                <a16:creationId xmlns:a16="http://schemas.microsoft.com/office/drawing/2014/main" id="{156C19C0-2E12-67E1-573D-9652DA0F184B}"/>
              </a:ext>
            </a:extLst>
          </p:cNvPr>
          <p:cNvSpPr>
            <a:spLocks noGrp="1"/>
          </p:cNvSpPr>
          <p:nvPr>
            <p:ph idx="1"/>
          </p:nvPr>
        </p:nvSpPr>
        <p:spPr>
          <a:xfrm>
            <a:off x="3373062" y="2133600"/>
            <a:ext cx="8131550" cy="3777622"/>
          </a:xfrm>
        </p:spPr>
        <p:txBody>
          <a:bodyPr>
            <a:normAutofit/>
          </a:bodyPr>
          <a:lstStyle/>
          <a:p>
            <a:pPr>
              <a:lnSpc>
                <a:spcPct val="90000"/>
              </a:lnSpc>
            </a:pPr>
            <a:r>
              <a:rPr lang="en-US" sz="900"/>
              <a:t>If the applicant wants access to an HMO through BadgerCare Plus or a Medicaid program of assistance that is only available outside of Dane County, they need to provide their actual county/tribe of residence</a:t>
            </a:r>
          </a:p>
          <a:p>
            <a:pPr>
              <a:lnSpc>
                <a:spcPct val="90000"/>
              </a:lnSpc>
            </a:pPr>
            <a:r>
              <a:rPr lang="en-US" sz="900"/>
              <a:t>In the Household Address section, do the following: </a:t>
            </a:r>
          </a:p>
          <a:p>
            <a:pPr lvl="1">
              <a:lnSpc>
                <a:spcPct val="90000"/>
              </a:lnSpc>
            </a:pPr>
            <a:r>
              <a:rPr lang="en-US" sz="900"/>
              <a:t>Enter the applicant’s chosen County of Residence</a:t>
            </a:r>
          </a:p>
          <a:p>
            <a:pPr lvl="1">
              <a:lnSpc>
                <a:spcPct val="90000"/>
              </a:lnSpc>
            </a:pPr>
            <a:r>
              <a:rPr lang="en-US" sz="900"/>
              <a:t>Enter the agency address of the county the member has chosen.</a:t>
            </a:r>
          </a:p>
          <a:p>
            <a:pPr lvl="1">
              <a:lnSpc>
                <a:spcPct val="90000"/>
              </a:lnSpc>
            </a:pPr>
            <a:r>
              <a:rPr lang="en-US" sz="900"/>
              <a:t>Enter “Safe at Home” in the Additional Address Info field.</a:t>
            </a:r>
          </a:p>
          <a:p>
            <a:pPr>
              <a:lnSpc>
                <a:spcPct val="90000"/>
              </a:lnSpc>
            </a:pPr>
            <a:r>
              <a:rPr lang="en-US" sz="900"/>
              <a:t>In the Mailing Address section, select the "Household has an alternate mailing address" checkbox.</a:t>
            </a:r>
          </a:p>
          <a:p>
            <a:pPr marL="685800" lvl="1">
              <a:lnSpc>
                <a:spcPct val="90000"/>
              </a:lnSpc>
              <a:buFont typeface="Wingdings 3" panose="05040102010807070707" pitchFamily="18" charset="2"/>
              <a:buChar char="´"/>
            </a:pPr>
            <a:r>
              <a:rPr lang="en-US" sz="900"/>
              <a:t>Enter the Safe at Home assigned address as it appears on the member’s Authorization Card into the mailing address, enter the applicant's Safe at Home identification number (#S###) in the Apt field and use the Safe at Home ZIP (53707-7188)</a:t>
            </a:r>
          </a:p>
          <a:p>
            <a:pPr marL="685800" lvl="1">
              <a:lnSpc>
                <a:spcPct val="90000"/>
              </a:lnSpc>
            </a:pPr>
            <a:r>
              <a:rPr lang="en-US" sz="900"/>
              <a:t>CWW provides a suggested Post Office address and indicates the SAH identification number in the Apt field is invalid. Select Override Post Office Suggested Address - Keep address listed in 'Original Address' section to save the address.</a:t>
            </a:r>
          </a:p>
          <a:p>
            <a:pPr marL="285750">
              <a:lnSpc>
                <a:spcPct val="90000"/>
              </a:lnSpc>
            </a:pPr>
            <a:r>
              <a:rPr lang="en-US" sz="900"/>
              <a:t>To be used as "Address Verification" (only one of the following forms of verification is needed):</a:t>
            </a:r>
          </a:p>
          <a:p>
            <a:pPr marL="685800" lvl="1">
              <a:lnSpc>
                <a:spcPct val="90000"/>
              </a:lnSpc>
            </a:pPr>
            <a:r>
              <a:rPr lang="en-US" sz="900"/>
              <a:t>Safe at Home Authorization card</a:t>
            </a:r>
          </a:p>
          <a:p>
            <a:pPr marL="400050" lvl="1" indent="0">
              <a:lnSpc>
                <a:spcPct val="90000"/>
              </a:lnSpc>
              <a:buNone/>
            </a:pPr>
            <a:r>
              <a:rPr lang="en-US" sz="900"/>
              <a:t>Email confirmation from the Safe at Home program (OW - Other Acceptable Written)</a:t>
            </a:r>
          </a:p>
          <a:p>
            <a:pPr marL="685800" lvl="1">
              <a:lnSpc>
                <a:spcPct val="90000"/>
              </a:lnSpc>
            </a:pPr>
            <a:r>
              <a:rPr lang="en-US" sz="900"/>
              <a:t>Verbal confirmation from the Safe at Home program (CC - Collateral Contact Oral)</a:t>
            </a:r>
          </a:p>
          <a:p>
            <a:pPr marL="685800" lvl="1">
              <a:lnSpc>
                <a:spcPct val="90000"/>
              </a:lnSpc>
            </a:pPr>
            <a:r>
              <a:rPr lang="en-US" sz="900"/>
              <a:t>If the member wants to end their HMO enrollment or switch to an HMO that is available in Dane County, change the County of Residence to 13-Dane in the “Household Address” section</a:t>
            </a:r>
          </a:p>
          <a:p>
            <a:pPr marL="400050" lvl="1" indent="0">
              <a:lnSpc>
                <a:spcPct val="90000"/>
              </a:lnSpc>
              <a:buNone/>
            </a:pPr>
            <a:endParaRPr lang="en-US" sz="900"/>
          </a:p>
          <a:p>
            <a:pPr marL="400050" lvl="1" indent="0">
              <a:lnSpc>
                <a:spcPct val="90000"/>
              </a:lnSpc>
              <a:buNone/>
            </a:pPr>
            <a:endParaRPr lang="en-US" sz="900"/>
          </a:p>
        </p:txBody>
      </p:sp>
      <p:sp>
        <p:nvSpPr>
          <p:cNvPr id="4" name="Date Placeholder 3">
            <a:extLst>
              <a:ext uri="{FF2B5EF4-FFF2-40B4-BE49-F238E27FC236}">
                <a16:creationId xmlns:a16="http://schemas.microsoft.com/office/drawing/2014/main" id="{30DE3D36-8112-BB18-9BBF-FC567587D4DF}"/>
              </a:ext>
            </a:extLst>
          </p:cNvPr>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1/24/2024</a:t>
            </a:fld>
            <a:endParaRPr lang="en-US"/>
          </a:p>
        </p:txBody>
      </p:sp>
    </p:spTree>
    <p:extLst>
      <p:ext uri="{BB962C8B-B14F-4D97-AF65-F5344CB8AC3E}">
        <p14:creationId xmlns:p14="http://schemas.microsoft.com/office/powerpoint/2010/main" val="676955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FBC28-D352-511D-EA71-DF535CB54B10}"/>
              </a:ext>
            </a:extLst>
          </p:cNvPr>
          <p:cNvSpPr>
            <a:spLocks noGrp="1"/>
          </p:cNvSpPr>
          <p:nvPr>
            <p:ph type="dt" sz="half" idx="10"/>
          </p:nvPr>
        </p:nvSpPr>
        <p:spPr/>
        <p:txBody>
          <a:bodyPr/>
          <a:lstStyle/>
          <a:p>
            <a:fld id="{56992A0E-90D2-4241-B153-CEDC18FA644C}" type="datetime1">
              <a:rPr lang="en-US" smtClean="0"/>
              <a:t>1/24/2024</a:t>
            </a:fld>
            <a:endParaRPr lang="en-US"/>
          </a:p>
        </p:txBody>
      </p:sp>
      <p:sp>
        <p:nvSpPr>
          <p:cNvPr id="3" name="Slide Number Placeholder 2">
            <a:extLst>
              <a:ext uri="{FF2B5EF4-FFF2-40B4-BE49-F238E27FC236}">
                <a16:creationId xmlns:a16="http://schemas.microsoft.com/office/drawing/2014/main" id="{D3845975-1C38-BCED-1858-111ACE4B5050}"/>
              </a:ext>
            </a:extLst>
          </p:cNvPr>
          <p:cNvSpPr>
            <a:spLocks noGrp="1"/>
          </p:cNvSpPr>
          <p:nvPr>
            <p:ph type="sldNum" sz="quarter" idx="12"/>
          </p:nvPr>
        </p:nvSpPr>
        <p:spPr/>
        <p:txBody>
          <a:bodyPr/>
          <a:lstStyle/>
          <a:p>
            <a:fld id="{D77CCBAE-CD6C-4034-A20D-11180A96BD83}" type="slidenum">
              <a:rPr lang="en-US" smtClean="0"/>
              <a:t>9</a:t>
            </a:fld>
            <a:endParaRPr lang="en-US"/>
          </a:p>
        </p:txBody>
      </p:sp>
      <p:pic>
        <p:nvPicPr>
          <p:cNvPr id="4" name="Picture 3">
            <a:extLst>
              <a:ext uri="{FF2B5EF4-FFF2-40B4-BE49-F238E27FC236}">
                <a16:creationId xmlns:a16="http://schemas.microsoft.com/office/drawing/2014/main" id="{FCE75674-71E8-B237-54B1-750DACC19862}"/>
              </a:ext>
            </a:extLst>
          </p:cNvPr>
          <p:cNvPicPr>
            <a:picLocks noChangeAspect="1"/>
          </p:cNvPicPr>
          <p:nvPr/>
        </p:nvPicPr>
        <p:blipFill>
          <a:blip r:embed="rId2"/>
          <a:stretch>
            <a:fillRect/>
          </a:stretch>
        </p:blipFill>
        <p:spPr>
          <a:xfrm>
            <a:off x="2096088" y="970344"/>
            <a:ext cx="8838665" cy="2068307"/>
          </a:xfrm>
          <a:prstGeom prst="rect">
            <a:avLst/>
          </a:prstGeom>
        </p:spPr>
      </p:pic>
      <p:pic>
        <p:nvPicPr>
          <p:cNvPr id="6" name="Picture 5">
            <a:extLst>
              <a:ext uri="{FF2B5EF4-FFF2-40B4-BE49-F238E27FC236}">
                <a16:creationId xmlns:a16="http://schemas.microsoft.com/office/drawing/2014/main" id="{95E5B43A-EBB1-756B-DE93-743179D60A37}"/>
              </a:ext>
            </a:extLst>
          </p:cNvPr>
          <p:cNvPicPr>
            <a:picLocks noChangeAspect="1"/>
          </p:cNvPicPr>
          <p:nvPr/>
        </p:nvPicPr>
        <p:blipFill>
          <a:blip r:embed="rId3"/>
          <a:stretch>
            <a:fillRect/>
          </a:stretch>
        </p:blipFill>
        <p:spPr>
          <a:xfrm>
            <a:off x="2096089" y="3278397"/>
            <a:ext cx="8680470" cy="3405516"/>
          </a:xfrm>
          <a:prstGeom prst="rect">
            <a:avLst/>
          </a:prstGeom>
        </p:spPr>
      </p:pic>
    </p:spTree>
    <p:extLst>
      <p:ext uri="{BB962C8B-B14F-4D97-AF65-F5344CB8AC3E}">
        <p14:creationId xmlns:p14="http://schemas.microsoft.com/office/powerpoint/2010/main" val="13631082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2f254586-b35f-4441-a040-f54e6e92090e">
      <Value>Training Forms</Value>
    </Document_x0020_Type>
    <Training_x0020_Topic xmlns="2f254586-b35f-4441-a040-f54e6e92090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BB3BDB-6A66-417B-A783-3F28EC8DA041}">
  <ds:schemaRefs>
    <ds:schemaRef ds:uri="http://schemas.microsoft.com/office/2006/metadata/properties"/>
    <ds:schemaRef ds:uri="http://purl.org/dc/elements/1.1/"/>
    <ds:schemaRef ds:uri="http://www.w3.org/XML/1998/namespace"/>
    <ds:schemaRef ds:uri="http://schemas.microsoft.com/office/2006/documentManagement/types"/>
    <ds:schemaRef ds:uri="http://purl.org/dc/dcmitype/"/>
    <ds:schemaRef ds:uri="2f254586-b35f-4441-a040-f54e6e92090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F915595C-8FBB-4AF8-BE7F-2939F69DA9B7}">
  <ds:schemaRefs>
    <ds:schemaRef ds:uri="http://schemas.microsoft.com/sharepoint/v3/contenttype/forms"/>
  </ds:schemaRefs>
</ds:datastoreItem>
</file>

<file path=customXml/itemProps3.xml><?xml version="1.0" encoding="utf-8"?>
<ds:datastoreItem xmlns:ds="http://schemas.openxmlformats.org/officeDocument/2006/customXml" ds:itemID="{5FDDA512-5D72-4707-8D24-64B16C47D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53</TotalTime>
  <Words>1410</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Wisp</vt:lpstr>
      <vt:lpstr>Safe at Home</vt:lpstr>
      <vt:lpstr>Safe at Home Introduction</vt:lpstr>
      <vt:lpstr>Verifying Safe at Home Participation</vt:lpstr>
      <vt:lpstr>PowerPoint Presentation</vt:lpstr>
      <vt:lpstr>Agency Responsibility</vt:lpstr>
      <vt:lpstr>Application Process</vt:lpstr>
      <vt:lpstr>Application Process</vt:lpstr>
      <vt:lpstr>Application Process</vt:lpstr>
      <vt:lpstr>PowerPoint Presentation</vt:lpstr>
      <vt:lpstr>Application Process</vt:lpstr>
      <vt:lpstr>Application Process</vt:lpstr>
      <vt:lpstr>Ongoing Eligibility</vt:lpstr>
      <vt:lpstr>Child Support Good Cause</vt:lpstr>
      <vt:lpstr>Work Requirements</vt:lpstr>
      <vt:lpstr>Southern Consortium County Contacts</vt:lpstr>
      <vt:lpstr>References </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Jennifer Booth</cp:lastModifiedBy>
  <cp:revision>5</cp:revision>
  <cp:lastPrinted>2015-06-05T19:27:41Z</cp:lastPrinted>
  <dcterms:created xsi:type="dcterms:W3CDTF">2017-10-10T15:17:38Z</dcterms:created>
  <dcterms:modified xsi:type="dcterms:W3CDTF">2024-01-24T19:37:26Z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