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4"/>
  </p:sldMasterIdLst>
  <p:notesMasterIdLst>
    <p:notesMasterId r:id="rId30"/>
  </p:notesMasterIdLst>
  <p:sldIdLst>
    <p:sldId id="258" r:id="rId5"/>
    <p:sldId id="257" r:id="rId6"/>
    <p:sldId id="259" r:id="rId7"/>
    <p:sldId id="263" r:id="rId8"/>
    <p:sldId id="274" r:id="rId9"/>
    <p:sldId id="269" r:id="rId10"/>
    <p:sldId id="270" r:id="rId11"/>
    <p:sldId id="271" r:id="rId12"/>
    <p:sldId id="272" r:id="rId13"/>
    <p:sldId id="273" r:id="rId14"/>
    <p:sldId id="260" r:id="rId15"/>
    <p:sldId id="261" r:id="rId16"/>
    <p:sldId id="264" r:id="rId17"/>
    <p:sldId id="266" r:id="rId18"/>
    <p:sldId id="275" r:id="rId19"/>
    <p:sldId id="267" r:id="rId20"/>
    <p:sldId id="283" r:id="rId21"/>
    <p:sldId id="276" r:id="rId22"/>
    <p:sldId id="277" r:id="rId23"/>
    <p:sldId id="278" r:id="rId24"/>
    <p:sldId id="281" r:id="rId25"/>
    <p:sldId id="279" r:id="rId26"/>
    <p:sldId id="282" r:id="rId27"/>
    <p:sldId id="280" r:id="rId28"/>
    <p:sldId id="26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7" d="100"/>
          <a:sy n="87"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B2B981-26F2-4A20-B88C-352CBA186C04}" type="datetimeFigureOut">
              <a:rPr lang="en-US" smtClean="0"/>
              <a:t>1/11/2021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DC413-753A-4621-8372-6897C5831F99}" type="slidenum">
              <a:rPr lang="en-US" smtClean="0"/>
              <a:t>‹#›</a:t>
            </a:fld>
            <a:endParaRPr lang="en-US"/>
          </a:p>
        </p:txBody>
      </p:sp>
    </p:spTree>
    <p:extLst>
      <p:ext uri="{BB962C8B-B14F-4D97-AF65-F5344CB8AC3E}">
        <p14:creationId xmlns:p14="http://schemas.microsoft.com/office/powerpoint/2010/main" val="225556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DC413-753A-4621-8372-6897C5831F99}" type="slidenum">
              <a:rPr lang="en-US" smtClean="0"/>
              <a:t>2</a:t>
            </a:fld>
            <a:endParaRPr lang="en-US"/>
          </a:p>
        </p:txBody>
      </p:sp>
    </p:spTree>
    <p:extLst>
      <p:ext uri="{BB962C8B-B14F-4D97-AF65-F5344CB8AC3E}">
        <p14:creationId xmlns:p14="http://schemas.microsoft.com/office/powerpoint/2010/main" val="72123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DC413-753A-4621-8372-6897C5831F99}" type="slidenum">
              <a:rPr lang="en-US" smtClean="0"/>
              <a:t>3</a:t>
            </a:fld>
            <a:endParaRPr lang="en-US"/>
          </a:p>
        </p:txBody>
      </p:sp>
    </p:spTree>
    <p:extLst>
      <p:ext uri="{BB962C8B-B14F-4D97-AF65-F5344CB8AC3E}">
        <p14:creationId xmlns:p14="http://schemas.microsoft.com/office/powerpoint/2010/main" val="319779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CDC413-753A-4621-8372-6897C5831F99}" type="slidenum">
              <a:rPr lang="en-US" smtClean="0"/>
              <a:t>11</a:t>
            </a:fld>
            <a:endParaRPr lang="en-US"/>
          </a:p>
        </p:txBody>
      </p:sp>
    </p:spTree>
    <p:extLst>
      <p:ext uri="{BB962C8B-B14F-4D97-AF65-F5344CB8AC3E}">
        <p14:creationId xmlns:p14="http://schemas.microsoft.com/office/powerpoint/2010/main" val="414119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F1478A-3CC8-4B49-A66F-0B6FAD4C7473}"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04673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4E336-FC4A-4E51-94D1-E8427B3B385D}"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68638654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4E336-FC4A-4E51-94D1-E8427B3B385D}"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7CCBAE-CD6C-4034-A20D-11180A96BD8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666594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A44E336-FC4A-4E51-94D1-E8427B3B385D}"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0278560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A44E336-FC4A-4E51-94D1-E8427B3B385D}"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7CCBAE-CD6C-4034-A20D-11180A96BD8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518582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A44E336-FC4A-4E51-94D1-E8427B3B385D}"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88556425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DEC3C-C8C7-4A74-B09F-05A5597BE157}"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7058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973A0F-757D-401D-97AC-D1D76C5AE819}"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96259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06698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7CAE2-8365-42AD-B5C9-D12C95DF28CB}"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65274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5B799-8279-4603-90D4-DBD76B84F58F}"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86299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1CC916-8313-48E0-AACE-94F9A41CDA45}" type="datetime1">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107032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FC12CF-2E11-44B1-AEB7-EF6689FF4D92}" type="datetime1">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0084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393244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596E8-7743-4F85-93B4-85F2ABCA01C4}"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410468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539C2-9CF4-4944-B3BC-5FEC303FDA4D}" type="datetime1">
              <a:rPr lang="en-US" smtClean="0"/>
              <a:t>1/11/2021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7CCBAE-CD6C-4034-A20D-11180A96BD83}" type="slidenum">
              <a:rPr lang="en-US" smtClean="0"/>
              <a:t>‹#›</a:t>
            </a:fld>
            <a:endParaRPr lang="en-US"/>
          </a:p>
        </p:txBody>
      </p:sp>
    </p:spTree>
    <p:extLst>
      <p:ext uri="{BB962C8B-B14F-4D97-AF65-F5344CB8AC3E}">
        <p14:creationId xmlns:p14="http://schemas.microsoft.com/office/powerpoint/2010/main" val="208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44E336-FC4A-4E51-94D1-E8427B3B385D}" type="datetime1">
              <a:rPr lang="en-US" smtClean="0"/>
              <a:t>1/11/2021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7CCBAE-CD6C-4034-A20D-11180A96BD83}" type="slidenum">
              <a:rPr lang="en-US" smtClean="0"/>
              <a:t>‹#›</a:t>
            </a:fld>
            <a:endParaRPr lang="en-US"/>
          </a:p>
        </p:txBody>
      </p:sp>
    </p:spTree>
    <p:extLst>
      <p:ext uri="{BB962C8B-B14F-4D97-AF65-F5344CB8AC3E}">
        <p14:creationId xmlns:p14="http://schemas.microsoft.com/office/powerpoint/2010/main" val="2444863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Priority Service and Expedited Issuance</a:t>
            </a:r>
            <a:endParaRPr lang="en-US" dirty="0"/>
          </a:p>
        </p:txBody>
      </p:sp>
      <p:sp>
        <p:nvSpPr>
          <p:cNvPr id="3" name="Subtitle 2"/>
          <p:cNvSpPr>
            <a:spLocks noGrp="1"/>
          </p:cNvSpPr>
          <p:nvPr>
            <p:ph type="subTitle" idx="1"/>
          </p:nvPr>
        </p:nvSpPr>
        <p:spPr/>
        <p:txBody>
          <a:bodyPr/>
          <a:lstStyle/>
          <a:p>
            <a:r>
              <a:rPr lang="en-US" dirty="0" smtClean="0"/>
              <a:t>January 11, 2021</a:t>
            </a:r>
            <a:endParaRPr lang="en-US" dirty="0"/>
          </a:p>
        </p:txBody>
      </p:sp>
    </p:spTree>
    <p:extLst>
      <p:ext uri="{BB962C8B-B14F-4D97-AF65-F5344CB8AC3E}">
        <p14:creationId xmlns:p14="http://schemas.microsoft.com/office/powerpoint/2010/main" val="350442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Slide Number Placeholder 2"/>
          <p:cNvSpPr>
            <a:spLocks noGrp="1"/>
          </p:cNvSpPr>
          <p:nvPr>
            <p:ph type="sldNum" sz="quarter" idx="12"/>
          </p:nvPr>
        </p:nvSpPr>
        <p:spPr/>
        <p:txBody>
          <a:bodyPr/>
          <a:lstStyle/>
          <a:p>
            <a:fld id="{D77CCBAE-CD6C-4034-A20D-11180A96BD83}" type="slidenum">
              <a:rPr lang="en-US" smtClean="0"/>
              <a:t>10</a:t>
            </a:fld>
            <a:endParaRPr lang="en-US"/>
          </a:p>
        </p:txBody>
      </p:sp>
      <p:pic>
        <p:nvPicPr>
          <p:cNvPr id="5" name="Picture 4"/>
          <p:cNvPicPr>
            <a:picLocks noChangeAspect="1"/>
          </p:cNvPicPr>
          <p:nvPr/>
        </p:nvPicPr>
        <p:blipFill>
          <a:blip r:embed="rId2"/>
          <a:stretch>
            <a:fillRect/>
          </a:stretch>
        </p:blipFill>
        <p:spPr>
          <a:xfrm>
            <a:off x="1563795" y="316622"/>
            <a:ext cx="9944100" cy="4352925"/>
          </a:xfrm>
          <a:prstGeom prst="rect">
            <a:avLst/>
          </a:prstGeom>
        </p:spPr>
      </p:pic>
      <p:sp>
        <p:nvSpPr>
          <p:cNvPr id="6" name="TextBox 5"/>
          <p:cNvSpPr txBox="1"/>
          <p:nvPr/>
        </p:nvSpPr>
        <p:spPr>
          <a:xfrm>
            <a:off x="1563795" y="5023821"/>
            <a:ext cx="9944100" cy="646331"/>
          </a:xfrm>
          <a:prstGeom prst="rect">
            <a:avLst/>
          </a:prstGeom>
          <a:noFill/>
        </p:spPr>
        <p:txBody>
          <a:bodyPr wrap="square" rtlCol="0">
            <a:spAutoFit/>
          </a:bodyPr>
          <a:lstStyle/>
          <a:p>
            <a:r>
              <a:rPr lang="en-US" dirty="0" smtClean="0"/>
              <a:t>After confirming expedited benefits, the worker will need to re-run eligibility to pend ongoing benefits for any outstanding verification items.</a:t>
            </a:r>
            <a:endParaRPr lang="en-US" dirty="0"/>
          </a:p>
        </p:txBody>
      </p:sp>
    </p:spTree>
    <p:extLst>
      <p:ext uri="{BB962C8B-B14F-4D97-AF65-F5344CB8AC3E}">
        <p14:creationId xmlns:p14="http://schemas.microsoft.com/office/powerpoint/2010/main" val="180498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1354"/>
          </a:xfrm>
        </p:spPr>
        <p:txBody>
          <a:bodyPr/>
          <a:lstStyle/>
          <a:p>
            <a:r>
              <a:rPr lang="en-US" dirty="0" smtClean="0"/>
              <a:t>Interviews</a:t>
            </a:r>
            <a:endParaRPr lang="en-US" dirty="0"/>
          </a:p>
        </p:txBody>
      </p:sp>
      <p:sp>
        <p:nvSpPr>
          <p:cNvPr id="3" name="Content Placeholder 2"/>
          <p:cNvSpPr>
            <a:spLocks noGrp="1"/>
          </p:cNvSpPr>
          <p:nvPr>
            <p:ph idx="1"/>
          </p:nvPr>
        </p:nvSpPr>
        <p:spPr>
          <a:xfrm>
            <a:off x="2309513" y="1237129"/>
            <a:ext cx="8915400" cy="5411096"/>
          </a:xfrm>
        </p:spPr>
        <p:txBody>
          <a:bodyPr>
            <a:normAutofit lnSpcReduction="10000"/>
          </a:bodyPr>
          <a:lstStyle/>
          <a:p>
            <a:pPr marL="1371600" lvl="3" indent="0">
              <a:buNone/>
            </a:pPr>
            <a:endParaRPr lang="en-US" dirty="0" smtClean="0"/>
          </a:p>
          <a:p>
            <a:pPr lvl="1">
              <a:buFont typeface="Wingdings" panose="05000000000000000000" pitchFamily="2" charset="2"/>
              <a:buChar char="Ø"/>
            </a:pPr>
            <a:r>
              <a:rPr lang="en-US" dirty="0" smtClean="0"/>
              <a:t>Workers must make at least two attempts to contact an applicant to complete the interview on the same business day the application is received or by the end of the next business day.  </a:t>
            </a:r>
          </a:p>
          <a:p>
            <a:pPr lvl="1">
              <a:buFont typeface="Wingdings" panose="05000000000000000000" pitchFamily="2" charset="2"/>
              <a:buChar char="Ø"/>
            </a:pPr>
            <a:r>
              <a:rPr lang="en-US" dirty="0" smtClean="0"/>
              <a:t>Workers must allow at least 15 minutes between the first and second attempt to contact the applicant/member.</a:t>
            </a:r>
          </a:p>
          <a:p>
            <a:pPr lvl="1">
              <a:buFont typeface="Wingdings" panose="05000000000000000000" pitchFamily="2" charset="2"/>
              <a:buChar char="Ø"/>
            </a:pPr>
            <a:r>
              <a:rPr lang="en-US" dirty="0" smtClean="0"/>
              <a:t>When contact is made by phone, the worker should make every effort to complete the interview with the applicant.  If the interview cannot be completed that day, the worker must schedule an interview appointment within the seven-day time frame. </a:t>
            </a:r>
          </a:p>
          <a:p>
            <a:pPr lvl="1">
              <a:buFont typeface="Wingdings" panose="05000000000000000000" pitchFamily="2" charset="2"/>
              <a:buChar char="Ø"/>
            </a:pPr>
            <a:r>
              <a:rPr lang="en-US" dirty="0" smtClean="0"/>
              <a:t>For </a:t>
            </a:r>
            <a:r>
              <a:rPr lang="en-US" dirty="0" smtClean="0"/>
              <a:t>scheduled appointments, the worker must make two attempts to contact the applicant at the time of the scheduled interview.  If that attempt is unsuccessful, the worker should make a second attempt 15 minutes after the first call.  The worker should document the contacts made on the FoodShare Contact Attempts panel.  The workers should then run the case through the driver flow and pend FS for interview, which will generate the appropriate notices to the customer.  </a:t>
            </a:r>
          </a:p>
          <a:p>
            <a:pPr lvl="1">
              <a:buFont typeface="Wingdings" panose="05000000000000000000" pitchFamily="2" charset="2"/>
              <a:buChar char="Ø"/>
            </a:pPr>
            <a:r>
              <a:rPr lang="en-US" dirty="0" smtClean="0"/>
              <a:t>If you receive a call on SCC from a customer requesting to complete an interview, the interview should be completed during that phone call.  The customer should not be told they will receive a call back from the county worker who made the original attempts.</a:t>
            </a:r>
          </a:p>
        </p:txBody>
      </p:sp>
      <p:sp>
        <p:nvSpPr>
          <p:cNvPr id="4" name="Date Placeholder 3"/>
          <p:cNvSpPr>
            <a:spLocks noGrp="1"/>
          </p:cNvSpPr>
          <p:nvPr>
            <p:ph type="dt" sz="half" idx="10"/>
          </p:nvPr>
        </p:nvSpPr>
        <p:spPr/>
        <p:txBody>
          <a:bodyPr/>
          <a:lstStyle/>
          <a:p>
            <a:fld id="{5DCF3957-2C21-4262-B17F-EC714666F5E0}" type="datetime1">
              <a:rPr lang="en-US" smtClean="0"/>
              <a:t>1/11/2021</a:t>
            </a:fld>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11</a:t>
            </a:fld>
            <a:endParaRPr lang="en-US"/>
          </a:p>
        </p:txBody>
      </p:sp>
    </p:spTree>
    <p:extLst>
      <p:ext uri="{BB962C8B-B14F-4D97-AF65-F5344CB8AC3E}">
        <p14:creationId xmlns:p14="http://schemas.microsoft.com/office/powerpoint/2010/main" val="47521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61" y="624110"/>
            <a:ext cx="9225051" cy="528797"/>
          </a:xfrm>
        </p:spPr>
        <p:txBody>
          <a:bodyPr>
            <a:normAutofit fontScale="90000"/>
          </a:bodyPr>
          <a:lstStyle/>
          <a:p>
            <a:r>
              <a:rPr lang="en-US" dirty="0" smtClean="0"/>
              <a:t>Interviews and the FS Contact Attempts Page</a:t>
            </a:r>
            <a:endParaRPr lang="en-US" dirty="0"/>
          </a:p>
        </p:txBody>
      </p:sp>
      <p:sp>
        <p:nvSpPr>
          <p:cNvPr id="3" name="Content Placeholder 2"/>
          <p:cNvSpPr>
            <a:spLocks noGrp="1"/>
          </p:cNvSpPr>
          <p:nvPr>
            <p:ph idx="1"/>
          </p:nvPr>
        </p:nvSpPr>
        <p:spPr>
          <a:xfrm>
            <a:off x="2589212" y="1152907"/>
            <a:ext cx="8915400" cy="5347925"/>
          </a:xfrm>
        </p:spPr>
        <p:txBody>
          <a:bodyPr>
            <a:normAutofit/>
          </a:bodyPr>
          <a:lstStyle/>
          <a:p>
            <a:endParaRPr lang="en-US" dirty="0" smtClean="0"/>
          </a:p>
          <a:p>
            <a:r>
              <a:rPr lang="en-US" dirty="0" smtClean="0"/>
              <a:t>Every </a:t>
            </a:r>
            <a:r>
              <a:rPr lang="en-US" dirty="0"/>
              <a:t>time the worker tries to reach the household for an interview, the details of the contact attempt must be recorded using the FS Contact Attempts panel, which is available on the Interview Details, RFA Comments, and Case Comments pages. This panel is used to track processing timeliness</a:t>
            </a:r>
            <a:r>
              <a:rPr lang="en-US" dirty="0" smtClean="0"/>
              <a:t>.</a:t>
            </a:r>
          </a:p>
          <a:p>
            <a:r>
              <a:rPr lang="en-US" dirty="0"/>
              <a:t> Comments entered </a:t>
            </a:r>
            <a:r>
              <a:rPr lang="en-US" dirty="0" smtClean="0"/>
              <a:t>on the FS Contact Attempts panel do </a:t>
            </a:r>
            <a:r>
              <a:rPr lang="en-US" dirty="0"/>
              <a:t>not transfer into the main case comments section of CWW.    </a:t>
            </a:r>
            <a:r>
              <a:rPr lang="en-US" dirty="0" smtClean="0"/>
              <a:t>Because they do not transfer over, it </a:t>
            </a:r>
            <a:r>
              <a:rPr lang="en-US" dirty="0"/>
              <a:t>is important to get in the habit of reviewing comments in the FS Contact Attempts panel as well </a:t>
            </a:r>
            <a:r>
              <a:rPr lang="en-US" dirty="0" smtClean="0"/>
              <a:t>as the </a:t>
            </a:r>
            <a:r>
              <a:rPr lang="en-US" dirty="0"/>
              <a:t>main case comment section of </a:t>
            </a:r>
            <a:r>
              <a:rPr lang="en-US" dirty="0" smtClean="0"/>
              <a:t>CWW.</a:t>
            </a:r>
          </a:p>
          <a:p>
            <a:r>
              <a:rPr lang="en-US" dirty="0" smtClean="0"/>
              <a:t>Reminder: </a:t>
            </a:r>
            <a:r>
              <a:rPr lang="en-US" dirty="0"/>
              <a:t>Postponing the Interview is no longer allowed as of 5/31/2020.</a:t>
            </a:r>
          </a:p>
          <a:p>
            <a:endParaRPr lang="en-US" dirty="0"/>
          </a:p>
          <a:p>
            <a:pPr marL="0" indent="0">
              <a:buNone/>
            </a:pPr>
            <a:endParaRPr lang="en-US" dirty="0" smtClean="0"/>
          </a:p>
          <a:p>
            <a:pPr marL="0" indent="0">
              <a:buNone/>
            </a:pPr>
            <a:r>
              <a:rPr lang="en-US" dirty="0"/>
              <a:t>	</a:t>
            </a:r>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12</a:t>
            </a:fld>
            <a:endParaRPr lang="en-US"/>
          </a:p>
        </p:txBody>
      </p:sp>
    </p:spTree>
    <p:extLst>
      <p:ext uri="{BB962C8B-B14F-4D97-AF65-F5344CB8AC3E}">
        <p14:creationId xmlns:p14="http://schemas.microsoft.com/office/powerpoint/2010/main" val="4233953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178365" cy="4926683"/>
          </a:xfrm>
        </p:spPr>
        <p:txBody>
          <a:bodyPr>
            <a:normAutofit/>
          </a:bodyPr>
          <a:lstStyle/>
          <a:p>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13</a:t>
            </a:fld>
            <a:endParaRPr lang="en-US"/>
          </a:p>
        </p:txBody>
      </p:sp>
      <p:pic>
        <p:nvPicPr>
          <p:cNvPr id="6" name="Picture 5"/>
          <p:cNvPicPr/>
          <p:nvPr/>
        </p:nvPicPr>
        <p:blipFill rotWithShape="1">
          <a:blip r:embed="rId2"/>
          <a:srcRect l="16546" t="26302" r="27671" b="11979"/>
          <a:stretch/>
        </p:blipFill>
        <p:spPr bwMode="auto">
          <a:xfrm>
            <a:off x="2596207" y="659820"/>
            <a:ext cx="9175083" cy="4890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84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12462"/>
            <a:ext cx="8911687" cy="1015124"/>
          </a:xfrm>
        </p:spPr>
        <p:txBody>
          <a:bodyPr/>
          <a:lstStyle/>
          <a:p>
            <a:r>
              <a:rPr lang="en-US" dirty="0" smtClean="0"/>
              <a:t>Priority Service Determination Page</a:t>
            </a:r>
            <a:endParaRPr lang="en-US" dirty="0"/>
          </a:p>
        </p:txBody>
      </p:sp>
      <p:sp>
        <p:nvSpPr>
          <p:cNvPr id="3" name="Content Placeholder 2"/>
          <p:cNvSpPr>
            <a:spLocks noGrp="1"/>
          </p:cNvSpPr>
          <p:nvPr>
            <p:ph idx="1"/>
          </p:nvPr>
        </p:nvSpPr>
        <p:spPr>
          <a:xfrm>
            <a:off x="2589212" y="1387736"/>
            <a:ext cx="8915400" cy="4523486"/>
          </a:xfrm>
        </p:spPr>
        <p:txBody>
          <a:bodyPr>
            <a:normAutofit fontScale="85000" lnSpcReduction="10000"/>
          </a:bodyPr>
          <a:lstStyle/>
          <a:p>
            <a:r>
              <a:rPr lang="en-US" dirty="0" smtClean="0"/>
              <a:t>The information entered on the CWW Priority Service Determination page is used to determine if the applicant is eligible for priority services.</a:t>
            </a:r>
          </a:p>
          <a:p>
            <a:r>
              <a:rPr lang="en-US" dirty="0" smtClean="0"/>
              <a:t>This page must be completed each time a new application is submitted for FoodShare.</a:t>
            </a:r>
          </a:p>
          <a:p>
            <a:r>
              <a:rPr lang="en-US" dirty="0" smtClean="0"/>
              <a:t>Customers may be eligible for priority service after a break in service and the Priority Service Determination page will not display within the review driver flow unless the FS Program Request Page indicator has been changed from a N to a Y.  The worker must navigate to the Priority Service Determination Page and determine eligibility when the page does not display in the driver flow.  </a:t>
            </a:r>
          </a:p>
          <a:p>
            <a:r>
              <a:rPr lang="en-US" dirty="0" smtClean="0"/>
              <a:t>It is very important that this page be completed using the best information available.</a:t>
            </a:r>
          </a:p>
          <a:p>
            <a:r>
              <a:rPr lang="en-US" dirty="0" smtClean="0"/>
              <a:t>When a customer applies through ACCESS and does not enter a value in response to a question that relates to getting faster service for FoodShare, the page will show a blank field.  A zero will only appear if the applicant manually enters a zero.  When a worker is processing the ACCESS application, the reported values </a:t>
            </a:r>
            <a:r>
              <a:rPr lang="en-US" i="1" dirty="0" smtClean="0"/>
              <a:t>should not </a:t>
            </a:r>
            <a:r>
              <a:rPr lang="en-US" dirty="0" smtClean="0"/>
              <a:t>be changed.</a:t>
            </a:r>
          </a:p>
          <a:p>
            <a:r>
              <a:rPr lang="en-US" dirty="0" smtClean="0"/>
              <a:t>If a worker does not enter a value into a field within the Resource and Costs section of the Priority Service Determination page in CWW, the page will show a blank field.  A zero will only appear if the worker manually enters a zero.  </a:t>
            </a:r>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14</a:t>
            </a:fld>
            <a:endParaRPr lang="en-US"/>
          </a:p>
        </p:txBody>
      </p:sp>
    </p:spTree>
    <p:extLst>
      <p:ext uri="{BB962C8B-B14F-4D97-AF65-F5344CB8AC3E}">
        <p14:creationId xmlns:p14="http://schemas.microsoft.com/office/powerpoint/2010/main" val="2511743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8930"/>
          </a:xfrm>
        </p:spPr>
        <p:txBody>
          <a:bodyPr/>
          <a:lstStyle/>
          <a:p>
            <a:r>
              <a:rPr lang="en-US" dirty="0" smtClean="0"/>
              <a:t>Case Scenarios	</a:t>
            </a:r>
            <a:endParaRPr lang="en-US" dirty="0"/>
          </a:p>
        </p:txBody>
      </p:sp>
      <p:sp>
        <p:nvSpPr>
          <p:cNvPr id="3" name="Content Placeholder 2"/>
          <p:cNvSpPr>
            <a:spLocks noGrp="1"/>
          </p:cNvSpPr>
          <p:nvPr>
            <p:ph idx="1"/>
          </p:nvPr>
        </p:nvSpPr>
        <p:spPr>
          <a:xfrm>
            <a:off x="2589212" y="1463040"/>
            <a:ext cx="8915400" cy="4667396"/>
          </a:xfrm>
        </p:spPr>
        <p:txBody>
          <a:bodyPr>
            <a:normAutofit/>
          </a:bodyPr>
          <a:lstStyle/>
          <a:p>
            <a:pPr marL="0" indent="0">
              <a:buNone/>
            </a:pPr>
            <a:r>
              <a:rPr lang="en-US" b="1" dirty="0" smtClean="0"/>
              <a:t>Scenario #</a:t>
            </a:r>
            <a:r>
              <a:rPr lang="en-US" b="1" dirty="0" smtClean="0">
                <a:solidFill>
                  <a:schemeClr val="tx1"/>
                </a:solidFill>
              </a:rPr>
              <a:t>1</a:t>
            </a:r>
          </a:p>
          <a:p>
            <a:pPr marL="0" indent="0">
              <a:buNone/>
            </a:pPr>
            <a:r>
              <a:rPr lang="en-US" b="1" dirty="0" smtClean="0"/>
              <a:t>Incorrect Action:</a:t>
            </a:r>
          </a:p>
          <a:p>
            <a:pPr marL="0" indent="0">
              <a:buNone/>
            </a:pPr>
            <a:r>
              <a:rPr lang="en-US" dirty="0" smtClean="0"/>
              <a:t>Sue applies for FS through SCC and is determined priority service eligible. The worker conducts the interview and pends the case for verification of identity of Sue (the primary person). Expedited FS is not issued because the case is pending for the primary person’s ID verification.  Sue calls in to SCC and the agent finds that ID verification was available in ECF from a previous case.</a:t>
            </a:r>
          </a:p>
          <a:p>
            <a:pPr marL="0" indent="0">
              <a:buNone/>
            </a:pPr>
            <a:r>
              <a:rPr lang="en-US" b="1" dirty="0" smtClean="0"/>
              <a:t>Correct Action:</a:t>
            </a:r>
          </a:p>
          <a:p>
            <a:pPr marL="0" indent="0">
              <a:buNone/>
            </a:pPr>
            <a:r>
              <a:rPr lang="en-US" dirty="0" smtClean="0"/>
              <a:t>Sue applies </a:t>
            </a:r>
            <a:r>
              <a:rPr lang="en-US" dirty="0"/>
              <a:t>for FS through SCC and is determined priority service eligible. The worker conducts the interview and </a:t>
            </a:r>
            <a:r>
              <a:rPr lang="en-US" dirty="0" smtClean="0"/>
              <a:t>searches ECF using Sue’s SSN and pin# and is able to verify the identity of the primary person because Sue had previously had an open case. The worker is able to issue expedited FS to Sue.</a:t>
            </a:r>
          </a:p>
          <a:p>
            <a:pPr marL="0" indent="0">
              <a:buNone/>
            </a:pPr>
            <a:r>
              <a:rPr lang="en-US" dirty="0" smtClean="0"/>
              <a:t>Note: workers should also search other data exchanges for ID verification.</a:t>
            </a:r>
            <a:endParaRPr lang="en-US" dirty="0"/>
          </a:p>
          <a:p>
            <a:pPr marL="0" indent="0">
              <a:buNone/>
            </a:pPr>
            <a:endParaRPr lang="en-US" b="1" dirty="0" smtClean="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15</a:t>
            </a:fld>
            <a:endParaRPr lang="en-US"/>
          </a:p>
        </p:txBody>
      </p:sp>
    </p:spTree>
    <p:extLst>
      <p:ext uri="{BB962C8B-B14F-4D97-AF65-F5344CB8AC3E}">
        <p14:creationId xmlns:p14="http://schemas.microsoft.com/office/powerpoint/2010/main" val="3477159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769" y="540913"/>
            <a:ext cx="10148552" cy="922127"/>
          </a:xfrm>
        </p:spPr>
        <p:txBody>
          <a:bodyPr>
            <a:normAutofit fontScale="90000"/>
          </a:bodyPr>
          <a:lstStyle/>
          <a:p>
            <a:r>
              <a:rPr lang="en-US" sz="2900" dirty="0"/>
              <a:t>Automatic Update of Priority Service to Non-Priority Service</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2589212" y="1463040"/>
            <a:ext cx="8915400" cy="4667396"/>
          </a:xfrm>
        </p:spPr>
        <p:txBody>
          <a:bodyPr>
            <a:normAutofit/>
          </a:bodyPr>
          <a:lstStyle/>
          <a:p>
            <a:r>
              <a:rPr lang="en-US" dirty="0"/>
              <a:t>On the seventh day after the application filing date, the FoodShare Priority Service application will be updated automatically to a regular FoodShare application through a nightly batch process if:</a:t>
            </a:r>
          </a:p>
          <a:p>
            <a:pPr lvl="1">
              <a:buFont typeface="Courier New" panose="02070309020205020404" pitchFamily="49" charset="0"/>
              <a:buChar char="o"/>
            </a:pPr>
            <a:r>
              <a:rPr lang="en-US" dirty="0"/>
              <a:t>The interview is marked as pending on the Interview Details page, and </a:t>
            </a:r>
          </a:p>
          <a:p>
            <a:pPr lvl="1">
              <a:buFont typeface="Courier New" panose="02070309020205020404" pitchFamily="49" charset="0"/>
              <a:buChar char="o"/>
            </a:pPr>
            <a:r>
              <a:rPr lang="en-US" dirty="0"/>
              <a:t>Two contact attempts have been recorded using the FS Contact Attempts panel.</a:t>
            </a:r>
          </a:p>
          <a:p>
            <a:r>
              <a:rPr lang="en-US" dirty="0"/>
              <a:t>This automatic update will also occur if the interview is scheduled for a future date that falls outside the seven-day processing time frame.</a:t>
            </a:r>
          </a:p>
          <a:p>
            <a:r>
              <a:rPr lang="en-US" dirty="0"/>
              <a:t>When a Priority Service application is updated automatically to a regular FoodShare application, the work item type and due date will be updated accordingly. For updated applications, the Priority Service Determination page will updated to display “Yes - SYSTEM” for the question “Do you decline a Priority Service Appointment</a:t>
            </a:r>
            <a:r>
              <a:rPr lang="en-US" dirty="0" smtClean="0"/>
              <a:t>?”</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16</a:t>
            </a:fld>
            <a:endParaRPr lang="en-US"/>
          </a:p>
        </p:txBody>
      </p:sp>
    </p:spTree>
    <p:extLst>
      <p:ext uri="{BB962C8B-B14F-4D97-AF65-F5344CB8AC3E}">
        <p14:creationId xmlns:p14="http://schemas.microsoft.com/office/powerpoint/2010/main" val="240040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178365" cy="4926683"/>
          </a:xfrm>
        </p:spPr>
        <p:txBody>
          <a:bodyPr>
            <a:normAutofit/>
          </a:bodyPr>
          <a:lstStyle/>
          <a:p>
            <a:endParaRPr lang="en-US" dirty="0"/>
          </a:p>
        </p:txBody>
      </p:sp>
      <p:sp>
        <p:nvSpPr>
          <p:cNvPr id="3" name="Content Placeholder 2"/>
          <p:cNvSpPr>
            <a:spLocks noGrp="1"/>
          </p:cNvSpPr>
          <p:nvPr>
            <p:ph idx="1"/>
          </p:nvPr>
        </p:nvSpPr>
        <p:spPr>
          <a:xfrm>
            <a:off x="3515931" y="5705341"/>
            <a:ext cx="7992393" cy="425096"/>
          </a:xfrm>
        </p:spPr>
        <p:txBody>
          <a:bodyPr>
            <a:normAutofit/>
          </a:bodyPr>
          <a:lstStyle/>
          <a:p>
            <a:pPr marL="0" indent="0">
              <a:buNone/>
            </a:pPr>
            <a:r>
              <a:rPr lang="en-US" dirty="0" smtClean="0"/>
              <a:t>“Yes-System” displays after an automatic update of the page.</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17</a:t>
            </a:fld>
            <a:endParaRPr lang="en-US"/>
          </a:p>
        </p:txBody>
      </p:sp>
      <p:pic>
        <p:nvPicPr>
          <p:cNvPr id="8" name="Picture 7"/>
          <p:cNvPicPr/>
          <p:nvPr/>
        </p:nvPicPr>
        <p:blipFill rotWithShape="1">
          <a:blip r:embed="rId2"/>
          <a:srcRect l="18961" t="24739" r="16837" b="10287"/>
          <a:stretch/>
        </p:blipFill>
        <p:spPr bwMode="auto">
          <a:xfrm>
            <a:off x="2592925" y="624110"/>
            <a:ext cx="9178365" cy="4926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9628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88" y="389281"/>
            <a:ext cx="9875520" cy="763626"/>
          </a:xfrm>
        </p:spPr>
        <p:txBody>
          <a:bodyPr>
            <a:normAutofit fontScale="90000"/>
          </a:bodyPr>
          <a:lstStyle/>
          <a:p>
            <a:r>
              <a:rPr lang="en-US" dirty="0" smtClean="0"/>
              <a:t>Updating the Priority Service Determination Page	</a:t>
            </a:r>
            <a:endParaRPr lang="en-US" dirty="0"/>
          </a:p>
        </p:txBody>
      </p:sp>
      <p:sp>
        <p:nvSpPr>
          <p:cNvPr id="3" name="Content Placeholder 2"/>
          <p:cNvSpPr>
            <a:spLocks noGrp="1"/>
          </p:cNvSpPr>
          <p:nvPr>
            <p:ph idx="1"/>
          </p:nvPr>
        </p:nvSpPr>
        <p:spPr>
          <a:xfrm>
            <a:off x="1882588" y="1152907"/>
            <a:ext cx="9622024" cy="4977530"/>
          </a:xfrm>
        </p:spPr>
        <p:txBody>
          <a:bodyPr>
            <a:normAutofit fontScale="85000" lnSpcReduction="20000"/>
          </a:bodyPr>
          <a:lstStyle/>
          <a:p>
            <a:r>
              <a:rPr lang="en-US" dirty="0" smtClean="0"/>
              <a:t>There may be times when the worker will need to update the Priority Service Determination page so that the FoodShare Priority Service application shows as being processed “timely.”</a:t>
            </a:r>
          </a:p>
          <a:p>
            <a:r>
              <a:rPr lang="en-US" dirty="0" smtClean="0"/>
              <a:t>Workers must check the work item to see if it is updating correctly and if it is not, will need to update the Priority Service Determination page accordingly.</a:t>
            </a:r>
          </a:p>
          <a:p>
            <a:r>
              <a:rPr lang="en-US" dirty="0" smtClean="0"/>
              <a:t>The work item will show that a FoodShare Priority Service application is due 7 days after the date of receipt (filing date).</a:t>
            </a:r>
          </a:p>
          <a:p>
            <a:endParaRPr lang="en-US" dirty="0" smtClean="0"/>
          </a:p>
          <a:p>
            <a:pPr marL="0" indent="0">
              <a:buNone/>
            </a:pPr>
            <a:endParaRPr lang="en-US" dirty="0" smtClean="0"/>
          </a:p>
          <a:p>
            <a:pPr marL="0" indent="0">
              <a:buNone/>
            </a:pPr>
            <a:endParaRPr lang="en-US" dirty="0"/>
          </a:p>
          <a:p>
            <a:r>
              <a:rPr lang="en-US" dirty="0" smtClean="0"/>
              <a:t>If a PS FS application changes to non-PS, or for some reason expedited benefits are not able to be issued (no ID verification, etc.), the worker should check the work item to make sure that the due date has changed to 30 days from the date of receipt (filing date).  If it is has not, the worker should update the Priority Service Determination page to fail PS eligibility by entering assets of $1000.  The worker must also update the Priority Service Determination Date to that day’s date.</a:t>
            </a:r>
          </a:p>
          <a:p>
            <a:r>
              <a:rPr lang="en-US" dirty="0" smtClean="0"/>
              <a:t>If a non PS FS application changes to PS and the worker sees that FS are issuing expedited, before issuing and confirming the benefits, the worker should go back to the PS Determination Page and update the Priority Service Determination Date to that day’s date.</a:t>
            </a:r>
          </a:p>
          <a:p>
            <a:r>
              <a:rPr lang="en-US" dirty="0" smtClean="0"/>
              <a:t>After expedited FS benefits have been issued and the case was pending for verification items, best practice is that the worker should update the PS Determination Page with the current date and assets of $1000 after the receipt of verification items and prior to confirming ongoing FS benefits.</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18</a:t>
            </a:fld>
            <a:endParaRPr lang="en-US"/>
          </a:p>
        </p:txBody>
      </p:sp>
      <p:pic>
        <p:nvPicPr>
          <p:cNvPr id="6" name="Picture 5"/>
          <p:cNvPicPr>
            <a:picLocks noChangeAspect="1"/>
          </p:cNvPicPr>
          <p:nvPr/>
        </p:nvPicPr>
        <p:blipFill>
          <a:blip r:embed="rId2"/>
          <a:stretch>
            <a:fillRect/>
          </a:stretch>
        </p:blipFill>
        <p:spPr>
          <a:xfrm>
            <a:off x="2175043" y="2577636"/>
            <a:ext cx="7528356" cy="816609"/>
          </a:xfrm>
          <a:prstGeom prst="rect">
            <a:avLst/>
          </a:prstGeom>
        </p:spPr>
      </p:pic>
    </p:spTree>
    <p:extLst>
      <p:ext uri="{BB962C8B-B14F-4D97-AF65-F5344CB8AC3E}">
        <p14:creationId xmlns:p14="http://schemas.microsoft.com/office/powerpoint/2010/main" val="175548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PS Determination Page</a:t>
            </a:r>
            <a:br>
              <a:rPr lang="en-US" dirty="0" smtClean="0"/>
            </a:br>
            <a:r>
              <a:rPr lang="en-US" dirty="0" smtClean="0"/>
              <a:t>Case Scenario	</a:t>
            </a:r>
            <a:endParaRPr lang="en-US" dirty="0"/>
          </a:p>
        </p:txBody>
      </p:sp>
      <p:sp>
        <p:nvSpPr>
          <p:cNvPr id="3" name="Content Placeholder 2"/>
          <p:cNvSpPr>
            <a:spLocks noGrp="1"/>
          </p:cNvSpPr>
          <p:nvPr>
            <p:ph idx="1"/>
          </p:nvPr>
        </p:nvSpPr>
        <p:spPr/>
        <p:txBody>
          <a:bodyPr/>
          <a:lstStyle/>
          <a:p>
            <a:pPr marL="0" indent="0">
              <a:buNone/>
            </a:pPr>
            <a:r>
              <a:rPr lang="en-US" b="1" dirty="0" smtClean="0"/>
              <a:t>Scenario #1</a:t>
            </a:r>
          </a:p>
          <a:p>
            <a:pPr marL="0" indent="0">
              <a:buNone/>
            </a:pPr>
            <a:r>
              <a:rPr lang="en-US" dirty="0" smtClean="0"/>
              <a:t>Beverly applied </a:t>
            </a:r>
            <a:r>
              <a:rPr lang="en-US" dirty="0"/>
              <a:t>on ACCESS for FS only and was determined priority service eligible. </a:t>
            </a:r>
            <a:r>
              <a:rPr lang="en-US" dirty="0" smtClean="0"/>
              <a:t>The worker calls Beverly to complete the interview and is able to reach her by phone.  During the interview, Beverly reports income that was not listed on her ACCESS application.  The income she reported makes her no longer priority service eligible.  The case is pending for verification of Beverly’s wages so benefits will not be confirmed that same day.  The worker checks the work item and the due date still shows 7 days from the filing date.  The worker manually updates the Priority </a:t>
            </a:r>
            <a:r>
              <a:rPr lang="en-US" dirty="0"/>
              <a:t>S</a:t>
            </a:r>
            <a:r>
              <a:rPr lang="en-US" dirty="0" smtClean="0"/>
              <a:t>ervice </a:t>
            </a:r>
            <a:r>
              <a:rPr lang="en-US" dirty="0"/>
              <a:t>D</a:t>
            </a:r>
            <a:r>
              <a:rPr lang="en-US" dirty="0" smtClean="0"/>
              <a:t>etermination page with the current day’s date and the income amount reported during application to fail priority service eligibility.  The worker then checks the work item again and the correct due date of 30 days from the filing date is showing.</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19</a:t>
            </a:fld>
            <a:endParaRPr lang="en-US"/>
          </a:p>
        </p:txBody>
      </p:sp>
    </p:spTree>
    <p:extLst>
      <p:ext uri="{BB962C8B-B14F-4D97-AF65-F5344CB8AC3E}">
        <p14:creationId xmlns:p14="http://schemas.microsoft.com/office/powerpoint/2010/main" val="53396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2408349" y="2133600"/>
            <a:ext cx="9096263" cy="3777622"/>
          </a:xfrm>
        </p:spPr>
        <p:txBody>
          <a:bodyPr/>
          <a:lstStyle/>
          <a:p>
            <a:pPr>
              <a:buFont typeface="Wingdings" panose="05000000000000000000" pitchFamily="2" charset="2"/>
              <a:buChar char="Ø"/>
            </a:pPr>
            <a:r>
              <a:rPr lang="en-US" dirty="0" smtClean="0"/>
              <a:t>Priority Services and Expedited Issuance</a:t>
            </a:r>
          </a:p>
          <a:p>
            <a:pPr>
              <a:buFont typeface="Wingdings" panose="05000000000000000000" pitchFamily="2" charset="2"/>
              <a:buChar char="Ø"/>
            </a:pPr>
            <a:r>
              <a:rPr lang="en-US" dirty="0"/>
              <a:t>Verification Requirements  </a:t>
            </a:r>
          </a:p>
          <a:p>
            <a:pPr>
              <a:buFont typeface="Wingdings" panose="05000000000000000000" pitchFamily="2" charset="2"/>
              <a:buChar char="Ø"/>
            </a:pPr>
            <a:r>
              <a:rPr lang="en-US" dirty="0" smtClean="0"/>
              <a:t>Interviews</a:t>
            </a:r>
            <a:endParaRPr lang="en-US" strike="sngStrike" dirty="0" smtClean="0"/>
          </a:p>
          <a:p>
            <a:pPr>
              <a:buFont typeface="Wingdings" panose="05000000000000000000" pitchFamily="2" charset="2"/>
              <a:buChar char="Ø"/>
            </a:pPr>
            <a:r>
              <a:rPr lang="en-US" dirty="0" smtClean="0"/>
              <a:t>Scenarios	</a:t>
            </a:r>
          </a:p>
          <a:p>
            <a:pPr>
              <a:buFont typeface="Wingdings" panose="05000000000000000000" pitchFamily="2" charset="2"/>
              <a:buChar char="Ø"/>
            </a:pPr>
            <a:r>
              <a:rPr lang="en-US" dirty="0" smtClean="0"/>
              <a:t>FoodShare Contact Attempts Page</a:t>
            </a:r>
          </a:p>
          <a:p>
            <a:pPr>
              <a:buFont typeface="Wingdings" panose="05000000000000000000" pitchFamily="2" charset="2"/>
              <a:buChar char="Ø"/>
            </a:pPr>
            <a:r>
              <a:rPr lang="en-US" dirty="0" smtClean="0"/>
              <a:t>Priority Service Determination Page</a:t>
            </a:r>
          </a:p>
          <a:p>
            <a:pPr>
              <a:buFont typeface="Wingdings" panose="05000000000000000000" pitchFamily="2" charset="2"/>
              <a:buChar char="Ø"/>
            </a:pPr>
            <a:r>
              <a:rPr lang="en-US" dirty="0" smtClean="0"/>
              <a:t>Auto Update and Manual Updating the Priority Service Determination Page</a:t>
            </a:r>
          </a:p>
          <a:p>
            <a:pPr>
              <a:buFont typeface="Wingdings" panose="05000000000000000000" pitchFamily="2" charset="2"/>
              <a:buChar char="Ø"/>
            </a:pPr>
            <a:r>
              <a:rPr lang="en-US" dirty="0" smtClean="0"/>
              <a:t>Resources </a:t>
            </a:r>
          </a:p>
        </p:txBody>
      </p:sp>
      <p:sp>
        <p:nvSpPr>
          <p:cNvPr id="4" name="Date Placeholder 3"/>
          <p:cNvSpPr>
            <a:spLocks noGrp="1"/>
          </p:cNvSpPr>
          <p:nvPr>
            <p:ph type="dt" sz="half" idx="10"/>
          </p:nvPr>
        </p:nvSpPr>
        <p:spPr/>
        <p:txBody>
          <a:bodyPr/>
          <a:lstStyle/>
          <a:p>
            <a:fld id="{5DCF3957-2C21-4262-B17F-EC714666F5E0}" type="datetime1">
              <a:rPr lang="en-US" smtClean="0"/>
              <a:t>1/11/2021</a:t>
            </a:fld>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2</a:t>
            </a:fld>
            <a:endParaRPr lang="en-US"/>
          </a:p>
        </p:txBody>
      </p:sp>
    </p:spTree>
    <p:extLst>
      <p:ext uri="{BB962C8B-B14F-4D97-AF65-F5344CB8AC3E}">
        <p14:creationId xmlns:p14="http://schemas.microsoft.com/office/powerpoint/2010/main" val="267366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20</a:t>
            </a:fld>
            <a:endParaRPr lang="en-US"/>
          </a:p>
        </p:txBody>
      </p:sp>
      <p:sp>
        <p:nvSpPr>
          <p:cNvPr id="11" name="TextBox 10"/>
          <p:cNvSpPr txBox="1"/>
          <p:nvPr/>
        </p:nvSpPr>
        <p:spPr>
          <a:xfrm>
            <a:off x="2478235" y="286588"/>
            <a:ext cx="9219023" cy="523220"/>
          </a:xfrm>
          <a:prstGeom prst="rect">
            <a:avLst/>
          </a:prstGeom>
          <a:noFill/>
        </p:spPr>
        <p:txBody>
          <a:bodyPr wrap="square" rtlCol="0">
            <a:spAutoFit/>
          </a:bodyPr>
          <a:lstStyle/>
          <a:p>
            <a:r>
              <a:rPr lang="en-US" sz="2800" dirty="0" smtClean="0"/>
              <a:t>Updating PS Determination Page to fail PS Eligibility</a:t>
            </a:r>
            <a:endParaRPr lang="en-US" sz="2800" dirty="0"/>
          </a:p>
        </p:txBody>
      </p:sp>
      <p:pic>
        <p:nvPicPr>
          <p:cNvPr id="3" name="Picture 2"/>
          <p:cNvPicPr>
            <a:picLocks noChangeAspect="1"/>
          </p:cNvPicPr>
          <p:nvPr/>
        </p:nvPicPr>
        <p:blipFill>
          <a:blip r:embed="rId2"/>
          <a:stretch>
            <a:fillRect/>
          </a:stretch>
        </p:blipFill>
        <p:spPr>
          <a:xfrm>
            <a:off x="2478236" y="815487"/>
            <a:ext cx="9219023" cy="5053256"/>
          </a:xfrm>
          <a:prstGeom prst="rect">
            <a:avLst/>
          </a:prstGeom>
        </p:spPr>
      </p:pic>
      <p:sp>
        <p:nvSpPr>
          <p:cNvPr id="20" name="Right Arrow 19"/>
          <p:cNvSpPr/>
          <p:nvPr/>
        </p:nvSpPr>
        <p:spPr>
          <a:xfrm>
            <a:off x="1593694" y="3109102"/>
            <a:ext cx="602428"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8087646" y="2527609"/>
            <a:ext cx="601066" cy="3012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7787113" y="5203439"/>
            <a:ext cx="601066" cy="3012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77019" y="5354045"/>
            <a:ext cx="1688950" cy="400110"/>
          </a:xfrm>
          <a:prstGeom prst="rect">
            <a:avLst/>
          </a:prstGeom>
          <a:noFill/>
          <a:ln w="28575">
            <a:solidFill>
              <a:srgbClr val="FF0000"/>
            </a:solidFill>
          </a:ln>
        </p:spPr>
        <p:txBody>
          <a:bodyPr wrap="square" rtlCol="0">
            <a:spAutoFit/>
          </a:bodyPr>
          <a:lstStyle/>
          <a:p>
            <a:r>
              <a:rPr lang="en-US" sz="1000" b="1" dirty="0" smtClean="0"/>
              <a:t>Make sure this changes to “no”</a:t>
            </a:r>
            <a:endParaRPr lang="en-US" sz="1000" b="1" dirty="0"/>
          </a:p>
        </p:txBody>
      </p:sp>
      <p:sp>
        <p:nvSpPr>
          <p:cNvPr id="24" name="TextBox 23"/>
          <p:cNvSpPr txBox="1"/>
          <p:nvPr/>
        </p:nvSpPr>
        <p:spPr>
          <a:xfrm>
            <a:off x="1107937" y="2247328"/>
            <a:ext cx="1282156" cy="861774"/>
          </a:xfrm>
          <a:prstGeom prst="rect">
            <a:avLst/>
          </a:prstGeom>
          <a:noFill/>
          <a:ln w="28575">
            <a:solidFill>
              <a:srgbClr val="FF0000"/>
            </a:solidFill>
          </a:ln>
        </p:spPr>
        <p:txBody>
          <a:bodyPr wrap="square" rtlCol="0">
            <a:spAutoFit/>
          </a:bodyPr>
          <a:lstStyle/>
          <a:p>
            <a:r>
              <a:rPr lang="en-US" sz="1000" b="1" dirty="0" smtClean="0"/>
              <a:t>Update with the income reported during the application to fail PS eligibility	</a:t>
            </a:r>
            <a:endParaRPr lang="en-US" sz="1000" b="1" dirty="0"/>
          </a:p>
        </p:txBody>
      </p:sp>
      <p:sp>
        <p:nvSpPr>
          <p:cNvPr id="25" name="TextBox 24"/>
          <p:cNvSpPr txBox="1"/>
          <p:nvPr/>
        </p:nvSpPr>
        <p:spPr>
          <a:xfrm>
            <a:off x="8864998" y="2428712"/>
            <a:ext cx="1680191" cy="400110"/>
          </a:xfrm>
          <a:prstGeom prst="rect">
            <a:avLst/>
          </a:prstGeom>
          <a:noFill/>
          <a:ln w="28575">
            <a:solidFill>
              <a:srgbClr val="FF0000"/>
            </a:solidFill>
          </a:ln>
        </p:spPr>
        <p:txBody>
          <a:bodyPr wrap="square" rtlCol="0">
            <a:spAutoFit/>
          </a:bodyPr>
          <a:lstStyle/>
          <a:p>
            <a:r>
              <a:rPr lang="en-US" sz="1000" b="1" dirty="0" smtClean="0"/>
              <a:t>Update this field with the current day’s date</a:t>
            </a:r>
            <a:endParaRPr lang="en-US" sz="1000" b="1" dirty="0"/>
          </a:p>
        </p:txBody>
      </p:sp>
    </p:spTree>
    <p:extLst>
      <p:ext uri="{BB962C8B-B14F-4D97-AF65-F5344CB8AC3E}">
        <p14:creationId xmlns:p14="http://schemas.microsoft.com/office/powerpoint/2010/main" val="368068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PS Determination Page</a:t>
            </a:r>
            <a:br>
              <a:rPr lang="en-US" dirty="0" smtClean="0"/>
            </a:br>
            <a:r>
              <a:rPr lang="en-US" dirty="0" smtClean="0"/>
              <a:t>Case Scenario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Scenario #</a:t>
            </a:r>
            <a:r>
              <a:rPr lang="en-US" b="1" dirty="0"/>
              <a:t>2</a:t>
            </a:r>
            <a:endParaRPr lang="en-US" b="1" dirty="0" smtClean="0"/>
          </a:p>
          <a:p>
            <a:pPr marL="0" indent="0">
              <a:buNone/>
            </a:pPr>
            <a:r>
              <a:rPr lang="en-US" dirty="0" smtClean="0"/>
              <a:t>Barbie applied </a:t>
            </a:r>
            <a:r>
              <a:rPr lang="en-US" dirty="0"/>
              <a:t>on ACCESS for FS only and was </a:t>
            </a:r>
            <a:r>
              <a:rPr lang="en-US" dirty="0" smtClean="0"/>
              <a:t>determined not </a:t>
            </a:r>
            <a:r>
              <a:rPr lang="en-US" dirty="0"/>
              <a:t>priority service </a:t>
            </a:r>
            <a:r>
              <a:rPr lang="en-US" dirty="0" smtClean="0"/>
              <a:t>eligible. The worker calls Barbie to complete the interview and is able to reach her by phone.  During the interview, Barbie becomes eligible for priority service and the expedited benefit issuance screen comes up. The </a:t>
            </a:r>
            <a:r>
              <a:rPr lang="en-US" dirty="0"/>
              <a:t>worker is able to verify Barbie’s ID. </a:t>
            </a:r>
            <a:r>
              <a:rPr lang="en-US" dirty="0" smtClean="0"/>
              <a:t>Prior to confirming the expedited benefits, the worker manually updates the Priority Service Determination Page with the current day’s date.  The worker then confirms the expedited issuance.</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21</a:t>
            </a:fld>
            <a:endParaRPr lang="en-US"/>
          </a:p>
        </p:txBody>
      </p:sp>
    </p:spTree>
    <p:extLst>
      <p:ext uri="{BB962C8B-B14F-4D97-AF65-F5344CB8AC3E}">
        <p14:creationId xmlns:p14="http://schemas.microsoft.com/office/powerpoint/2010/main" val="88984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22</a:t>
            </a:fld>
            <a:endParaRPr lang="en-US"/>
          </a:p>
        </p:txBody>
      </p:sp>
      <p:sp>
        <p:nvSpPr>
          <p:cNvPr id="11" name="TextBox 10"/>
          <p:cNvSpPr txBox="1"/>
          <p:nvPr/>
        </p:nvSpPr>
        <p:spPr>
          <a:xfrm>
            <a:off x="1536928" y="286588"/>
            <a:ext cx="10473607" cy="523220"/>
          </a:xfrm>
          <a:prstGeom prst="rect">
            <a:avLst/>
          </a:prstGeom>
          <a:noFill/>
        </p:spPr>
        <p:txBody>
          <a:bodyPr wrap="square" rtlCol="0">
            <a:spAutoFit/>
          </a:bodyPr>
          <a:lstStyle/>
          <a:p>
            <a:r>
              <a:rPr lang="en-US" sz="2800" dirty="0" smtClean="0"/>
              <a:t>Updating PS Determination Page When Issuing Expedited FS</a:t>
            </a:r>
            <a:endParaRPr lang="en-US" sz="2800" dirty="0"/>
          </a:p>
        </p:txBody>
      </p:sp>
      <p:pic>
        <p:nvPicPr>
          <p:cNvPr id="2" name="Picture 1"/>
          <p:cNvPicPr>
            <a:picLocks noChangeAspect="1"/>
          </p:cNvPicPr>
          <p:nvPr/>
        </p:nvPicPr>
        <p:blipFill>
          <a:blip r:embed="rId2"/>
          <a:stretch>
            <a:fillRect/>
          </a:stretch>
        </p:blipFill>
        <p:spPr>
          <a:xfrm>
            <a:off x="1659045" y="862033"/>
            <a:ext cx="9848850" cy="5638800"/>
          </a:xfrm>
          <a:prstGeom prst="rect">
            <a:avLst/>
          </a:prstGeom>
        </p:spPr>
      </p:pic>
      <p:sp>
        <p:nvSpPr>
          <p:cNvPr id="10" name="Left Arrow 9"/>
          <p:cNvSpPr/>
          <p:nvPr/>
        </p:nvSpPr>
        <p:spPr>
          <a:xfrm>
            <a:off x="7674576" y="2632127"/>
            <a:ext cx="602428" cy="31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25229" y="2543989"/>
            <a:ext cx="1680191" cy="400110"/>
          </a:xfrm>
          <a:prstGeom prst="rect">
            <a:avLst/>
          </a:prstGeom>
          <a:noFill/>
          <a:ln w="28575">
            <a:solidFill>
              <a:srgbClr val="FF0000"/>
            </a:solidFill>
          </a:ln>
        </p:spPr>
        <p:txBody>
          <a:bodyPr wrap="square" rtlCol="0">
            <a:spAutoFit/>
          </a:bodyPr>
          <a:lstStyle/>
          <a:p>
            <a:r>
              <a:rPr lang="en-US" sz="1000" b="1" dirty="0" smtClean="0"/>
              <a:t>Update this field with the current day’s date</a:t>
            </a:r>
            <a:endParaRPr lang="en-US" sz="1000" b="1" dirty="0"/>
          </a:p>
        </p:txBody>
      </p:sp>
    </p:spTree>
    <p:extLst>
      <p:ext uri="{BB962C8B-B14F-4D97-AF65-F5344CB8AC3E}">
        <p14:creationId xmlns:p14="http://schemas.microsoft.com/office/powerpoint/2010/main" val="207872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PS Determination Page</a:t>
            </a:r>
            <a:br>
              <a:rPr lang="en-US" dirty="0" smtClean="0"/>
            </a:br>
            <a:r>
              <a:rPr lang="en-US" dirty="0" smtClean="0"/>
              <a:t>Case Scenario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Scenario #3</a:t>
            </a:r>
          </a:p>
          <a:p>
            <a:pPr marL="0" indent="0">
              <a:buNone/>
            </a:pPr>
            <a:r>
              <a:rPr lang="en-US" dirty="0" smtClean="0"/>
              <a:t>Hugh applied </a:t>
            </a:r>
            <a:r>
              <a:rPr lang="en-US" dirty="0"/>
              <a:t>on ACCESS for FS only and was determined priority service eligible. </a:t>
            </a:r>
            <a:r>
              <a:rPr lang="en-US" dirty="0" smtClean="0"/>
              <a:t>The worker calls Hugh to complete the interview and is able to reach him by phone.  During the interview, the worker is able to verify Hugh’s ID.  Hugh continues to remain eligible for priority service and the expedited benefit issuance screen comes up. The worker then confirms the expedited issuance.  Ongoing benefits are pending for WI residency.  The worker re-runs the case to pend ongoing benefits.</a:t>
            </a:r>
          </a:p>
          <a:p>
            <a:pPr marL="0" indent="0">
              <a:buNone/>
            </a:pPr>
            <a:r>
              <a:rPr lang="en-US" dirty="0" smtClean="0"/>
              <a:t>10 days later, Hugh submits verification of WI residency.  The worker processes the verification and prior to confirmation, manually updates the Priority Service Determination Page with the current day’s date and assets of $1000.</a:t>
            </a:r>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23</a:t>
            </a:fld>
            <a:endParaRPr lang="en-US"/>
          </a:p>
        </p:txBody>
      </p:sp>
    </p:spTree>
    <p:extLst>
      <p:ext uri="{BB962C8B-B14F-4D97-AF65-F5344CB8AC3E}">
        <p14:creationId xmlns:p14="http://schemas.microsoft.com/office/powerpoint/2010/main" val="302989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24</a:t>
            </a:fld>
            <a:endParaRPr lang="en-US"/>
          </a:p>
        </p:txBody>
      </p:sp>
      <p:sp>
        <p:nvSpPr>
          <p:cNvPr id="11" name="TextBox 10"/>
          <p:cNvSpPr txBox="1"/>
          <p:nvPr/>
        </p:nvSpPr>
        <p:spPr>
          <a:xfrm>
            <a:off x="2009683" y="286589"/>
            <a:ext cx="10000851" cy="830997"/>
          </a:xfrm>
          <a:prstGeom prst="rect">
            <a:avLst/>
          </a:prstGeom>
          <a:noFill/>
        </p:spPr>
        <p:txBody>
          <a:bodyPr wrap="square" rtlCol="0">
            <a:spAutoFit/>
          </a:bodyPr>
          <a:lstStyle/>
          <a:p>
            <a:r>
              <a:rPr lang="en-US" sz="2400" dirty="0" smtClean="0"/>
              <a:t>Updating PS Determination Page Expedited FS Have Been Issued and Case was Pending and Verifications are Received </a:t>
            </a:r>
            <a:endParaRPr lang="en-US" sz="2400" dirty="0"/>
          </a:p>
        </p:txBody>
      </p:sp>
      <p:sp>
        <p:nvSpPr>
          <p:cNvPr id="12" name="Right Arrow 11"/>
          <p:cNvSpPr/>
          <p:nvPr/>
        </p:nvSpPr>
        <p:spPr>
          <a:xfrm>
            <a:off x="1311579" y="3636748"/>
            <a:ext cx="602428"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2009683" y="1064426"/>
            <a:ext cx="9129789" cy="5119171"/>
          </a:xfrm>
          <a:prstGeom prst="rect">
            <a:avLst/>
          </a:prstGeom>
        </p:spPr>
      </p:pic>
      <p:sp>
        <p:nvSpPr>
          <p:cNvPr id="17" name="TextBox 16"/>
          <p:cNvSpPr txBox="1"/>
          <p:nvPr/>
        </p:nvSpPr>
        <p:spPr>
          <a:xfrm>
            <a:off x="712389" y="2762237"/>
            <a:ext cx="1282156" cy="861774"/>
          </a:xfrm>
          <a:prstGeom prst="rect">
            <a:avLst/>
          </a:prstGeom>
          <a:noFill/>
          <a:ln w="28575">
            <a:solidFill>
              <a:srgbClr val="FF0000"/>
            </a:solidFill>
          </a:ln>
        </p:spPr>
        <p:txBody>
          <a:bodyPr wrap="square" rtlCol="0">
            <a:spAutoFit/>
          </a:bodyPr>
          <a:lstStyle/>
          <a:p>
            <a:r>
              <a:rPr lang="en-US" sz="1000" b="1" dirty="0" smtClean="0"/>
              <a:t>Update with liquid asset amount of $1000 to fail PS eligibility	</a:t>
            </a:r>
            <a:endParaRPr lang="en-US" sz="1000" b="1" dirty="0"/>
          </a:p>
        </p:txBody>
      </p:sp>
      <p:sp>
        <p:nvSpPr>
          <p:cNvPr id="18" name="Left Arrow 17"/>
          <p:cNvSpPr/>
          <p:nvPr/>
        </p:nvSpPr>
        <p:spPr>
          <a:xfrm>
            <a:off x="7556556" y="2762237"/>
            <a:ext cx="602428" cy="31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7395191" y="5517875"/>
            <a:ext cx="602428" cy="31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11681" y="2674099"/>
            <a:ext cx="1680191" cy="400110"/>
          </a:xfrm>
          <a:prstGeom prst="rect">
            <a:avLst/>
          </a:prstGeom>
          <a:noFill/>
          <a:ln w="28575">
            <a:solidFill>
              <a:srgbClr val="FF0000"/>
            </a:solidFill>
          </a:ln>
        </p:spPr>
        <p:txBody>
          <a:bodyPr wrap="square" rtlCol="0">
            <a:spAutoFit/>
          </a:bodyPr>
          <a:lstStyle/>
          <a:p>
            <a:r>
              <a:rPr lang="en-US" sz="1000" b="1" dirty="0" smtClean="0"/>
              <a:t>Update this field with the current day’s date</a:t>
            </a:r>
            <a:endParaRPr lang="en-US" sz="1000" b="1" dirty="0"/>
          </a:p>
        </p:txBody>
      </p:sp>
      <p:sp>
        <p:nvSpPr>
          <p:cNvPr id="21" name="TextBox 20"/>
          <p:cNvSpPr txBox="1"/>
          <p:nvPr/>
        </p:nvSpPr>
        <p:spPr>
          <a:xfrm>
            <a:off x="8093295" y="5629792"/>
            <a:ext cx="1688950" cy="400110"/>
          </a:xfrm>
          <a:prstGeom prst="rect">
            <a:avLst/>
          </a:prstGeom>
          <a:noFill/>
          <a:ln w="28575">
            <a:solidFill>
              <a:srgbClr val="FF0000"/>
            </a:solidFill>
          </a:ln>
        </p:spPr>
        <p:txBody>
          <a:bodyPr wrap="square" rtlCol="0">
            <a:spAutoFit/>
          </a:bodyPr>
          <a:lstStyle/>
          <a:p>
            <a:r>
              <a:rPr lang="en-US" sz="1000" b="1" dirty="0" smtClean="0"/>
              <a:t>Make sure this changes to “no”</a:t>
            </a:r>
            <a:endParaRPr lang="en-US" sz="1000" b="1" dirty="0"/>
          </a:p>
        </p:txBody>
      </p:sp>
    </p:spTree>
    <p:extLst>
      <p:ext uri="{BB962C8B-B14F-4D97-AF65-F5344CB8AC3E}">
        <p14:creationId xmlns:p14="http://schemas.microsoft.com/office/powerpoint/2010/main" val="396965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FSHB 2.1.3.1</a:t>
            </a:r>
          </a:p>
          <a:p>
            <a:r>
              <a:rPr lang="en-US" dirty="0" smtClean="0"/>
              <a:t>FSHB 2.1.4</a:t>
            </a:r>
          </a:p>
          <a:p>
            <a:r>
              <a:rPr lang="en-US" dirty="0" smtClean="0"/>
              <a:t>PH 1.4.2.1</a:t>
            </a:r>
          </a:p>
          <a:p>
            <a:r>
              <a:rPr lang="en-US" dirty="0" smtClean="0"/>
              <a:t>PH 1.4.2.1.1</a:t>
            </a:r>
          </a:p>
          <a:p>
            <a:r>
              <a:rPr lang="en-US" dirty="0" smtClean="0"/>
              <a:t>PH 1.4.2.1.2</a:t>
            </a:r>
          </a:p>
          <a:p>
            <a:r>
              <a:rPr lang="en-US" dirty="0" smtClean="0"/>
              <a:t>PH 1.4.2.1.3</a:t>
            </a:r>
          </a:p>
          <a:p>
            <a:r>
              <a:rPr lang="en-US" dirty="0" smtClean="0"/>
              <a:t>Ops Memo 17-18</a:t>
            </a:r>
          </a:p>
          <a:p>
            <a:r>
              <a:rPr lang="en-US" dirty="0" smtClean="0"/>
              <a:t>Ops Memo 20-08</a:t>
            </a:r>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25</a:t>
            </a:fld>
            <a:endParaRPr lang="en-US"/>
          </a:p>
        </p:txBody>
      </p:sp>
    </p:spTree>
    <p:extLst>
      <p:ext uri="{BB962C8B-B14F-4D97-AF65-F5344CB8AC3E}">
        <p14:creationId xmlns:p14="http://schemas.microsoft.com/office/powerpoint/2010/main" val="2933553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1354"/>
          </a:xfrm>
        </p:spPr>
        <p:txBody>
          <a:bodyPr/>
          <a:lstStyle/>
          <a:p>
            <a:r>
              <a:rPr lang="en-US" dirty="0" smtClean="0"/>
              <a:t>Priority Services &amp; Expedited Issuance? </a:t>
            </a:r>
            <a:endParaRPr lang="en-US" dirty="0"/>
          </a:p>
        </p:txBody>
      </p:sp>
      <p:sp>
        <p:nvSpPr>
          <p:cNvPr id="3" name="Content Placeholder 2"/>
          <p:cNvSpPr>
            <a:spLocks noGrp="1"/>
          </p:cNvSpPr>
          <p:nvPr>
            <p:ph idx="1"/>
          </p:nvPr>
        </p:nvSpPr>
        <p:spPr>
          <a:xfrm>
            <a:off x="2589212" y="1280160"/>
            <a:ext cx="8915400" cy="5411096"/>
          </a:xfrm>
        </p:spPr>
        <p:txBody>
          <a:bodyPr>
            <a:normAutofit/>
          </a:bodyPr>
          <a:lstStyle/>
          <a:p>
            <a:pPr>
              <a:buFont typeface="Wingdings" panose="05000000000000000000" pitchFamily="2" charset="2"/>
              <a:buChar char="Ø"/>
            </a:pPr>
            <a:r>
              <a:rPr lang="en-US" dirty="0" smtClean="0"/>
              <a:t>Priority Service screens all applications for potential eligibility for expedited issuance and faster service from the agency.</a:t>
            </a:r>
          </a:p>
          <a:p>
            <a:pPr>
              <a:buFont typeface="Wingdings" panose="05000000000000000000" pitchFamily="2" charset="2"/>
              <a:buChar char="Ø"/>
            </a:pPr>
            <a:r>
              <a:rPr lang="en-US" dirty="0" smtClean="0"/>
              <a:t>Expedited issuance benefits must be issued by the seventh day after the application is filed. </a:t>
            </a:r>
          </a:p>
          <a:p>
            <a:pPr>
              <a:buFont typeface="Wingdings" panose="05000000000000000000" pitchFamily="2" charset="2"/>
              <a:buChar char="Ø"/>
            </a:pPr>
            <a:r>
              <a:rPr lang="en-US" dirty="0" smtClean="0"/>
              <a:t>A person or </a:t>
            </a:r>
            <a:r>
              <a:rPr lang="en-US" smtClean="0"/>
              <a:t>food unit may </a:t>
            </a:r>
            <a:r>
              <a:rPr lang="en-US" dirty="0" smtClean="0"/>
              <a:t>be eligible for priority services and expedited issuance if:</a:t>
            </a:r>
          </a:p>
          <a:p>
            <a:pPr lvl="1">
              <a:buFont typeface="Wingdings" panose="05000000000000000000" pitchFamily="2" charset="2"/>
              <a:buChar char="Ø"/>
            </a:pPr>
            <a:r>
              <a:rPr lang="en-US" dirty="0" smtClean="0"/>
              <a:t>Their total monthly gross income and available assets are less than the monthly allowable Standard Utility Allowance and monthly shelter expenses; or</a:t>
            </a:r>
          </a:p>
          <a:p>
            <a:pPr lvl="1">
              <a:buFont typeface="Wingdings" panose="05000000000000000000" pitchFamily="2" charset="2"/>
              <a:buChar char="Ø"/>
            </a:pPr>
            <a:r>
              <a:rPr lang="en-US" dirty="0" smtClean="0"/>
              <a:t>Their gross monthly income is less than $150 and they have $100 or less in available liquid assets; or</a:t>
            </a:r>
          </a:p>
          <a:p>
            <a:pPr lvl="1">
              <a:buFont typeface="Wingdings" panose="05000000000000000000" pitchFamily="2" charset="2"/>
              <a:buChar char="Ø"/>
            </a:pPr>
            <a:r>
              <a:rPr lang="en-US" dirty="0" smtClean="0"/>
              <a:t>Their food unit includes a migrant seasonal farm worker, who is also defined as “destitute” by meeting all three of the following criteria:</a:t>
            </a:r>
          </a:p>
          <a:p>
            <a:pPr lvl="2">
              <a:buFont typeface="Wingdings" panose="05000000000000000000" pitchFamily="2" charset="2"/>
              <a:buChar char="Ø"/>
            </a:pPr>
            <a:r>
              <a:rPr lang="en-US" dirty="0" smtClean="0"/>
              <a:t>Assets are $100 or less, and</a:t>
            </a:r>
          </a:p>
          <a:p>
            <a:pPr lvl="2">
              <a:buFont typeface="Wingdings" panose="05000000000000000000" pitchFamily="2" charset="2"/>
              <a:buChar char="Ø"/>
            </a:pPr>
            <a:r>
              <a:rPr lang="en-US" dirty="0" smtClean="0"/>
              <a:t>The only income received by the food unit prior to the application filing date was from a terminated source, and</a:t>
            </a:r>
          </a:p>
          <a:p>
            <a:pPr lvl="2">
              <a:buFont typeface="Wingdings" panose="05000000000000000000" pitchFamily="2" charset="2"/>
              <a:buChar char="Ø"/>
            </a:pPr>
            <a:r>
              <a:rPr lang="en-US" dirty="0" smtClean="0"/>
              <a:t>The food unit does not expect to receive more than $25 from a new source within 10 calendar days from the date of application  </a:t>
            </a:r>
          </a:p>
          <a:p>
            <a:pPr marL="1371600" lvl="3" indent="0">
              <a:buNone/>
            </a:pPr>
            <a:endParaRPr lang="en-US" dirty="0" smtClean="0"/>
          </a:p>
          <a:p>
            <a:pPr lvl="1">
              <a:buFont typeface="Wingdings" panose="05000000000000000000" pitchFamily="2" charset="2"/>
              <a:buChar char="Ø"/>
            </a:pPr>
            <a:endParaRPr lang="en-US" dirty="0"/>
          </a:p>
        </p:txBody>
      </p:sp>
      <p:sp>
        <p:nvSpPr>
          <p:cNvPr id="4" name="Date Placeholder 3"/>
          <p:cNvSpPr>
            <a:spLocks noGrp="1"/>
          </p:cNvSpPr>
          <p:nvPr>
            <p:ph type="dt" sz="half" idx="10"/>
          </p:nvPr>
        </p:nvSpPr>
        <p:spPr/>
        <p:txBody>
          <a:bodyPr/>
          <a:lstStyle/>
          <a:p>
            <a:fld id="{5DCF3957-2C21-4262-B17F-EC714666F5E0}" type="datetime1">
              <a:rPr lang="en-US" smtClean="0"/>
              <a:t>1/11/2021</a:t>
            </a:fld>
            <a:endParaRPr lang="en-US"/>
          </a:p>
        </p:txBody>
      </p:sp>
      <p:sp>
        <p:nvSpPr>
          <p:cNvPr id="6" name="Slide Number Placeholder 5"/>
          <p:cNvSpPr>
            <a:spLocks noGrp="1"/>
          </p:cNvSpPr>
          <p:nvPr>
            <p:ph type="sldNum" sz="quarter" idx="12"/>
          </p:nvPr>
        </p:nvSpPr>
        <p:spPr/>
        <p:txBody>
          <a:bodyPr/>
          <a:lstStyle/>
          <a:p>
            <a:fld id="{D77CCBAE-CD6C-4034-A20D-11180A96BD83}" type="slidenum">
              <a:rPr lang="en-US" smtClean="0"/>
              <a:t>3</a:t>
            </a:fld>
            <a:endParaRPr lang="en-US"/>
          </a:p>
        </p:txBody>
      </p:sp>
    </p:spTree>
    <p:extLst>
      <p:ext uri="{BB962C8B-B14F-4D97-AF65-F5344CB8AC3E}">
        <p14:creationId xmlns:p14="http://schemas.microsoft.com/office/powerpoint/2010/main" val="894701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0445"/>
          </a:xfrm>
        </p:spPr>
        <p:txBody>
          <a:bodyPr/>
          <a:lstStyle/>
          <a:p>
            <a:r>
              <a:rPr lang="en-US" dirty="0" smtClean="0"/>
              <a:t>Verification Requirements </a:t>
            </a:r>
            <a:endParaRPr lang="en-US" dirty="0"/>
          </a:p>
        </p:txBody>
      </p:sp>
      <p:sp>
        <p:nvSpPr>
          <p:cNvPr id="3" name="Content Placeholder 2"/>
          <p:cNvSpPr>
            <a:spLocks noGrp="1"/>
          </p:cNvSpPr>
          <p:nvPr>
            <p:ph idx="1"/>
          </p:nvPr>
        </p:nvSpPr>
        <p:spPr>
          <a:xfrm>
            <a:off x="2589212" y="1484555"/>
            <a:ext cx="8915400" cy="5016277"/>
          </a:xfrm>
        </p:spPr>
        <p:txBody>
          <a:bodyPr>
            <a:normAutofit fontScale="85000" lnSpcReduction="10000"/>
          </a:bodyPr>
          <a:lstStyle/>
          <a:p>
            <a:r>
              <a:rPr lang="en-US" dirty="0" smtClean="0"/>
              <a:t>A food unit eligible for expedited benefit issuance is only required to provide verification of identity of the primary person (applicant) before the expedited benefits can be issued.  </a:t>
            </a:r>
          </a:p>
          <a:p>
            <a:r>
              <a:rPr lang="en-US" dirty="0" smtClean="0"/>
              <a:t>The worker should attempt to verify ID of the primary person through data exchange if ID verification has not yet been received.</a:t>
            </a:r>
          </a:p>
          <a:p>
            <a:r>
              <a:rPr lang="en-US" dirty="0" smtClean="0"/>
              <a:t>Other required verification items must also be requested, but the worker should not delay the issuance of expedited benefits pending the receipt of the other requested verification.  </a:t>
            </a:r>
          </a:p>
          <a:p>
            <a:r>
              <a:rPr lang="en-US" dirty="0"/>
              <a:t>There is no limit to the number of times a FoodShare assistance group can be certified under expedited procedures as long as the assistance group:</a:t>
            </a:r>
          </a:p>
          <a:p>
            <a:pPr lvl="1"/>
            <a:r>
              <a:rPr lang="en-US" dirty="0"/>
              <a:t>1. Submitted all the required verifications within the last 30 days application processing period following an expedited issuance, or </a:t>
            </a:r>
          </a:p>
          <a:p>
            <a:pPr lvl="1"/>
            <a:r>
              <a:rPr lang="en-US" dirty="0"/>
              <a:t>2. Was certified under normal processing standards </a:t>
            </a:r>
            <a:r>
              <a:rPr lang="en-US" dirty="0" smtClean="0"/>
              <a:t>since </a:t>
            </a:r>
            <a:r>
              <a:rPr lang="en-US" dirty="0"/>
              <a:t>the last expedited certification.  </a:t>
            </a:r>
          </a:p>
          <a:p>
            <a:r>
              <a:rPr lang="en-US" dirty="0" smtClean="0"/>
              <a:t>If there is other outstanding verification, CWW will allow confirmation of the month/s of expedited issuance but will deny ongoing months with a failure code reason related to expedited verification requirements.  After confirming the expedited issuance, </a:t>
            </a:r>
            <a:r>
              <a:rPr lang="en-US" u="sng" dirty="0" smtClean="0"/>
              <a:t>the worker will need to run eligibility a second time </a:t>
            </a:r>
            <a:r>
              <a:rPr lang="en-US" dirty="0" smtClean="0"/>
              <a:t>to place the case in pending status and generate the verification checklist.  The worker should also change the verification due date on the checklist to the 30</a:t>
            </a:r>
            <a:r>
              <a:rPr lang="en-US" baseline="30000" dirty="0" smtClean="0"/>
              <a:t>th</a:t>
            </a:r>
            <a:r>
              <a:rPr lang="en-US" dirty="0" smtClean="0"/>
              <a:t> day of the application and suppress any incorrect notices.</a:t>
            </a:r>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4</a:t>
            </a:fld>
            <a:endParaRPr lang="en-US"/>
          </a:p>
        </p:txBody>
      </p:sp>
    </p:spTree>
    <p:extLst>
      <p:ext uri="{BB962C8B-B14F-4D97-AF65-F5344CB8AC3E}">
        <p14:creationId xmlns:p14="http://schemas.microsoft.com/office/powerpoint/2010/main" val="366985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374059" y="1466626"/>
            <a:ext cx="8915400" cy="3777622"/>
          </a:xfrm>
        </p:spPr>
        <p:txBody>
          <a:bodyPr/>
          <a:lstStyle/>
          <a:p>
            <a:pPr marL="0" indent="0">
              <a:buNone/>
            </a:pPr>
            <a:r>
              <a:rPr lang="en-US" dirty="0" smtClean="0"/>
              <a:t>Garfield Cat applies for FoodShare on August 5</a:t>
            </a:r>
            <a:r>
              <a:rPr lang="en-US" baseline="30000" dirty="0" smtClean="0"/>
              <a:t>th</a:t>
            </a:r>
            <a:r>
              <a:rPr lang="en-US" dirty="0" smtClean="0"/>
              <a:t>.  He reports no income or assets and says he is responsible for a shelter expense of $50 in rent as well as a phone utility expense. He is determined Priority Service eligible. The worker completes the interview with Garfield on August 6</a:t>
            </a:r>
            <a:r>
              <a:rPr lang="en-US" baseline="30000" dirty="0" smtClean="0"/>
              <a:t>th</a:t>
            </a:r>
            <a:r>
              <a:rPr lang="en-US" dirty="0" smtClean="0"/>
              <a:t>.  Garfield reports no income in August but reports that he just started a job at Cat Shack and will receive his first paycheck in September. The only outstanding verification requirement is Garfield’s new employment. The worker confirms expedited benefits for August and then re-runs eligibility to pend ongoing benefits for verification of employment.</a:t>
            </a:r>
            <a:endParaRPr lang="en-US" dirty="0"/>
          </a:p>
        </p:txBody>
      </p:sp>
      <p:sp>
        <p:nvSpPr>
          <p:cNvPr id="4" name="Date Placeholder 3"/>
          <p:cNvSpPr>
            <a:spLocks noGrp="1"/>
          </p:cNvSpPr>
          <p:nvPr>
            <p:ph type="dt" sz="half" idx="10"/>
          </p:nvPr>
        </p:nvSpPr>
        <p:spPr/>
        <p:txBody>
          <a:bodyPr/>
          <a:lstStyle/>
          <a:p>
            <a:fld id="{3DE19F4B-1667-4652-A309-01B87D2798F8}" type="datetime1">
              <a:rPr lang="en-US" smtClean="0"/>
              <a:t>1/11/2021</a:t>
            </a:fld>
            <a:endParaRPr lang="en-US"/>
          </a:p>
        </p:txBody>
      </p:sp>
      <p:sp>
        <p:nvSpPr>
          <p:cNvPr id="5" name="Slide Number Placeholder 4"/>
          <p:cNvSpPr>
            <a:spLocks noGrp="1"/>
          </p:cNvSpPr>
          <p:nvPr>
            <p:ph type="sldNum" sz="quarter" idx="12"/>
          </p:nvPr>
        </p:nvSpPr>
        <p:spPr/>
        <p:txBody>
          <a:bodyPr/>
          <a:lstStyle/>
          <a:p>
            <a:fld id="{D77CCBAE-CD6C-4034-A20D-11180A96BD83}" type="slidenum">
              <a:rPr lang="en-US" smtClean="0"/>
              <a:t>5</a:t>
            </a:fld>
            <a:endParaRPr lang="en-US"/>
          </a:p>
        </p:txBody>
      </p:sp>
    </p:spTree>
    <p:extLst>
      <p:ext uri="{BB962C8B-B14F-4D97-AF65-F5344CB8AC3E}">
        <p14:creationId xmlns:p14="http://schemas.microsoft.com/office/powerpoint/2010/main" val="285036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Slide Number Placeholder 2"/>
          <p:cNvSpPr>
            <a:spLocks noGrp="1"/>
          </p:cNvSpPr>
          <p:nvPr>
            <p:ph type="sldNum" sz="quarter" idx="12"/>
          </p:nvPr>
        </p:nvSpPr>
        <p:spPr/>
        <p:txBody>
          <a:bodyPr/>
          <a:lstStyle/>
          <a:p>
            <a:fld id="{D77CCBAE-CD6C-4034-A20D-11180A96BD83}" type="slidenum">
              <a:rPr lang="en-US" smtClean="0"/>
              <a:t>6</a:t>
            </a:fld>
            <a:endParaRPr lang="en-US"/>
          </a:p>
        </p:txBody>
      </p:sp>
      <p:pic>
        <p:nvPicPr>
          <p:cNvPr id="5" name="Picture 4"/>
          <p:cNvPicPr>
            <a:picLocks noChangeAspect="1"/>
          </p:cNvPicPr>
          <p:nvPr/>
        </p:nvPicPr>
        <p:blipFill>
          <a:blip r:embed="rId2"/>
          <a:stretch>
            <a:fillRect/>
          </a:stretch>
        </p:blipFill>
        <p:spPr>
          <a:xfrm>
            <a:off x="1850315" y="185870"/>
            <a:ext cx="8978768" cy="5643056"/>
          </a:xfrm>
          <a:prstGeom prst="rect">
            <a:avLst/>
          </a:prstGeom>
        </p:spPr>
      </p:pic>
      <p:pic>
        <p:nvPicPr>
          <p:cNvPr id="6" name="Picture 5"/>
          <p:cNvPicPr/>
          <p:nvPr/>
        </p:nvPicPr>
        <p:blipFill rotWithShape="1">
          <a:blip r:embed="rId3"/>
          <a:srcRect l="66827" t="34920" r="8654" b="45259"/>
          <a:stretch/>
        </p:blipFill>
        <p:spPr bwMode="auto">
          <a:xfrm>
            <a:off x="9740845" y="3087443"/>
            <a:ext cx="2176476" cy="1155936"/>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850315" y="5946303"/>
            <a:ext cx="8978768" cy="738664"/>
          </a:xfrm>
          <a:prstGeom prst="rect">
            <a:avLst/>
          </a:prstGeom>
        </p:spPr>
        <p:txBody>
          <a:bodyPr wrap="square">
            <a:spAutoFit/>
          </a:bodyPr>
          <a:lstStyle/>
          <a:p>
            <a:pPr marL="285750" indent="-285750">
              <a:buClr>
                <a:schemeClr val="accent1"/>
              </a:buClr>
              <a:buFont typeface="Wingdings 3" panose="05040102010807070707" pitchFamily="18" charset="2"/>
              <a:buChar char=""/>
            </a:pPr>
            <a:r>
              <a:rPr lang="en-US" sz="1400" dirty="0"/>
              <a:t>Update the Priority Service Determination Page based on answers provided by the customer. Enter the appropriate utility allowance that corresponds to what utilities the customer is responsible for paying. An informational banner will display indicating priority service eligibility.  </a:t>
            </a:r>
          </a:p>
        </p:txBody>
      </p:sp>
    </p:spTree>
    <p:extLst>
      <p:ext uri="{BB962C8B-B14F-4D97-AF65-F5344CB8AC3E}">
        <p14:creationId xmlns:p14="http://schemas.microsoft.com/office/powerpoint/2010/main" val="1430310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Slide Number Placeholder 2"/>
          <p:cNvSpPr>
            <a:spLocks noGrp="1"/>
          </p:cNvSpPr>
          <p:nvPr>
            <p:ph type="sldNum" sz="quarter" idx="12"/>
          </p:nvPr>
        </p:nvSpPr>
        <p:spPr/>
        <p:txBody>
          <a:bodyPr/>
          <a:lstStyle/>
          <a:p>
            <a:fld id="{D77CCBAE-CD6C-4034-A20D-11180A96BD83}" type="slidenum">
              <a:rPr lang="en-US" smtClean="0"/>
              <a:t>7</a:t>
            </a:fld>
            <a:endParaRPr lang="en-US"/>
          </a:p>
        </p:txBody>
      </p:sp>
      <p:pic>
        <p:nvPicPr>
          <p:cNvPr id="4" name="Picture 3"/>
          <p:cNvPicPr>
            <a:picLocks noChangeAspect="1"/>
          </p:cNvPicPr>
          <p:nvPr/>
        </p:nvPicPr>
        <p:blipFill rotWithShape="1">
          <a:blip r:embed="rId2"/>
          <a:srcRect b="21041"/>
          <a:stretch/>
        </p:blipFill>
        <p:spPr>
          <a:xfrm>
            <a:off x="1576667" y="533960"/>
            <a:ext cx="9791700" cy="4565165"/>
          </a:xfrm>
          <a:prstGeom prst="rect">
            <a:avLst/>
          </a:prstGeom>
        </p:spPr>
      </p:pic>
      <p:sp>
        <p:nvSpPr>
          <p:cNvPr id="5" name="TextBox 4"/>
          <p:cNvSpPr txBox="1"/>
          <p:nvPr/>
        </p:nvSpPr>
        <p:spPr>
          <a:xfrm>
            <a:off x="1699708" y="5389581"/>
            <a:ext cx="9668659" cy="369332"/>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pPr>
            <a:r>
              <a:rPr lang="en-US" dirty="0" smtClean="0"/>
              <a:t>Since it is prior to Adverse Action, FoodShare are opening for August only.</a:t>
            </a:r>
            <a:endParaRPr lang="en-US" dirty="0"/>
          </a:p>
        </p:txBody>
      </p:sp>
    </p:spTree>
    <p:extLst>
      <p:ext uri="{BB962C8B-B14F-4D97-AF65-F5344CB8AC3E}">
        <p14:creationId xmlns:p14="http://schemas.microsoft.com/office/powerpoint/2010/main" val="219064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Slide Number Placeholder 2"/>
          <p:cNvSpPr>
            <a:spLocks noGrp="1"/>
          </p:cNvSpPr>
          <p:nvPr>
            <p:ph type="sldNum" sz="quarter" idx="12"/>
          </p:nvPr>
        </p:nvSpPr>
        <p:spPr/>
        <p:txBody>
          <a:bodyPr/>
          <a:lstStyle/>
          <a:p>
            <a:fld id="{D77CCBAE-CD6C-4034-A20D-11180A96BD83}" type="slidenum">
              <a:rPr lang="en-US" smtClean="0"/>
              <a:t>8</a:t>
            </a:fld>
            <a:endParaRPr lang="en-US"/>
          </a:p>
        </p:txBody>
      </p:sp>
      <p:pic>
        <p:nvPicPr>
          <p:cNvPr id="4" name="Picture 3"/>
          <p:cNvPicPr>
            <a:picLocks noChangeAspect="1"/>
          </p:cNvPicPr>
          <p:nvPr/>
        </p:nvPicPr>
        <p:blipFill>
          <a:blip r:embed="rId2"/>
          <a:stretch>
            <a:fillRect/>
          </a:stretch>
        </p:blipFill>
        <p:spPr>
          <a:xfrm>
            <a:off x="1765878" y="787782"/>
            <a:ext cx="9972675" cy="3419475"/>
          </a:xfrm>
          <a:prstGeom prst="rect">
            <a:avLst/>
          </a:prstGeom>
        </p:spPr>
      </p:pic>
      <p:sp>
        <p:nvSpPr>
          <p:cNvPr id="5" name="TextBox 4"/>
          <p:cNvSpPr txBox="1"/>
          <p:nvPr/>
        </p:nvSpPr>
        <p:spPr>
          <a:xfrm>
            <a:off x="2076226" y="4733365"/>
            <a:ext cx="9757186" cy="369332"/>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pPr>
            <a:r>
              <a:rPr lang="en-US" dirty="0" smtClean="0"/>
              <a:t>This indicates that expedited FoodShare are being issued to the customer.</a:t>
            </a:r>
            <a:endParaRPr lang="en-US" dirty="0"/>
          </a:p>
        </p:txBody>
      </p:sp>
    </p:spTree>
    <p:extLst>
      <p:ext uri="{BB962C8B-B14F-4D97-AF65-F5344CB8AC3E}">
        <p14:creationId xmlns:p14="http://schemas.microsoft.com/office/powerpoint/2010/main" val="12808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92A0E-90D2-4241-B153-CEDC18FA644C}" type="datetime1">
              <a:rPr lang="en-US" smtClean="0"/>
              <a:t>1/11/2021</a:t>
            </a:fld>
            <a:endParaRPr lang="en-US"/>
          </a:p>
        </p:txBody>
      </p:sp>
      <p:sp>
        <p:nvSpPr>
          <p:cNvPr id="3" name="Slide Number Placeholder 2"/>
          <p:cNvSpPr>
            <a:spLocks noGrp="1"/>
          </p:cNvSpPr>
          <p:nvPr>
            <p:ph type="sldNum" sz="quarter" idx="12"/>
          </p:nvPr>
        </p:nvSpPr>
        <p:spPr/>
        <p:txBody>
          <a:bodyPr/>
          <a:lstStyle/>
          <a:p>
            <a:fld id="{D77CCBAE-CD6C-4034-A20D-11180A96BD83}" type="slidenum">
              <a:rPr lang="en-US" smtClean="0"/>
              <a:t>9</a:t>
            </a:fld>
            <a:endParaRPr lang="en-US"/>
          </a:p>
        </p:txBody>
      </p:sp>
      <p:pic>
        <p:nvPicPr>
          <p:cNvPr id="4" name="Picture 3"/>
          <p:cNvPicPr>
            <a:picLocks noChangeAspect="1"/>
          </p:cNvPicPr>
          <p:nvPr/>
        </p:nvPicPr>
        <p:blipFill rotWithShape="1">
          <a:blip r:embed="rId2"/>
          <a:srcRect b="7958"/>
          <a:stretch/>
        </p:blipFill>
        <p:spPr>
          <a:xfrm>
            <a:off x="1968443" y="139851"/>
            <a:ext cx="8393169" cy="5417362"/>
          </a:xfrm>
          <a:prstGeom prst="rect">
            <a:avLst/>
          </a:prstGeom>
        </p:spPr>
      </p:pic>
      <p:sp>
        <p:nvSpPr>
          <p:cNvPr id="6" name="TextBox 5"/>
          <p:cNvSpPr txBox="1"/>
          <p:nvPr/>
        </p:nvSpPr>
        <p:spPr>
          <a:xfrm>
            <a:off x="2043953" y="5798372"/>
            <a:ext cx="8317659" cy="369332"/>
          </a:xfrm>
          <a:prstGeom prst="rect">
            <a:avLst/>
          </a:prstGeom>
          <a:noFill/>
        </p:spPr>
        <p:txBody>
          <a:bodyPr wrap="square" rtlCol="0">
            <a:spAutoFit/>
          </a:bodyPr>
          <a:lstStyle/>
          <a:p>
            <a:r>
              <a:rPr lang="en-US" dirty="0" smtClean="0"/>
              <a:t>The worker confirms August benefits passed and ongoing months fail.</a:t>
            </a:r>
            <a:endParaRPr lang="en-US" dirty="0"/>
          </a:p>
        </p:txBody>
      </p:sp>
    </p:spTree>
    <p:extLst>
      <p:ext uri="{BB962C8B-B14F-4D97-AF65-F5344CB8AC3E}">
        <p14:creationId xmlns:p14="http://schemas.microsoft.com/office/powerpoint/2010/main" val="569073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30E3757AF094391C43966ABD436EC" ma:contentTypeVersion="13" ma:contentTypeDescription="Create a new document." ma:contentTypeScope="" ma:versionID="caebad8508436362e4eedea7c8ad5288">
  <xsd:schema xmlns:xsd="http://www.w3.org/2001/XMLSchema" xmlns:xs="http://www.w3.org/2001/XMLSchema" xmlns:p="http://schemas.microsoft.com/office/2006/metadata/properties" xmlns:ns2="2f254586-b35f-4441-a040-f54e6e92090e" targetNamespace="http://schemas.microsoft.com/office/2006/metadata/properties" ma:root="true" ma:fieldsID="cd59f80fb6fba5a1461f1b0399591e10" ns2:_="">
    <xsd:import namespace="2f254586-b35f-4441-a040-f54e6e92090e"/>
    <xsd:element name="properties">
      <xsd:complexType>
        <xsd:sequence>
          <xsd:element name="documentManagement">
            <xsd:complexType>
              <xsd:all>
                <xsd:element ref="ns2:Document_x0020_Type" minOccurs="0"/>
                <xsd:element ref="ns2:Training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54586-b35f-4441-a040-f54e6e92090e"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ase Review"/>
                    <xsd:enumeration value="Desk Aid"/>
                    <xsd:enumeration value="DHS New Worker Training"/>
                    <xsd:enumeration value="EST Agenda"/>
                    <xsd:enumeration value="EST Agent Reminders"/>
                    <xsd:enumeration value="EST Meetings"/>
                    <xsd:enumeration value="New Worker Classroom Training"/>
                    <xsd:enumeration value="Quizzes"/>
                    <xsd:enumeration value="Release Summaries"/>
                    <xsd:enumeration value="Schedules"/>
                    <xsd:enumeration value="Training Forms"/>
                    <xsd:enumeration value="Training Guidelines and Materials"/>
                    <xsd:enumeration value="Training Presentations"/>
                    <xsd:enumeration value="Training Team Agenda"/>
                    <xsd:enumeration value="Training Team Minutes"/>
                  </xsd:restriction>
                </xsd:simpleType>
              </xsd:element>
            </xsd:sequence>
          </xsd:extension>
        </xsd:complexContent>
      </xsd:complexType>
    </xsd:element>
    <xsd:element name="Training_x0020_Topic" ma:index="9" nillable="true" ma:displayName="Training Topic" ma:internalName="Training_x0020_Topic">
      <xsd:complexType>
        <xsd:complexContent>
          <xsd:extension base="dms:MultiChoice">
            <xsd:sequence>
              <xsd:element name="Value" maxOccurs="unbounded" minOccurs="0" nillable="true">
                <xsd:simpleType>
                  <xsd:restriction base="dms:Choice">
                    <xsd:enumeration value="ABAWD and Work Registrant"/>
                    <xsd:enumeration value="Alerts"/>
                    <xsd:enumeration value="Application/Renewal"/>
                    <xsd:enumeration value="Brits"/>
                    <xsd:enumeration value="Call Center"/>
                    <xsd:enumeration value="Case Comments"/>
                    <xsd:enumeration value="Changes and EBT Screens"/>
                    <xsd:enumeration value="Child Care and W-2"/>
                    <xsd:enumeration value="Child Support"/>
                    <xsd:enumeration value="Data Exchange"/>
                    <xsd:enumeration value="Desk Aid Training"/>
                    <xsd:enumeration value="Doc Viewer and ECF"/>
                    <xsd:enumeration value="EBD and SSA"/>
                    <xsd:enumeration value="EI"/>
                    <xsd:enumeration value="FEV"/>
                    <xsd:enumeration value="Forward Health"/>
                    <xsd:enumeration value="Interviewing"/>
                    <xsd:enumeration value="Medical Expense"/>
                    <xsd:enumeration value="Mock Interview"/>
                    <xsd:enumeration value="New Worker Orientation"/>
                    <xsd:enumeration value="Overpayments"/>
                    <xsd:enumeration value="Self-Employment"/>
                    <xsd:enumeration value="SWICAs and Discrepanci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2f254586-b35f-4441-a040-f54e6e92090e">
      <Value>EST Meetings</Value>
      <Value>Training Presentations</Value>
    </Document_x0020_Type>
    <Training_x0020_Topic xmlns="2f254586-b35f-4441-a040-f54e6e92090e"/>
  </documentManagement>
</p:properties>
</file>

<file path=customXml/itemProps1.xml><?xml version="1.0" encoding="utf-8"?>
<ds:datastoreItem xmlns:ds="http://schemas.openxmlformats.org/officeDocument/2006/customXml" ds:itemID="{80E35AEB-C46B-49A9-A928-70E6FD1F0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54586-b35f-4441-a040-f54e6e920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15595C-8FBB-4AF8-BE7F-2939F69DA9B7}">
  <ds:schemaRefs>
    <ds:schemaRef ds:uri="http://schemas.microsoft.com/sharepoint/v3/contenttype/forms"/>
  </ds:schemaRefs>
</ds:datastoreItem>
</file>

<file path=customXml/itemProps3.xml><?xml version="1.0" encoding="utf-8"?>
<ds:datastoreItem xmlns:ds="http://schemas.openxmlformats.org/officeDocument/2006/customXml" ds:itemID="{37BB3BDB-6A66-417B-A783-3F28EC8DA041}">
  <ds:schemaRefs>
    <ds:schemaRef ds:uri="http://schemas.microsoft.com/office/2006/documentManagement/types"/>
    <ds:schemaRef ds:uri="2f254586-b35f-4441-a040-f54e6e92090e"/>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913</TotalTime>
  <Words>2338</Words>
  <Application>Microsoft Office PowerPoint</Application>
  <PresentationFormat>Widescreen</PresentationFormat>
  <Paragraphs>166</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Courier New</vt:lpstr>
      <vt:lpstr>Wingdings</vt:lpstr>
      <vt:lpstr>Wingdings 3</vt:lpstr>
      <vt:lpstr>Wisp</vt:lpstr>
      <vt:lpstr>Priority Service and Expedited Issuance</vt:lpstr>
      <vt:lpstr>Overview </vt:lpstr>
      <vt:lpstr>Priority Services &amp; Expedited Issuance? </vt:lpstr>
      <vt:lpstr>Verification Requirements </vt:lpstr>
      <vt:lpstr>Example</vt:lpstr>
      <vt:lpstr>PowerPoint Presentation</vt:lpstr>
      <vt:lpstr>PowerPoint Presentation</vt:lpstr>
      <vt:lpstr>PowerPoint Presentation</vt:lpstr>
      <vt:lpstr>PowerPoint Presentation</vt:lpstr>
      <vt:lpstr>PowerPoint Presentation</vt:lpstr>
      <vt:lpstr>Interviews</vt:lpstr>
      <vt:lpstr>Interviews and the FS Contact Attempts Page</vt:lpstr>
      <vt:lpstr>PowerPoint Presentation</vt:lpstr>
      <vt:lpstr>Priority Service Determination Page</vt:lpstr>
      <vt:lpstr>Case Scenarios </vt:lpstr>
      <vt:lpstr>Automatic Update of Priority Service to Non-Priority Service  </vt:lpstr>
      <vt:lpstr>PowerPoint Presentation</vt:lpstr>
      <vt:lpstr>Updating the Priority Service Determination Page </vt:lpstr>
      <vt:lpstr>Updating PS Determination Page Case Scenario </vt:lpstr>
      <vt:lpstr>PowerPoint Presentation</vt:lpstr>
      <vt:lpstr>Updating PS Determination Page Case Scenario </vt:lpstr>
      <vt:lpstr>PowerPoint Presentation</vt:lpstr>
      <vt:lpstr>Updating PS Determination Page Case Scenario </vt:lpstr>
      <vt:lpstr>PowerPoint Presentation</vt:lpstr>
      <vt:lpstr>Resources</vt:lpstr>
    </vt:vector>
  </TitlesOfParts>
  <Company>Rock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JENNIFER BOOTH</dc:creator>
  <cp:lastModifiedBy>MELISSA DYBAS</cp:lastModifiedBy>
  <cp:revision>101</cp:revision>
  <cp:lastPrinted>2015-06-05T19:27:41Z</cp:lastPrinted>
  <dcterms:created xsi:type="dcterms:W3CDTF">2017-10-10T15:17:38Z</dcterms:created>
  <dcterms:modified xsi:type="dcterms:W3CDTF">2021-01-11T21:54:24Z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0x010100F3F30E3757AF094391C43966ABD436EC</vt:lpwstr>
  </property>
</Properties>
</file>