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4"/>
  </p:sldMasterIdLst>
  <p:notesMasterIdLst>
    <p:notesMasterId r:id="rId16"/>
  </p:notesMasterIdLst>
  <p:sldIdLst>
    <p:sldId id="258" r:id="rId5"/>
    <p:sldId id="259" r:id="rId6"/>
    <p:sldId id="261" r:id="rId7"/>
    <p:sldId id="260" r:id="rId8"/>
    <p:sldId id="262" r:id="rId9"/>
    <p:sldId id="263" r:id="rId10"/>
    <p:sldId id="265" r:id="rId11"/>
    <p:sldId id="266" r:id="rId12"/>
    <p:sldId id="267" r:id="rId13"/>
    <p:sldId id="268"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90" d="100"/>
          <a:sy n="90" d="100"/>
        </p:scale>
        <p:origin x="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3/6/2023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4673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86386544"/>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665947"/>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2785606"/>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518582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88556425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7058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6259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669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527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629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7032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0084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3244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596E8-7743-4F85-93B4-85F2ABCA01C4}"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10468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3/6/2023</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0876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44E336-FC4A-4E51-94D1-E8427B3B385D}" type="datetime1">
              <a:rPr lang="en-US" smtClean="0"/>
              <a:t>3/6/2023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CCBAE-CD6C-4034-A20D-11180A96BD83}" type="slidenum">
              <a:rPr lang="en-US" smtClean="0"/>
              <a:t>‹#›</a:t>
            </a:fld>
            <a:endParaRPr lang="en-US"/>
          </a:p>
        </p:txBody>
      </p:sp>
    </p:spTree>
    <p:extLst>
      <p:ext uri="{BB962C8B-B14F-4D97-AF65-F5344CB8AC3E}">
        <p14:creationId xmlns:p14="http://schemas.microsoft.com/office/powerpoint/2010/main" val="24448638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rd.cares.wisconsin.gov/help/ph/process_help/a14/14.1.htm#..._Unearned_Income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Gap Filling</a:t>
            </a:r>
          </a:p>
        </p:txBody>
      </p:sp>
      <p:sp>
        <p:nvSpPr>
          <p:cNvPr id="3" name="Subtitle 2"/>
          <p:cNvSpPr>
            <a:spLocks noGrp="1"/>
          </p:cNvSpPr>
          <p:nvPr>
            <p:ph type="subTitle" idx="1"/>
          </p:nvPr>
        </p:nvSpPr>
        <p:spPr/>
        <p:txBody>
          <a:bodyPr/>
          <a:lstStyle/>
          <a:p>
            <a:r>
              <a:rPr lang="en-US" dirty="0"/>
              <a:t>03/09/23</a:t>
            </a:r>
          </a:p>
        </p:txBody>
      </p:sp>
    </p:spTree>
    <p:extLst>
      <p:ext uri="{BB962C8B-B14F-4D97-AF65-F5344CB8AC3E}">
        <p14:creationId xmlns:p14="http://schemas.microsoft.com/office/powerpoint/2010/main" val="3504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95383-50CB-CC05-CB93-887916F75BA1}"/>
              </a:ext>
            </a:extLst>
          </p:cNvPr>
          <p:cNvSpPr>
            <a:spLocks noGrp="1"/>
          </p:cNvSpPr>
          <p:nvPr>
            <p:ph type="title"/>
          </p:nvPr>
        </p:nvSpPr>
        <p:spPr/>
        <p:txBody>
          <a:bodyPr/>
          <a:lstStyle/>
          <a:p>
            <a:r>
              <a:rPr lang="en-US" dirty="0"/>
              <a:t>Other Important Information</a:t>
            </a:r>
          </a:p>
        </p:txBody>
      </p:sp>
      <p:sp>
        <p:nvSpPr>
          <p:cNvPr id="3" name="Content Placeholder 2">
            <a:extLst>
              <a:ext uri="{FF2B5EF4-FFF2-40B4-BE49-F238E27FC236}">
                <a16:creationId xmlns:a16="http://schemas.microsoft.com/office/drawing/2014/main" id="{94E5610C-C8FD-3879-CE05-C11240527FC5}"/>
              </a:ext>
            </a:extLst>
          </p:cNvPr>
          <p:cNvSpPr>
            <a:spLocks noGrp="1"/>
          </p:cNvSpPr>
          <p:nvPr>
            <p:ph idx="1"/>
          </p:nvPr>
        </p:nvSpPr>
        <p:spPr/>
        <p:txBody>
          <a:bodyPr>
            <a:normAutofit fontScale="77500" lnSpcReduction="20000"/>
          </a:bodyPr>
          <a:lstStyle/>
          <a:p>
            <a:r>
              <a:rPr lang="en-US" b="0" i="0" dirty="0">
                <a:solidFill>
                  <a:srgbClr val="000000"/>
                </a:solidFill>
                <a:effectLst/>
                <a:latin typeface="Arial" panose="020B0604020202020204" pitchFamily="34" charset="0"/>
              </a:rPr>
              <a:t>If more information is needed from the applicant or member regarding expected annual income, the worker can send a VCL. Because this is an action needed request, </a:t>
            </a:r>
            <a:r>
              <a:rPr lang="en-US" b="1" i="0" dirty="0">
                <a:solidFill>
                  <a:srgbClr val="000000"/>
                </a:solidFill>
                <a:effectLst/>
                <a:latin typeface="Arial" panose="020B0604020202020204" pitchFamily="34" charset="0"/>
              </a:rPr>
              <a:t>the worker must add worker notes clearly detailing what is still needed</a:t>
            </a:r>
            <a:r>
              <a:rPr lang="en-US" b="0" i="0" dirty="0">
                <a:solidFill>
                  <a:srgbClr val="000000"/>
                </a:solidFill>
                <a:effectLst/>
                <a:latin typeface="Arial" panose="020B0604020202020204" pitchFamily="34" charset="0"/>
              </a:rPr>
              <a:t>. If nothing is added, a general VCL is sent asking the member to contact the agency right away</a:t>
            </a:r>
          </a:p>
          <a:p>
            <a:endParaRPr lang="en-US" b="0" i="0" dirty="0">
              <a:solidFill>
                <a:srgbClr val="000000"/>
              </a:solidFill>
              <a:effectLst/>
              <a:latin typeface="Arial" panose="020B0604020202020204" pitchFamily="34" charset="0"/>
            </a:endParaRPr>
          </a:p>
          <a:p>
            <a:pPr algn="l">
              <a:spcBef>
                <a:spcPts val="0"/>
              </a:spcBef>
              <a:spcAft>
                <a:spcPts val="500"/>
              </a:spcAft>
            </a:pPr>
            <a:r>
              <a:rPr lang="en-US" b="0" i="0" u="none" strike="noStrike" dirty="0">
                <a:solidFill>
                  <a:srgbClr val="000000"/>
                </a:solidFill>
                <a:effectLst/>
                <a:latin typeface="Arial" panose="020B0604020202020204" pitchFamily="34" charset="0"/>
              </a:rPr>
              <a:t>Some cases will take some critical thinking to determine which income to use depending on what you are doing. For example, an EAI page may have different income or SWICA information later in the year than earlier in the year.  If the EAI page is scheduling it’s because a change has occurred that may impact the eligibility determination.</a:t>
            </a:r>
          </a:p>
          <a:p>
            <a:pPr lvl="1">
              <a:buFont typeface="Arial" panose="020B0604020202020204" pitchFamily="34" charset="0"/>
              <a:buChar char="•"/>
            </a:pPr>
            <a:r>
              <a:rPr lang="en-US" b="0" i="0" dirty="0">
                <a:solidFill>
                  <a:srgbClr val="000000"/>
                </a:solidFill>
                <a:effectLst/>
                <a:latin typeface="Arial" panose="020B0604020202020204" pitchFamily="34" charset="0"/>
              </a:rPr>
              <a:t>Is BC+ passing the monthly income test after the EAI page has been updated? Check to make sure all countable income is entered in each section’s “annual amount” field </a:t>
            </a:r>
          </a:p>
          <a:p>
            <a:pPr lvl="1">
              <a:buFont typeface="Arial" panose="020B0604020202020204" pitchFamily="34" charset="0"/>
              <a:buChar char="•"/>
            </a:pPr>
            <a:r>
              <a:rPr lang="en-US" b="0" i="0" dirty="0">
                <a:solidFill>
                  <a:srgbClr val="000000"/>
                </a:solidFill>
                <a:effectLst/>
                <a:latin typeface="Arial" panose="020B0604020202020204" pitchFamily="34" charset="0"/>
              </a:rPr>
              <a:t>Is income missing from the EAI page? Make sure the missing income is for the tax year displaying. For example, if the worker is running the case in January 2023, only income budgeted for January 2023 and forward is displayed. Workers can navigate to the previous tax year to see other EAI determinations</a:t>
            </a:r>
          </a:p>
          <a:p>
            <a:pPr lvl="1">
              <a:buFont typeface="Arial" panose="020B0604020202020204" pitchFamily="34" charset="0"/>
              <a:buChar char="•"/>
            </a:pPr>
            <a:r>
              <a:rPr lang="en-US" b="0" i="0" dirty="0">
                <a:solidFill>
                  <a:srgbClr val="000000"/>
                </a:solidFill>
                <a:effectLst/>
                <a:latin typeface="Arial" panose="020B0604020202020204" pitchFamily="34" charset="0"/>
              </a:rPr>
              <a:t>If a case is failing the monthly income test and the EAI page isn’t scheduled, check the Individual Expected Income Page. If the self-reported amount is over the annual 100% FPL the worker does not need to update the EAI page</a:t>
            </a:r>
          </a:p>
          <a:p>
            <a:endParaRPr lang="en-US" dirty="0"/>
          </a:p>
        </p:txBody>
      </p:sp>
      <p:sp>
        <p:nvSpPr>
          <p:cNvPr id="4" name="Date Placeholder 3">
            <a:extLst>
              <a:ext uri="{FF2B5EF4-FFF2-40B4-BE49-F238E27FC236}">
                <a16:creationId xmlns:a16="http://schemas.microsoft.com/office/drawing/2014/main" id="{4528C823-C4D5-A0D3-3DEC-0C96DD54EE17}"/>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056130DE-D5CE-3955-D45B-0904C87A42F1}"/>
              </a:ext>
            </a:extLst>
          </p:cNvPr>
          <p:cNvSpPr>
            <a:spLocks noGrp="1"/>
          </p:cNvSpPr>
          <p:nvPr>
            <p:ph type="sldNum" sz="quarter" idx="12"/>
          </p:nvPr>
        </p:nvSpPr>
        <p:spPr/>
        <p:txBody>
          <a:bodyPr/>
          <a:lstStyle/>
          <a:p>
            <a:fld id="{D77CCBAE-CD6C-4034-A20D-11180A96BD83}" type="slidenum">
              <a:rPr lang="en-US" smtClean="0"/>
              <a:t>10</a:t>
            </a:fld>
            <a:endParaRPr lang="en-US"/>
          </a:p>
        </p:txBody>
      </p:sp>
    </p:spTree>
    <p:extLst>
      <p:ext uri="{BB962C8B-B14F-4D97-AF65-F5344CB8AC3E}">
        <p14:creationId xmlns:p14="http://schemas.microsoft.com/office/powerpoint/2010/main" val="1851086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F2DB6-A3A9-CD8E-DA28-018F89C529D3}"/>
              </a:ext>
            </a:extLst>
          </p:cNvPr>
          <p:cNvSpPr>
            <a:spLocks noGrp="1"/>
          </p:cNvSpPr>
          <p:nvPr>
            <p:ph type="title"/>
          </p:nvPr>
        </p:nvSpPr>
        <p:spPr/>
        <p:txBody>
          <a:bodyPr/>
          <a:lstStyle/>
          <a:p>
            <a:r>
              <a:rPr lang="en-US" dirty="0"/>
              <a:t>Questions?</a:t>
            </a:r>
          </a:p>
        </p:txBody>
      </p:sp>
      <p:sp>
        <p:nvSpPr>
          <p:cNvPr id="3" name="Date Placeholder 2">
            <a:extLst>
              <a:ext uri="{FF2B5EF4-FFF2-40B4-BE49-F238E27FC236}">
                <a16:creationId xmlns:a16="http://schemas.microsoft.com/office/drawing/2014/main" id="{A1F65D4A-BF98-866A-58E5-A7409E7C4BAE}"/>
              </a:ext>
            </a:extLst>
          </p:cNvPr>
          <p:cNvSpPr>
            <a:spLocks noGrp="1"/>
          </p:cNvSpPr>
          <p:nvPr>
            <p:ph type="dt" sz="half" idx="10"/>
          </p:nvPr>
        </p:nvSpPr>
        <p:spPr/>
        <p:txBody>
          <a:bodyPr/>
          <a:lstStyle/>
          <a:p>
            <a:fld id="{75FC12CF-2E11-44B1-AEB7-EF6689FF4D92}" type="datetime1">
              <a:rPr lang="en-US" smtClean="0"/>
              <a:t>3/6/2023</a:t>
            </a:fld>
            <a:endParaRPr lang="en-US"/>
          </a:p>
        </p:txBody>
      </p:sp>
      <p:sp>
        <p:nvSpPr>
          <p:cNvPr id="4" name="Slide Number Placeholder 3">
            <a:extLst>
              <a:ext uri="{FF2B5EF4-FFF2-40B4-BE49-F238E27FC236}">
                <a16:creationId xmlns:a16="http://schemas.microsoft.com/office/drawing/2014/main" id="{EBC31B6E-09C0-E00B-A5BA-BF405136B784}"/>
              </a:ext>
            </a:extLst>
          </p:cNvPr>
          <p:cNvSpPr>
            <a:spLocks noGrp="1"/>
          </p:cNvSpPr>
          <p:nvPr>
            <p:ph type="sldNum" sz="quarter" idx="12"/>
          </p:nvPr>
        </p:nvSpPr>
        <p:spPr/>
        <p:txBody>
          <a:bodyPr/>
          <a:lstStyle/>
          <a:p>
            <a:fld id="{D77CCBAE-CD6C-4034-A20D-11180A96BD83}" type="slidenum">
              <a:rPr lang="en-US" smtClean="0"/>
              <a:t>11</a:t>
            </a:fld>
            <a:endParaRPr lang="en-US"/>
          </a:p>
        </p:txBody>
      </p:sp>
    </p:spTree>
    <p:extLst>
      <p:ext uri="{BB962C8B-B14F-4D97-AF65-F5344CB8AC3E}">
        <p14:creationId xmlns:p14="http://schemas.microsoft.com/office/powerpoint/2010/main" val="270096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DA81-56EB-0B58-9206-FFF1D3C6038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3E4F773-C285-8E7B-BFF8-91A82737A45E}"/>
              </a:ext>
            </a:extLst>
          </p:cNvPr>
          <p:cNvSpPr>
            <a:spLocks noGrp="1"/>
          </p:cNvSpPr>
          <p:nvPr>
            <p:ph idx="1"/>
          </p:nvPr>
        </p:nvSpPr>
        <p:spPr/>
        <p:txBody>
          <a:bodyPr/>
          <a:lstStyle/>
          <a:p>
            <a:r>
              <a:rPr lang="en-US" dirty="0"/>
              <a:t>Gap Determination</a:t>
            </a:r>
          </a:p>
          <a:p>
            <a:r>
              <a:rPr lang="en-US" dirty="0"/>
              <a:t>EAI Page Creation and Scheduling</a:t>
            </a:r>
          </a:p>
          <a:p>
            <a:r>
              <a:rPr lang="en-US" dirty="0"/>
              <a:t>EAI Page</a:t>
            </a:r>
          </a:p>
          <a:p>
            <a:r>
              <a:rPr lang="en-US" dirty="0"/>
              <a:t>Worker Process for Validating Income</a:t>
            </a:r>
          </a:p>
          <a:p>
            <a:r>
              <a:rPr lang="en-US" dirty="0"/>
              <a:t>Eligibility Determined for Multiple Years</a:t>
            </a:r>
          </a:p>
          <a:p>
            <a:r>
              <a:rPr lang="en-US" dirty="0"/>
              <a:t>Other Important Information</a:t>
            </a:r>
          </a:p>
        </p:txBody>
      </p:sp>
      <p:sp>
        <p:nvSpPr>
          <p:cNvPr id="4" name="Date Placeholder 3">
            <a:extLst>
              <a:ext uri="{FF2B5EF4-FFF2-40B4-BE49-F238E27FC236}">
                <a16:creationId xmlns:a16="http://schemas.microsoft.com/office/drawing/2014/main" id="{5C73EDCE-CDA3-BB98-BFA7-18DF0105ADB6}"/>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EF436D0E-1C43-3FF6-5CBE-7DFAA2B2744C}"/>
              </a:ext>
            </a:extLst>
          </p:cNvPr>
          <p:cNvSpPr>
            <a:spLocks noGrp="1"/>
          </p:cNvSpPr>
          <p:nvPr>
            <p:ph type="sldNum" sz="quarter" idx="12"/>
          </p:nvPr>
        </p:nvSpPr>
        <p:spPr/>
        <p:txBody>
          <a:bodyPr/>
          <a:lstStyle/>
          <a:p>
            <a:fld id="{D77CCBAE-CD6C-4034-A20D-11180A96BD83}" type="slidenum">
              <a:rPr lang="en-US" smtClean="0"/>
              <a:t>2</a:t>
            </a:fld>
            <a:endParaRPr lang="en-US"/>
          </a:p>
        </p:txBody>
      </p:sp>
    </p:spTree>
    <p:extLst>
      <p:ext uri="{BB962C8B-B14F-4D97-AF65-F5344CB8AC3E}">
        <p14:creationId xmlns:p14="http://schemas.microsoft.com/office/powerpoint/2010/main" val="2848076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08337-78F7-6924-8D61-BDADCEA50873}"/>
              </a:ext>
            </a:extLst>
          </p:cNvPr>
          <p:cNvSpPr>
            <a:spLocks noGrp="1"/>
          </p:cNvSpPr>
          <p:nvPr>
            <p:ph type="title"/>
          </p:nvPr>
        </p:nvSpPr>
        <p:spPr/>
        <p:txBody>
          <a:bodyPr/>
          <a:lstStyle/>
          <a:p>
            <a:r>
              <a:rPr lang="en-US" dirty="0"/>
              <a:t>Gap Determination</a:t>
            </a:r>
          </a:p>
        </p:txBody>
      </p:sp>
      <p:sp>
        <p:nvSpPr>
          <p:cNvPr id="3" name="Content Placeholder 2">
            <a:extLst>
              <a:ext uri="{FF2B5EF4-FFF2-40B4-BE49-F238E27FC236}">
                <a16:creationId xmlns:a16="http://schemas.microsoft.com/office/drawing/2014/main" id="{1C015A63-19B4-9EF1-F3AC-5325DB1FC8F3}"/>
              </a:ext>
            </a:extLst>
          </p:cNvPr>
          <p:cNvSpPr>
            <a:spLocks noGrp="1"/>
          </p:cNvSpPr>
          <p:nvPr>
            <p:ph idx="1"/>
          </p:nvPr>
        </p:nvSpPr>
        <p:spPr>
          <a:xfrm>
            <a:off x="2589212" y="1688951"/>
            <a:ext cx="8915400" cy="4544939"/>
          </a:xfrm>
        </p:spPr>
        <p:txBody>
          <a:bodyPr>
            <a:normAutofit fontScale="92500" lnSpcReduction="20000"/>
          </a:bodyPr>
          <a:lstStyle/>
          <a:p>
            <a:pPr>
              <a:lnSpc>
                <a:spcPct val="120000"/>
              </a:lnSpc>
            </a:pPr>
            <a:r>
              <a:rPr lang="en-US" b="0" i="0" dirty="0">
                <a:solidFill>
                  <a:srgbClr val="000000"/>
                </a:solidFill>
                <a:effectLst/>
                <a:latin typeface="Arial" panose="020B0604020202020204" pitchFamily="34" charset="0"/>
              </a:rPr>
              <a:t>Applicants and members who are applying for or receiving MAGS, MAGA or MAGN, and fail only for exceeding the monthly income limit, are automatically tested using the annual income limits. </a:t>
            </a:r>
            <a:r>
              <a:rPr lang="en-US" dirty="0">
                <a:solidFill>
                  <a:srgbClr val="000000"/>
                </a:solidFill>
                <a:latin typeface="Arial" panose="020B0604020202020204" pitchFamily="34" charset="0"/>
              </a:rPr>
              <a:t>T</a:t>
            </a:r>
            <a:r>
              <a:rPr lang="en-US" b="0" i="0" dirty="0">
                <a:solidFill>
                  <a:srgbClr val="000000"/>
                </a:solidFill>
                <a:effectLst/>
                <a:latin typeface="Arial" panose="020B0604020202020204" pitchFamily="34" charset="0"/>
              </a:rPr>
              <a:t>his is Gap Determination</a:t>
            </a:r>
          </a:p>
          <a:p>
            <a:pPr>
              <a:lnSpc>
                <a:spcPct val="120000"/>
              </a:lnSpc>
            </a:pPr>
            <a:r>
              <a:rPr lang="en-US" b="0" i="0" dirty="0">
                <a:solidFill>
                  <a:srgbClr val="000000"/>
                </a:solidFill>
                <a:effectLst/>
                <a:latin typeface="Arial" panose="020B0604020202020204" pitchFamily="34" charset="0"/>
              </a:rPr>
              <a:t>The first financial test is always monthly</a:t>
            </a:r>
            <a:endParaRPr lang="en-US" dirty="0">
              <a:solidFill>
                <a:srgbClr val="000000"/>
              </a:solidFill>
              <a:latin typeface="Arial" panose="020B0604020202020204" pitchFamily="34" charset="0"/>
            </a:endParaRPr>
          </a:p>
          <a:p>
            <a:pPr>
              <a:lnSpc>
                <a:spcPct val="120000"/>
              </a:lnSpc>
            </a:pPr>
            <a:r>
              <a:rPr lang="en-US" b="0" i="0" dirty="0">
                <a:solidFill>
                  <a:srgbClr val="000000"/>
                </a:solidFill>
                <a:effectLst/>
                <a:latin typeface="Arial" panose="020B0604020202020204" pitchFamily="34" charset="0"/>
              </a:rPr>
              <a:t>CWW is programmed to schedule pages when necessary for the annual income determination.  One of these pages is the Expected Annual Income (EAI) page</a:t>
            </a:r>
          </a:p>
          <a:p>
            <a:pPr algn="l">
              <a:lnSpc>
                <a:spcPct val="120000"/>
              </a:lnSpc>
              <a:spcBef>
                <a:spcPts val="0"/>
              </a:spcBef>
              <a:spcAft>
                <a:spcPts val="500"/>
              </a:spcAft>
            </a:pPr>
            <a:r>
              <a:rPr lang="en-US" b="0" i="0" u="none" strike="noStrike" dirty="0">
                <a:solidFill>
                  <a:srgbClr val="000000"/>
                </a:solidFill>
                <a:effectLst/>
                <a:latin typeface="Arial" panose="020B0604020202020204" pitchFamily="34" charset="0"/>
              </a:rPr>
              <a:t>The following are the order of eligibility rules for the EAI page scheduling and gap determination requirements : </a:t>
            </a:r>
          </a:p>
          <a:p>
            <a:pPr lvl="1">
              <a:lnSpc>
                <a:spcPct val="120000"/>
              </a:lnSpc>
              <a:buFont typeface="+mj-lt"/>
              <a:buAutoNum type="arabicPeriod"/>
            </a:pPr>
            <a:r>
              <a:rPr lang="en-US" b="0" i="0" dirty="0">
                <a:solidFill>
                  <a:srgbClr val="000000"/>
                </a:solidFill>
                <a:effectLst/>
                <a:latin typeface="Arial" panose="020B0604020202020204" pitchFamily="34" charset="0"/>
              </a:rPr>
              <a:t>Is MAGS, MAGA or MAGN failing only for being over the monthly income test (self-attested or verified)?  If yes, then;</a:t>
            </a:r>
          </a:p>
          <a:p>
            <a:pPr lvl="1">
              <a:lnSpc>
                <a:spcPct val="120000"/>
              </a:lnSpc>
              <a:buFont typeface="+mj-lt"/>
              <a:buAutoNum type="arabicPeriod"/>
            </a:pPr>
            <a:r>
              <a:rPr lang="en-US" b="0" i="0" dirty="0">
                <a:solidFill>
                  <a:srgbClr val="000000"/>
                </a:solidFill>
                <a:effectLst/>
                <a:latin typeface="Arial" panose="020B0604020202020204" pitchFamily="34" charset="0"/>
              </a:rPr>
              <a:t>Is the individual’s self-attested income on the Individual Reported Annual Income page over the annual income limit? </a:t>
            </a:r>
          </a:p>
          <a:p>
            <a:pPr lvl="2" indent="-285750">
              <a:lnSpc>
                <a:spcPct val="120000"/>
              </a:lnSpc>
              <a:buFont typeface="+mj-lt"/>
              <a:buAutoNum type="arabicPeriod"/>
            </a:pPr>
            <a:r>
              <a:rPr lang="en-US" b="0" i="0" dirty="0">
                <a:solidFill>
                  <a:srgbClr val="000000"/>
                </a:solidFill>
                <a:effectLst/>
                <a:latin typeface="Arial" panose="020B0604020202020204" pitchFamily="34" charset="0"/>
              </a:rPr>
              <a:t>If yes, BC+ fails, no EAI page is scheduled, and no gap determination is required</a:t>
            </a:r>
          </a:p>
          <a:p>
            <a:pPr lvl="2" indent="-285750">
              <a:lnSpc>
                <a:spcPct val="120000"/>
              </a:lnSpc>
              <a:buFont typeface="+mj-lt"/>
              <a:buAutoNum type="arabicPeriod"/>
            </a:pPr>
            <a:r>
              <a:rPr lang="en-US" b="0" i="0" dirty="0">
                <a:solidFill>
                  <a:srgbClr val="000000"/>
                </a:solidFill>
                <a:effectLst/>
                <a:latin typeface="Arial" panose="020B0604020202020204" pitchFamily="34" charset="0"/>
              </a:rPr>
              <a:t>If no, BC+ pends, the EAI page is scheduled, and the worker validates the annual income</a:t>
            </a:r>
          </a:p>
          <a:p>
            <a:endParaRPr lang="en-US" dirty="0"/>
          </a:p>
        </p:txBody>
      </p:sp>
      <p:sp>
        <p:nvSpPr>
          <p:cNvPr id="4" name="Date Placeholder 3">
            <a:extLst>
              <a:ext uri="{FF2B5EF4-FFF2-40B4-BE49-F238E27FC236}">
                <a16:creationId xmlns:a16="http://schemas.microsoft.com/office/drawing/2014/main" id="{65110D23-3764-3238-954A-DB799AF97CEA}"/>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926CF161-C6E0-F439-6702-CDCA7A5938F5}"/>
              </a:ext>
            </a:extLst>
          </p:cNvPr>
          <p:cNvSpPr>
            <a:spLocks noGrp="1"/>
          </p:cNvSpPr>
          <p:nvPr>
            <p:ph type="sldNum" sz="quarter" idx="12"/>
          </p:nvPr>
        </p:nvSpPr>
        <p:spPr/>
        <p:txBody>
          <a:bodyPr/>
          <a:lstStyle/>
          <a:p>
            <a:fld id="{D77CCBAE-CD6C-4034-A20D-11180A96BD83}" type="slidenum">
              <a:rPr lang="en-US" smtClean="0"/>
              <a:t>3</a:t>
            </a:fld>
            <a:endParaRPr lang="en-US"/>
          </a:p>
        </p:txBody>
      </p:sp>
    </p:spTree>
    <p:extLst>
      <p:ext uri="{BB962C8B-B14F-4D97-AF65-F5344CB8AC3E}">
        <p14:creationId xmlns:p14="http://schemas.microsoft.com/office/powerpoint/2010/main" val="343493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29E9F-E2B0-4582-D262-06AEA658AC0B}"/>
              </a:ext>
            </a:extLst>
          </p:cNvPr>
          <p:cNvSpPr>
            <a:spLocks noGrp="1"/>
          </p:cNvSpPr>
          <p:nvPr>
            <p:ph type="title"/>
          </p:nvPr>
        </p:nvSpPr>
        <p:spPr/>
        <p:txBody>
          <a:bodyPr/>
          <a:lstStyle/>
          <a:p>
            <a:r>
              <a:rPr lang="en-US" dirty="0"/>
              <a:t>EAI Page Creation and Scheduling</a:t>
            </a:r>
          </a:p>
        </p:txBody>
      </p:sp>
      <p:sp>
        <p:nvSpPr>
          <p:cNvPr id="3" name="Content Placeholder 2">
            <a:extLst>
              <a:ext uri="{FF2B5EF4-FFF2-40B4-BE49-F238E27FC236}">
                <a16:creationId xmlns:a16="http://schemas.microsoft.com/office/drawing/2014/main" id="{FFF85299-790F-C759-2325-65BA6AB5FC95}"/>
              </a:ext>
            </a:extLst>
          </p:cNvPr>
          <p:cNvSpPr>
            <a:spLocks noGrp="1"/>
          </p:cNvSpPr>
          <p:nvPr>
            <p:ph idx="1"/>
          </p:nvPr>
        </p:nvSpPr>
        <p:spPr>
          <a:xfrm>
            <a:off x="2589212" y="1688951"/>
            <a:ext cx="8915400" cy="4222271"/>
          </a:xfrm>
        </p:spPr>
        <p:txBody>
          <a:bodyPr>
            <a:normAutofit/>
          </a:bodyPr>
          <a:lstStyle/>
          <a:p>
            <a:pPr algn="l">
              <a:spcBef>
                <a:spcPts val="0"/>
              </a:spcBef>
              <a:spcAft>
                <a:spcPts val="500"/>
              </a:spcAft>
            </a:pPr>
            <a:r>
              <a:rPr lang="en-US" b="0" i="0" u="none" strike="noStrike" dirty="0">
                <a:solidFill>
                  <a:srgbClr val="000000"/>
                </a:solidFill>
                <a:effectLst/>
                <a:latin typeface="Arial" panose="020B0604020202020204" pitchFamily="34" charset="0"/>
              </a:rPr>
              <a:t>When a case meets the criteria for an annual income gap determination: </a:t>
            </a:r>
          </a:p>
          <a:p>
            <a:pPr lvl="1">
              <a:buFont typeface="Arial" panose="020B0604020202020204" pitchFamily="34" charset="0"/>
              <a:buChar char="•"/>
            </a:pPr>
            <a:r>
              <a:rPr lang="en-US" b="0" i="0" dirty="0">
                <a:solidFill>
                  <a:srgbClr val="000000"/>
                </a:solidFill>
                <a:effectLst/>
                <a:latin typeface="Arial" panose="020B0604020202020204" pitchFamily="34" charset="0"/>
              </a:rPr>
              <a:t>The EAI page is scheduled</a:t>
            </a:r>
          </a:p>
          <a:p>
            <a:pPr lvl="1">
              <a:buFont typeface="Arial" panose="020B0604020202020204" pitchFamily="34" charset="0"/>
              <a:buChar char="•"/>
            </a:pPr>
            <a:r>
              <a:rPr lang="en-US" b="0" i="0" dirty="0">
                <a:solidFill>
                  <a:srgbClr val="000000"/>
                </a:solidFill>
                <a:effectLst/>
                <a:latin typeface="Arial" panose="020B0604020202020204" pitchFamily="34" charset="0"/>
              </a:rPr>
              <a:t>Alert 604 “Potentially Eligible for Gap. Complete Expected Annual Income page” is created. Workers must delete this alert</a:t>
            </a:r>
          </a:p>
          <a:p>
            <a:pPr lvl="1">
              <a:buFont typeface="Arial" panose="020B0604020202020204" pitchFamily="34" charset="0"/>
              <a:buChar char="•"/>
            </a:pPr>
            <a:r>
              <a:rPr lang="en-US" b="0" i="0" dirty="0">
                <a:solidFill>
                  <a:srgbClr val="000000"/>
                </a:solidFill>
                <a:effectLst/>
                <a:latin typeface="Arial" panose="020B0604020202020204" pitchFamily="34" charset="0"/>
              </a:rPr>
              <a:t>BC+ pends for income (worker) validation</a:t>
            </a:r>
          </a:p>
          <a:p>
            <a:r>
              <a:rPr lang="en-US" b="0" i="0" dirty="0">
                <a:solidFill>
                  <a:srgbClr val="000000"/>
                </a:solidFill>
                <a:effectLst/>
                <a:latin typeface="Arial" panose="020B0604020202020204" pitchFamily="34" charset="0"/>
              </a:rPr>
              <a:t>Best practice is to complete the EAI page (when it’s scheduled) when running eligibility and before confirmation.  </a:t>
            </a:r>
            <a:r>
              <a:rPr lang="en-US" dirty="0">
                <a:solidFill>
                  <a:srgbClr val="000000"/>
                </a:solidFill>
                <a:latin typeface="Arial" panose="020B0604020202020204" pitchFamily="34" charset="0"/>
              </a:rPr>
              <a:t>CWW will allow the page to be bypassed to finish the processing of other items (ex. FS interview).  BC+ will pend until the EAI is updated</a:t>
            </a:r>
          </a:p>
          <a:p>
            <a:r>
              <a:rPr lang="en-US" b="0" i="0" dirty="0">
                <a:solidFill>
                  <a:srgbClr val="000000"/>
                </a:solidFill>
                <a:effectLst/>
                <a:latin typeface="Arial" panose="020B0604020202020204" pitchFamily="34" charset="0"/>
              </a:rPr>
              <a:t>If the EAI page is not updated by the end of the day, an FYI VCL is sent. The VCL language is generic. This is because until the worker validates the page (or requests information) a gap determination cannot be completed</a:t>
            </a:r>
            <a:endParaRPr lang="en-US" dirty="0"/>
          </a:p>
        </p:txBody>
      </p:sp>
      <p:sp>
        <p:nvSpPr>
          <p:cNvPr id="4" name="Date Placeholder 3">
            <a:extLst>
              <a:ext uri="{FF2B5EF4-FFF2-40B4-BE49-F238E27FC236}">
                <a16:creationId xmlns:a16="http://schemas.microsoft.com/office/drawing/2014/main" id="{6BD3EA38-747A-86E1-7087-9D5AD26D63E2}"/>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9932EC83-10E2-3954-07D2-7CED06D8C84D}"/>
              </a:ext>
            </a:extLst>
          </p:cNvPr>
          <p:cNvSpPr>
            <a:spLocks noGrp="1"/>
          </p:cNvSpPr>
          <p:nvPr>
            <p:ph type="sldNum" sz="quarter" idx="12"/>
          </p:nvPr>
        </p:nvSpPr>
        <p:spPr/>
        <p:txBody>
          <a:bodyPr/>
          <a:lstStyle/>
          <a:p>
            <a:fld id="{D77CCBAE-CD6C-4034-A20D-11180A96BD83}" type="slidenum">
              <a:rPr lang="en-US" smtClean="0"/>
              <a:t>4</a:t>
            </a:fld>
            <a:endParaRPr lang="en-US"/>
          </a:p>
        </p:txBody>
      </p:sp>
    </p:spTree>
    <p:extLst>
      <p:ext uri="{BB962C8B-B14F-4D97-AF65-F5344CB8AC3E}">
        <p14:creationId xmlns:p14="http://schemas.microsoft.com/office/powerpoint/2010/main" val="354302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29E9F-E2B0-4582-D262-06AEA658AC0B}"/>
              </a:ext>
            </a:extLst>
          </p:cNvPr>
          <p:cNvSpPr>
            <a:spLocks noGrp="1"/>
          </p:cNvSpPr>
          <p:nvPr>
            <p:ph type="title"/>
          </p:nvPr>
        </p:nvSpPr>
        <p:spPr/>
        <p:txBody>
          <a:bodyPr/>
          <a:lstStyle/>
          <a:p>
            <a:r>
              <a:rPr lang="en-US" dirty="0"/>
              <a:t>EAI Page Creation and Scheduling (cont.)</a:t>
            </a:r>
          </a:p>
        </p:txBody>
      </p:sp>
      <p:sp>
        <p:nvSpPr>
          <p:cNvPr id="3" name="Content Placeholder 2">
            <a:extLst>
              <a:ext uri="{FF2B5EF4-FFF2-40B4-BE49-F238E27FC236}">
                <a16:creationId xmlns:a16="http://schemas.microsoft.com/office/drawing/2014/main" id="{FFF85299-790F-C759-2325-65BA6AB5FC95}"/>
              </a:ext>
            </a:extLst>
          </p:cNvPr>
          <p:cNvSpPr>
            <a:spLocks noGrp="1"/>
          </p:cNvSpPr>
          <p:nvPr>
            <p:ph idx="1"/>
          </p:nvPr>
        </p:nvSpPr>
        <p:spPr>
          <a:xfrm>
            <a:off x="2592925" y="1908166"/>
            <a:ext cx="8915400" cy="4222271"/>
          </a:xfrm>
        </p:spPr>
        <p:txBody>
          <a:bodyPr>
            <a:normAutofit/>
          </a:bodyPr>
          <a:lstStyle/>
          <a:p>
            <a:pPr algn="l">
              <a:spcBef>
                <a:spcPts val="0"/>
              </a:spcBef>
              <a:spcAft>
                <a:spcPts val="500"/>
              </a:spcAft>
            </a:pPr>
            <a:r>
              <a:rPr lang="en-US" b="0" i="0" u="none" strike="noStrike" dirty="0">
                <a:solidFill>
                  <a:srgbClr val="000000"/>
                </a:solidFill>
                <a:effectLst/>
                <a:latin typeface="Arial" panose="020B0604020202020204" pitchFamily="34" charset="0"/>
              </a:rPr>
              <a:t>The EAI page is scheduled to pend for worker validation for individuals potentially eligible for and/or counted in the AG determination when MAGS, MAGA or MAGN fail for only the monthly income test, and any of the following conditions exist:</a:t>
            </a:r>
          </a:p>
          <a:p>
            <a:pPr lvl="1">
              <a:buFont typeface="Arial" panose="020B0604020202020204" pitchFamily="34" charset="0"/>
              <a:buChar char="•"/>
            </a:pPr>
            <a:r>
              <a:rPr lang="en-US" b="0" i="0" dirty="0">
                <a:solidFill>
                  <a:srgbClr val="000000"/>
                </a:solidFill>
                <a:effectLst/>
                <a:latin typeface="Arial" panose="020B0604020202020204" pitchFamily="34" charset="0"/>
              </a:rPr>
              <a:t>There is no EAI page for one of the required individuals for the year that eligibility is determined. EAI pages are only created for individuals who are potentially eligible and/or counted in the AG Determination (including children with monthly income budgeted) even if that individual has no income (for example, a spouse with no income).</a:t>
            </a:r>
          </a:p>
          <a:p>
            <a:pPr lvl="1">
              <a:buFont typeface="Arial" panose="020B0604020202020204" pitchFamily="34" charset="0"/>
              <a:buChar char="•"/>
            </a:pPr>
            <a:r>
              <a:rPr lang="en-US" b="0" i="0" dirty="0">
                <a:solidFill>
                  <a:srgbClr val="000000"/>
                </a:solidFill>
                <a:effectLst/>
                <a:latin typeface="Arial" panose="020B0604020202020204" pitchFamily="34" charset="0"/>
              </a:rPr>
              <a:t>An EAI page is in “W-Waiting Worker Validation” status. </a:t>
            </a:r>
          </a:p>
          <a:p>
            <a:pPr lvl="1">
              <a:buFont typeface="Arial" panose="020B0604020202020204" pitchFamily="34" charset="0"/>
              <a:buChar char="•"/>
            </a:pPr>
            <a:r>
              <a:rPr lang="en-US" b="0" i="0" dirty="0">
                <a:solidFill>
                  <a:srgbClr val="000000"/>
                </a:solidFill>
                <a:effectLst/>
                <a:latin typeface="Arial" panose="020B0604020202020204" pitchFamily="34" charset="0"/>
              </a:rPr>
              <a:t>The gap AG’s previous budgeted monthly income is different than the current budgeted monthly amount. This includes increases and decreases. </a:t>
            </a:r>
          </a:p>
          <a:p>
            <a:pPr lvl="1">
              <a:buFont typeface="Arial" panose="020B0604020202020204" pitchFamily="34" charset="0"/>
              <a:buChar char="•"/>
            </a:pPr>
            <a:r>
              <a:rPr lang="en-US" b="0" i="0" dirty="0">
                <a:solidFill>
                  <a:srgbClr val="000000"/>
                </a:solidFill>
                <a:effectLst/>
                <a:latin typeface="Arial" panose="020B0604020202020204" pitchFamily="34" charset="0"/>
              </a:rPr>
              <a:t>A health care application is processed</a:t>
            </a:r>
          </a:p>
        </p:txBody>
      </p:sp>
      <p:sp>
        <p:nvSpPr>
          <p:cNvPr id="4" name="Date Placeholder 3">
            <a:extLst>
              <a:ext uri="{FF2B5EF4-FFF2-40B4-BE49-F238E27FC236}">
                <a16:creationId xmlns:a16="http://schemas.microsoft.com/office/drawing/2014/main" id="{6BD3EA38-747A-86E1-7087-9D5AD26D63E2}"/>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9932EC83-10E2-3954-07D2-7CED06D8C84D}"/>
              </a:ext>
            </a:extLst>
          </p:cNvPr>
          <p:cNvSpPr>
            <a:spLocks noGrp="1"/>
          </p:cNvSpPr>
          <p:nvPr>
            <p:ph type="sldNum" sz="quarter" idx="12"/>
          </p:nvPr>
        </p:nvSpPr>
        <p:spPr/>
        <p:txBody>
          <a:bodyPr/>
          <a:lstStyle/>
          <a:p>
            <a:fld id="{D77CCBAE-CD6C-4034-A20D-11180A96BD83}" type="slidenum">
              <a:rPr lang="en-US" smtClean="0"/>
              <a:t>5</a:t>
            </a:fld>
            <a:endParaRPr lang="en-US"/>
          </a:p>
        </p:txBody>
      </p:sp>
    </p:spTree>
    <p:extLst>
      <p:ext uri="{BB962C8B-B14F-4D97-AF65-F5344CB8AC3E}">
        <p14:creationId xmlns:p14="http://schemas.microsoft.com/office/powerpoint/2010/main" val="1869461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6BFB-DED7-1EFE-BE5D-C0132AA4E94B}"/>
              </a:ext>
            </a:extLst>
          </p:cNvPr>
          <p:cNvSpPr>
            <a:spLocks noGrp="1"/>
          </p:cNvSpPr>
          <p:nvPr>
            <p:ph type="title"/>
          </p:nvPr>
        </p:nvSpPr>
        <p:spPr/>
        <p:txBody>
          <a:bodyPr/>
          <a:lstStyle/>
          <a:p>
            <a:r>
              <a:rPr lang="en-US" dirty="0"/>
              <a:t>EAI Page</a:t>
            </a:r>
          </a:p>
        </p:txBody>
      </p:sp>
      <p:sp>
        <p:nvSpPr>
          <p:cNvPr id="3" name="Content Placeholder 2">
            <a:extLst>
              <a:ext uri="{FF2B5EF4-FFF2-40B4-BE49-F238E27FC236}">
                <a16:creationId xmlns:a16="http://schemas.microsoft.com/office/drawing/2014/main" id="{9862BD82-BB00-0DC0-057C-919B8D15CC90}"/>
              </a:ext>
            </a:extLst>
          </p:cNvPr>
          <p:cNvSpPr>
            <a:spLocks noGrp="1"/>
          </p:cNvSpPr>
          <p:nvPr>
            <p:ph idx="1"/>
          </p:nvPr>
        </p:nvSpPr>
        <p:spPr>
          <a:xfrm>
            <a:off x="2589212" y="1280160"/>
            <a:ext cx="8915400" cy="4631062"/>
          </a:xfrm>
        </p:spPr>
        <p:txBody>
          <a:bodyPr>
            <a:normAutofit fontScale="85000" lnSpcReduction="20000"/>
          </a:bodyPr>
          <a:lstStyle/>
          <a:p>
            <a:pPr algn="l">
              <a:spcBef>
                <a:spcPts val="0"/>
              </a:spcBef>
              <a:spcAft>
                <a:spcPts val="500"/>
              </a:spcAft>
            </a:pPr>
            <a:r>
              <a:rPr lang="en-US" b="0" i="0" u="none" strike="noStrike" dirty="0">
                <a:solidFill>
                  <a:srgbClr val="000000"/>
                </a:solidFill>
                <a:effectLst/>
                <a:latin typeface="Arial" panose="020B0604020202020204" pitchFamily="34" charset="0"/>
              </a:rPr>
              <a:t>The page has five sections:</a:t>
            </a:r>
          </a:p>
          <a:p>
            <a:pPr lvl="1">
              <a:buFont typeface="Arial" panose="020B0604020202020204" pitchFamily="34" charset="0"/>
              <a:buChar char="•"/>
            </a:pPr>
            <a:r>
              <a:rPr lang="en-US" b="0" i="0" dirty="0">
                <a:solidFill>
                  <a:srgbClr val="000000"/>
                </a:solidFill>
                <a:effectLst/>
                <a:latin typeface="Arial" panose="020B0604020202020204" pitchFamily="34" charset="0"/>
              </a:rPr>
              <a:t>Annual Income Details</a:t>
            </a:r>
          </a:p>
          <a:p>
            <a:pPr lvl="1">
              <a:buFont typeface="Arial" panose="020B0604020202020204" pitchFamily="34" charset="0"/>
              <a:buChar char="•"/>
            </a:pPr>
            <a:r>
              <a:rPr lang="en-US" b="0" i="0" dirty="0">
                <a:solidFill>
                  <a:srgbClr val="000000"/>
                </a:solidFill>
                <a:effectLst/>
                <a:latin typeface="Arial" panose="020B0604020202020204" pitchFamily="34" charset="0"/>
              </a:rPr>
              <a:t>Earned Income</a:t>
            </a:r>
          </a:p>
          <a:p>
            <a:pPr lvl="1">
              <a:buFont typeface="Arial" panose="020B0604020202020204" pitchFamily="34" charset="0"/>
              <a:buChar char="•"/>
            </a:pPr>
            <a:r>
              <a:rPr lang="en-US" b="0" i="0" dirty="0">
                <a:solidFill>
                  <a:srgbClr val="000000"/>
                </a:solidFill>
                <a:effectLst/>
                <a:latin typeface="Arial" panose="020B0604020202020204" pitchFamily="34" charset="0"/>
              </a:rPr>
              <a:t>Self-Employment Income</a:t>
            </a:r>
          </a:p>
          <a:p>
            <a:pPr lvl="1">
              <a:buFont typeface="Arial" panose="020B0604020202020204" pitchFamily="34" charset="0"/>
              <a:buChar char="•"/>
            </a:pPr>
            <a:r>
              <a:rPr lang="en-US" b="0" i="0" dirty="0">
                <a:solidFill>
                  <a:srgbClr val="000000"/>
                </a:solidFill>
                <a:effectLst/>
                <a:latin typeface="Arial" panose="020B0604020202020204" pitchFamily="34" charset="0"/>
              </a:rPr>
              <a:t>Unearned Income</a:t>
            </a:r>
          </a:p>
          <a:p>
            <a:pPr lvl="1">
              <a:buFont typeface="Arial" panose="020B0604020202020204" pitchFamily="34" charset="0"/>
              <a:buChar char="•"/>
            </a:pPr>
            <a:r>
              <a:rPr lang="en-US" b="0" i="0" dirty="0">
                <a:solidFill>
                  <a:srgbClr val="000000"/>
                </a:solidFill>
                <a:effectLst/>
                <a:latin typeface="Arial" panose="020B0604020202020204" pitchFamily="34" charset="0"/>
              </a:rPr>
              <a:t>Deduction</a:t>
            </a:r>
          </a:p>
          <a:p>
            <a:r>
              <a:rPr lang="en-US" b="0" i="0" dirty="0">
                <a:solidFill>
                  <a:srgbClr val="000000"/>
                </a:solidFill>
                <a:effectLst/>
                <a:latin typeface="Arial" panose="020B0604020202020204" pitchFamily="34" charset="0"/>
              </a:rPr>
              <a:t>Review each section and enter (validated) income amounts that should be counted for the annual income limit eligibility determination	</a:t>
            </a:r>
          </a:p>
          <a:p>
            <a:pPr lvl="1">
              <a:buFont typeface="+mj-lt"/>
              <a:buAutoNum type="arabicPeriod"/>
            </a:pPr>
            <a:r>
              <a:rPr lang="en-US" b="0" i="0" dirty="0">
                <a:solidFill>
                  <a:srgbClr val="000000"/>
                </a:solidFill>
                <a:effectLst/>
                <a:latin typeface="Arial" panose="020B0604020202020204" pitchFamily="34" charset="0"/>
              </a:rPr>
              <a:t>If there is no income, workers can enter $0 or leave the field blank (CWW assumes $0 when no income is entered)</a:t>
            </a:r>
          </a:p>
          <a:p>
            <a:pPr lvl="1">
              <a:buFont typeface="+mj-lt"/>
              <a:buAutoNum type="arabicPeriod"/>
            </a:pPr>
            <a:r>
              <a:rPr lang="en-US" b="0" i="0" dirty="0">
                <a:solidFill>
                  <a:srgbClr val="000000"/>
                </a:solidFill>
                <a:effectLst/>
                <a:latin typeface="Arial" panose="020B0604020202020204" pitchFamily="34" charset="0"/>
              </a:rPr>
              <a:t>Most income (that needs to be validated) is already calculated and displayed from other pages within the case. However, workers must total amounts within sections where there are multiple income types</a:t>
            </a:r>
          </a:p>
          <a:p>
            <a:pPr lvl="1">
              <a:buFont typeface="+mj-lt"/>
              <a:buAutoNum type="arabicPeriod"/>
            </a:pPr>
            <a:r>
              <a:rPr lang="en-US" b="0" i="0" dirty="0">
                <a:solidFill>
                  <a:srgbClr val="000000"/>
                </a:solidFill>
                <a:effectLst/>
                <a:latin typeface="Arial" panose="020B0604020202020204" pitchFamily="34" charset="0"/>
              </a:rPr>
              <a:t>Workers must also pay special attention to unearned income (see</a:t>
            </a:r>
            <a:r>
              <a:rPr lang="en-US" sz="2200" b="0" i="0" dirty="0">
                <a:solidFill>
                  <a:srgbClr val="000000"/>
                </a:solidFill>
                <a:effectLst/>
                <a:latin typeface="Arial" panose="020B0604020202020204" pitchFamily="34" charset="0"/>
              </a:rPr>
              <a:t> </a:t>
            </a:r>
            <a:r>
              <a:rPr lang="en-US" sz="1100" b="0" i="0" u="sng" cap="all" dirty="0">
                <a:solidFill>
                  <a:srgbClr val="585858"/>
                </a:solidFill>
                <a:effectLst/>
                <a:latin typeface="Arial" panose="020B0604020202020204" pitchFamily="34" charset="0"/>
                <a:hlinkClick r:id="rId2"/>
              </a:rPr>
              <a:t>PH 14.1.4.4 UNEARNED INCOME</a:t>
            </a:r>
            <a:r>
              <a:rPr lang="en-US" b="0" i="0" dirty="0">
                <a:solidFill>
                  <a:srgbClr val="000000"/>
                </a:solidFill>
                <a:effectLst/>
                <a:latin typeface="Arial" panose="020B0604020202020204" pitchFamily="34" charset="0"/>
              </a:rPr>
              <a:t>):</a:t>
            </a:r>
          </a:p>
          <a:p>
            <a:pPr lvl="2" indent="-285750"/>
            <a:r>
              <a:rPr lang="en-US" b="0" i="0" dirty="0">
                <a:solidFill>
                  <a:srgbClr val="000000"/>
                </a:solidFill>
                <a:effectLst/>
                <a:latin typeface="Arial" panose="020B0604020202020204" pitchFamily="34" charset="0"/>
              </a:rPr>
              <a:t>Unemployment Income: Workers must determine the amount of annual income expected to be received based on the individual’s UI records and add that amount to any other income listed in the Unearned Income section</a:t>
            </a:r>
          </a:p>
          <a:p>
            <a:r>
              <a:rPr lang="en-US" b="0" i="0" dirty="0">
                <a:solidFill>
                  <a:srgbClr val="000000"/>
                </a:solidFill>
                <a:effectLst/>
                <a:latin typeface="Arial" panose="020B0604020202020204" pitchFamily="34" charset="0"/>
              </a:rPr>
              <a:t>Workers must validate and total information within each section of the EAI page for that income or deduction to count in the eligibility determination</a:t>
            </a:r>
            <a:endParaRPr lang="en-US" dirty="0"/>
          </a:p>
        </p:txBody>
      </p:sp>
      <p:sp>
        <p:nvSpPr>
          <p:cNvPr id="4" name="Date Placeholder 3">
            <a:extLst>
              <a:ext uri="{FF2B5EF4-FFF2-40B4-BE49-F238E27FC236}">
                <a16:creationId xmlns:a16="http://schemas.microsoft.com/office/drawing/2014/main" id="{98E37C22-11DA-98A6-6D07-F83499AE2C9B}"/>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7D50604D-D807-D9B0-AABC-D24BB6C4AA64}"/>
              </a:ext>
            </a:extLst>
          </p:cNvPr>
          <p:cNvSpPr>
            <a:spLocks noGrp="1"/>
          </p:cNvSpPr>
          <p:nvPr>
            <p:ph type="sldNum" sz="quarter" idx="12"/>
          </p:nvPr>
        </p:nvSpPr>
        <p:spPr/>
        <p:txBody>
          <a:bodyPr/>
          <a:lstStyle/>
          <a:p>
            <a:fld id="{D77CCBAE-CD6C-4034-A20D-11180A96BD83}" type="slidenum">
              <a:rPr lang="en-US" smtClean="0"/>
              <a:t>6</a:t>
            </a:fld>
            <a:endParaRPr lang="en-US"/>
          </a:p>
        </p:txBody>
      </p:sp>
    </p:spTree>
    <p:extLst>
      <p:ext uri="{BB962C8B-B14F-4D97-AF65-F5344CB8AC3E}">
        <p14:creationId xmlns:p14="http://schemas.microsoft.com/office/powerpoint/2010/main" val="320679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74D0-78BD-990D-7A9A-746FE8E9623A}"/>
              </a:ext>
            </a:extLst>
          </p:cNvPr>
          <p:cNvSpPr>
            <a:spLocks noGrp="1"/>
          </p:cNvSpPr>
          <p:nvPr>
            <p:ph type="title"/>
          </p:nvPr>
        </p:nvSpPr>
        <p:spPr/>
        <p:txBody>
          <a:bodyPr/>
          <a:lstStyle/>
          <a:p>
            <a:r>
              <a:rPr lang="en-US" dirty="0"/>
              <a:t>EAI Page (cont.)</a:t>
            </a:r>
          </a:p>
        </p:txBody>
      </p:sp>
      <p:pic>
        <p:nvPicPr>
          <p:cNvPr id="7" name="Content Placeholder 6">
            <a:extLst>
              <a:ext uri="{FF2B5EF4-FFF2-40B4-BE49-F238E27FC236}">
                <a16:creationId xmlns:a16="http://schemas.microsoft.com/office/drawing/2014/main" id="{A171BCB2-A86E-358E-0884-73FFD9B9D2E1}"/>
              </a:ext>
            </a:extLst>
          </p:cNvPr>
          <p:cNvPicPr>
            <a:picLocks noGrp="1" noChangeAspect="1"/>
          </p:cNvPicPr>
          <p:nvPr>
            <p:ph idx="1"/>
          </p:nvPr>
        </p:nvPicPr>
        <p:blipFill>
          <a:blip r:embed="rId2"/>
          <a:stretch>
            <a:fillRect/>
          </a:stretch>
        </p:blipFill>
        <p:spPr>
          <a:xfrm>
            <a:off x="1677171" y="1264555"/>
            <a:ext cx="5938883" cy="3778250"/>
          </a:xfrm>
        </p:spPr>
      </p:pic>
      <p:sp>
        <p:nvSpPr>
          <p:cNvPr id="4" name="Date Placeholder 3">
            <a:extLst>
              <a:ext uri="{FF2B5EF4-FFF2-40B4-BE49-F238E27FC236}">
                <a16:creationId xmlns:a16="http://schemas.microsoft.com/office/drawing/2014/main" id="{D0B51394-8060-7BF4-BCF3-2E6A3A4BA790}"/>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32B6632B-BD8C-B4A1-C4D0-A4B3D050583C}"/>
              </a:ext>
            </a:extLst>
          </p:cNvPr>
          <p:cNvSpPr>
            <a:spLocks noGrp="1"/>
          </p:cNvSpPr>
          <p:nvPr>
            <p:ph type="sldNum" sz="quarter" idx="12"/>
          </p:nvPr>
        </p:nvSpPr>
        <p:spPr/>
        <p:txBody>
          <a:bodyPr/>
          <a:lstStyle/>
          <a:p>
            <a:fld id="{D77CCBAE-CD6C-4034-A20D-11180A96BD83}" type="slidenum">
              <a:rPr lang="en-US" smtClean="0"/>
              <a:t>7</a:t>
            </a:fld>
            <a:endParaRPr lang="en-US"/>
          </a:p>
        </p:txBody>
      </p:sp>
      <p:sp>
        <p:nvSpPr>
          <p:cNvPr id="8" name="TextBox 7">
            <a:extLst>
              <a:ext uri="{FF2B5EF4-FFF2-40B4-BE49-F238E27FC236}">
                <a16:creationId xmlns:a16="http://schemas.microsoft.com/office/drawing/2014/main" id="{96781428-491A-A245-6DD9-20A0272A775C}"/>
              </a:ext>
            </a:extLst>
          </p:cNvPr>
          <p:cNvSpPr txBox="1"/>
          <p:nvPr/>
        </p:nvSpPr>
        <p:spPr>
          <a:xfrm>
            <a:off x="7829550" y="1264555"/>
            <a:ext cx="2762250" cy="3970318"/>
          </a:xfrm>
          <a:prstGeom prst="rect">
            <a:avLst/>
          </a:prstGeom>
          <a:noFill/>
        </p:spPr>
        <p:txBody>
          <a:bodyPr wrap="square" rtlCol="0">
            <a:spAutoFit/>
          </a:bodyPr>
          <a:lstStyle/>
          <a:p>
            <a:r>
              <a:rPr lang="en-US" dirty="0"/>
              <a:t>1-</a:t>
            </a:r>
            <a:r>
              <a:rPr lang="en-US" b="0" i="0" dirty="0">
                <a:solidFill>
                  <a:srgbClr val="000000"/>
                </a:solidFill>
                <a:effectLst/>
                <a:latin typeface="Arial" panose="020B0604020202020204" pitchFamily="34" charset="0"/>
              </a:rPr>
              <a:t>The Earned Income section (PH 14.1.4.2)</a:t>
            </a:r>
          </a:p>
          <a:p>
            <a:r>
              <a:rPr lang="en-US" dirty="0">
                <a:solidFill>
                  <a:srgbClr val="000000"/>
                </a:solidFill>
                <a:latin typeface="Arial" panose="020B0604020202020204" pitchFamily="34" charset="0"/>
              </a:rPr>
              <a:t>2-</a:t>
            </a:r>
            <a:r>
              <a:rPr lang="en-US" b="0" i="0" dirty="0">
                <a:solidFill>
                  <a:srgbClr val="000000"/>
                </a:solidFill>
                <a:effectLst/>
                <a:latin typeface="Arial" panose="020B0604020202020204" pitchFamily="34" charset="0"/>
              </a:rPr>
              <a:t>The Self-Employment section (PH 14.1.4.3)</a:t>
            </a:r>
          </a:p>
          <a:p>
            <a:r>
              <a:rPr lang="en-US" dirty="0">
                <a:solidFill>
                  <a:srgbClr val="000000"/>
                </a:solidFill>
                <a:latin typeface="Arial" panose="020B0604020202020204" pitchFamily="34" charset="0"/>
              </a:rPr>
              <a:t>3- Unearned Income section (PH 14.1.4.4)</a:t>
            </a:r>
          </a:p>
          <a:p>
            <a:r>
              <a:rPr lang="en-US" dirty="0">
                <a:solidFill>
                  <a:srgbClr val="000000"/>
                </a:solidFill>
                <a:latin typeface="Arial" panose="020B0604020202020204" pitchFamily="34" charset="0"/>
              </a:rPr>
              <a:t>4-Deduction Section (PH 14.1.4.5)</a:t>
            </a:r>
          </a:p>
          <a:p>
            <a:r>
              <a:rPr lang="en-US" dirty="0">
                <a:solidFill>
                  <a:srgbClr val="000000"/>
                </a:solidFill>
                <a:latin typeface="Arial" panose="020B0604020202020204" pitchFamily="34" charset="0"/>
              </a:rPr>
              <a:t>5-Validating Income Section (PH 14.1.4.6)</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*See PH for information on how to complete each section</a:t>
            </a:r>
            <a:endParaRPr lang="en-US" dirty="0"/>
          </a:p>
        </p:txBody>
      </p:sp>
    </p:spTree>
    <p:extLst>
      <p:ext uri="{BB962C8B-B14F-4D97-AF65-F5344CB8AC3E}">
        <p14:creationId xmlns:p14="http://schemas.microsoft.com/office/powerpoint/2010/main" val="832572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307C8-6147-2439-C728-883B8407F69B}"/>
              </a:ext>
            </a:extLst>
          </p:cNvPr>
          <p:cNvSpPr>
            <a:spLocks noGrp="1"/>
          </p:cNvSpPr>
          <p:nvPr>
            <p:ph type="title"/>
          </p:nvPr>
        </p:nvSpPr>
        <p:spPr>
          <a:xfrm>
            <a:off x="2592925" y="624110"/>
            <a:ext cx="8911687" cy="715592"/>
          </a:xfrm>
        </p:spPr>
        <p:txBody>
          <a:bodyPr/>
          <a:lstStyle/>
          <a:p>
            <a:r>
              <a:rPr lang="en-US" dirty="0"/>
              <a:t>Worker Process for Validating Income</a:t>
            </a:r>
          </a:p>
        </p:txBody>
      </p:sp>
      <p:sp>
        <p:nvSpPr>
          <p:cNvPr id="3" name="Content Placeholder 2">
            <a:extLst>
              <a:ext uri="{FF2B5EF4-FFF2-40B4-BE49-F238E27FC236}">
                <a16:creationId xmlns:a16="http://schemas.microsoft.com/office/drawing/2014/main" id="{B3AA5D44-80E6-720E-450A-0BEDBD996E52}"/>
              </a:ext>
            </a:extLst>
          </p:cNvPr>
          <p:cNvSpPr>
            <a:spLocks noGrp="1"/>
          </p:cNvSpPr>
          <p:nvPr>
            <p:ph idx="1"/>
          </p:nvPr>
        </p:nvSpPr>
        <p:spPr>
          <a:xfrm>
            <a:off x="1998920" y="1339702"/>
            <a:ext cx="9505691" cy="5358810"/>
          </a:xfrm>
        </p:spPr>
        <p:txBody>
          <a:bodyPr>
            <a:normAutofit fontScale="92500" lnSpcReduction="20000"/>
          </a:bodyPr>
          <a:lstStyle/>
          <a:p>
            <a:r>
              <a:rPr lang="en-US" i="0" dirty="0">
                <a:solidFill>
                  <a:srgbClr val="000000"/>
                </a:solidFill>
                <a:effectLst/>
                <a:latin typeface="Arial" panose="020B0604020202020204" pitchFamily="34" charset="0"/>
              </a:rPr>
              <a:t>Validating income, requesting additional information, or failing a BC+ gap determination is the last step in processing the EAI page. Such actions are taken only after all sections of the Expected Annual Income page have been reviewed, and income and deductions have been entered or updated</a:t>
            </a:r>
          </a:p>
          <a:p>
            <a:pPr algn="l">
              <a:spcBef>
                <a:spcPts val="0"/>
              </a:spcBef>
              <a:spcAft>
                <a:spcPts val="500"/>
              </a:spcAft>
            </a:pPr>
            <a:r>
              <a:rPr lang="en-US" i="0" u="none" strike="noStrike" dirty="0">
                <a:solidFill>
                  <a:srgbClr val="000000"/>
                </a:solidFill>
                <a:effectLst/>
                <a:latin typeface="Arial" panose="020B0604020202020204" pitchFamily="34" charset="0"/>
              </a:rPr>
              <a:t>The “Is additional income information needed from the individual?” field is used to pend BC+ for worker validation, pend for more information from the applicant or member and used to fail BC+ for not providing verification </a:t>
            </a:r>
          </a:p>
          <a:p>
            <a:pPr algn="l">
              <a:spcBef>
                <a:spcPts val="0"/>
              </a:spcBef>
              <a:spcAft>
                <a:spcPts val="500"/>
              </a:spcAft>
            </a:pPr>
            <a:r>
              <a:rPr lang="en-US" i="0" u="none" strike="noStrike" dirty="0">
                <a:solidFill>
                  <a:srgbClr val="000000"/>
                </a:solidFill>
                <a:effectLst/>
                <a:latin typeface="Arial" panose="020B0604020202020204" pitchFamily="34" charset="0"/>
              </a:rPr>
              <a:t>Valid responses are:</a:t>
            </a:r>
          </a:p>
          <a:p>
            <a:pPr lvl="1">
              <a:buFont typeface="Arial" panose="020B0604020202020204" pitchFamily="34" charset="0"/>
              <a:buChar char="•"/>
            </a:pPr>
            <a:r>
              <a:rPr lang="en-US" i="0" dirty="0">
                <a:solidFill>
                  <a:srgbClr val="000000"/>
                </a:solidFill>
                <a:effectLst/>
                <a:latin typeface="Arial" panose="020B0604020202020204" pitchFamily="34" charset="0"/>
              </a:rPr>
              <a:t>W-Waiting for worker validation: Requires workers to review, evaluate, and update the EAI page. Alert 604 is created. BadgerCare Plus pends until the status is updated to either V, P or F. After updating the status, workers must delete the alert.   </a:t>
            </a:r>
          </a:p>
          <a:p>
            <a:pPr lvl="2" indent="-285750">
              <a:buFont typeface="Arial" panose="020B0604020202020204" pitchFamily="34" charset="0"/>
              <a:buChar char="•"/>
            </a:pPr>
            <a:r>
              <a:rPr lang="en-US" i="0" dirty="0">
                <a:solidFill>
                  <a:srgbClr val="000000"/>
                </a:solidFill>
                <a:effectLst/>
                <a:latin typeface="Arial" panose="020B0604020202020204" pitchFamily="34" charset="0"/>
              </a:rPr>
              <a:t>Exception: If a worker must revisit the EAI page, but the status is P-Pending member information, the status does not change to W.</a:t>
            </a:r>
          </a:p>
          <a:p>
            <a:pPr lvl="1">
              <a:buFont typeface="Arial" panose="020B0604020202020204" pitchFamily="34" charset="0"/>
              <a:buChar char="•"/>
            </a:pPr>
            <a:r>
              <a:rPr lang="en-US" i="0" dirty="0">
                <a:solidFill>
                  <a:srgbClr val="000000"/>
                </a:solidFill>
                <a:effectLst/>
                <a:latin typeface="Arial" panose="020B0604020202020204" pitchFamily="34" charset="0"/>
              </a:rPr>
              <a:t>V-Worker validated: Requires workers to initiate eligibility, review determination results, and confirm the case now that annual income and deduction amounts have been reviewed. </a:t>
            </a:r>
          </a:p>
          <a:p>
            <a:pPr lvl="1">
              <a:buFont typeface="Arial" panose="020B0604020202020204" pitchFamily="34" charset="0"/>
              <a:buChar char="•"/>
            </a:pPr>
            <a:r>
              <a:rPr lang="en-US" i="0" dirty="0">
                <a:solidFill>
                  <a:srgbClr val="000000"/>
                </a:solidFill>
                <a:effectLst/>
                <a:latin typeface="Arial" panose="020B0604020202020204" pitchFamily="34" charset="0"/>
              </a:rPr>
              <a:t>P-Pending member information: Used when the worker cannot validate expected annual income and needs more information from the applicant or member. The worker must also add comments and specific details to the verification checklist to clarify requested information, as the language on the verification checklist is not specific.  </a:t>
            </a:r>
          </a:p>
          <a:p>
            <a:pPr lvl="1">
              <a:buFont typeface="Arial" panose="020B0604020202020204" pitchFamily="34" charset="0"/>
              <a:buChar char="•"/>
            </a:pPr>
            <a:r>
              <a:rPr lang="en-US" i="0" dirty="0">
                <a:solidFill>
                  <a:srgbClr val="000000"/>
                </a:solidFill>
                <a:effectLst/>
                <a:latin typeface="Arial" panose="020B0604020202020204" pitchFamily="34" charset="0"/>
              </a:rPr>
              <a:t>F-Failed to provide information: Used when requested information is not provided by the applicant or member. Additionally, reason code 808 is generated on the notice (someone in the household did not provide annual income information to the agency)</a:t>
            </a:r>
          </a:p>
          <a:p>
            <a:endParaRPr lang="en-US" b="1" i="0" dirty="0">
              <a:solidFill>
                <a:srgbClr val="000000"/>
              </a:solidFill>
              <a:effectLst/>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859594AA-1E24-046B-4572-D8B3B698195F}"/>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76653355-3EAE-2654-2953-5DD9DA60CF4D}"/>
              </a:ext>
            </a:extLst>
          </p:cNvPr>
          <p:cNvSpPr>
            <a:spLocks noGrp="1"/>
          </p:cNvSpPr>
          <p:nvPr>
            <p:ph type="sldNum" sz="quarter" idx="12"/>
          </p:nvPr>
        </p:nvSpPr>
        <p:spPr/>
        <p:txBody>
          <a:bodyPr/>
          <a:lstStyle/>
          <a:p>
            <a:fld id="{D77CCBAE-CD6C-4034-A20D-11180A96BD83}" type="slidenum">
              <a:rPr lang="en-US" smtClean="0"/>
              <a:t>8</a:t>
            </a:fld>
            <a:endParaRPr lang="en-US"/>
          </a:p>
        </p:txBody>
      </p:sp>
    </p:spTree>
    <p:extLst>
      <p:ext uri="{BB962C8B-B14F-4D97-AF65-F5344CB8AC3E}">
        <p14:creationId xmlns:p14="http://schemas.microsoft.com/office/powerpoint/2010/main" val="63745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3402-4F97-3FEF-3772-944DA7C41118}"/>
              </a:ext>
            </a:extLst>
          </p:cNvPr>
          <p:cNvSpPr>
            <a:spLocks noGrp="1"/>
          </p:cNvSpPr>
          <p:nvPr>
            <p:ph type="title"/>
          </p:nvPr>
        </p:nvSpPr>
        <p:spPr/>
        <p:txBody>
          <a:bodyPr/>
          <a:lstStyle/>
          <a:p>
            <a:r>
              <a:rPr lang="en-US" dirty="0"/>
              <a:t>Eligibility Determined for Multiple Years</a:t>
            </a:r>
          </a:p>
        </p:txBody>
      </p:sp>
      <p:sp>
        <p:nvSpPr>
          <p:cNvPr id="3" name="Content Placeholder 2">
            <a:extLst>
              <a:ext uri="{FF2B5EF4-FFF2-40B4-BE49-F238E27FC236}">
                <a16:creationId xmlns:a16="http://schemas.microsoft.com/office/drawing/2014/main" id="{022E0185-B38B-57C7-A774-467EBA68E54A}"/>
              </a:ext>
            </a:extLst>
          </p:cNvPr>
          <p:cNvSpPr>
            <a:spLocks noGrp="1"/>
          </p:cNvSpPr>
          <p:nvPr>
            <p:ph idx="1"/>
          </p:nvPr>
        </p:nvSpPr>
        <p:spPr>
          <a:xfrm>
            <a:off x="2591068" y="2088976"/>
            <a:ext cx="8915400" cy="3777622"/>
          </a:xfrm>
        </p:spPr>
        <p:txBody>
          <a:bodyPr/>
          <a:lstStyle/>
          <a:p>
            <a:r>
              <a:rPr lang="en-US" b="0" i="0" dirty="0">
                <a:solidFill>
                  <a:srgbClr val="000000"/>
                </a:solidFill>
                <a:effectLst/>
                <a:latin typeface="Arial" panose="020B0604020202020204" pitchFamily="34" charset="0"/>
              </a:rPr>
              <a:t>CWW creates EAI pages for all years for which a request is running eligibility. </a:t>
            </a:r>
            <a:br>
              <a:rPr lang="en-US" dirty="0"/>
            </a:br>
            <a:r>
              <a:rPr lang="en-US" b="0" i="0" dirty="0">
                <a:solidFill>
                  <a:srgbClr val="000000"/>
                </a:solidFill>
                <a:effectLst/>
                <a:latin typeface="Arial" panose="020B0604020202020204" pitchFamily="34" charset="0"/>
              </a:rPr>
              <a:t>Example 3: In February 2023, an application is received with a three month backdate request. EAI pages for 2022 and 2023 are created</a:t>
            </a:r>
          </a:p>
          <a:p>
            <a:r>
              <a:rPr lang="en-US" dirty="0"/>
              <a:t>Examples:</a:t>
            </a:r>
          </a:p>
        </p:txBody>
      </p:sp>
      <p:sp>
        <p:nvSpPr>
          <p:cNvPr id="4" name="Date Placeholder 3">
            <a:extLst>
              <a:ext uri="{FF2B5EF4-FFF2-40B4-BE49-F238E27FC236}">
                <a16:creationId xmlns:a16="http://schemas.microsoft.com/office/drawing/2014/main" id="{F931E080-0C72-4C60-76F9-9D32DE44E716}"/>
              </a:ext>
            </a:extLst>
          </p:cNvPr>
          <p:cNvSpPr>
            <a:spLocks noGrp="1"/>
          </p:cNvSpPr>
          <p:nvPr>
            <p:ph type="dt" sz="half" idx="10"/>
          </p:nvPr>
        </p:nvSpPr>
        <p:spPr/>
        <p:txBody>
          <a:bodyPr/>
          <a:lstStyle/>
          <a:p>
            <a:fld id="{3DE19F4B-1667-4652-A309-01B87D2798F8}" type="datetime1">
              <a:rPr lang="en-US" smtClean="0"/>
              <a:t>3/6/2023</a:t>
            </a:fld>
            <a:endParaRPr lang="en-US"/>
          </a:p>
        </p:txBody>
      </p:sp>
      <p:sp>
        <p:nvSpPr>
          <p:cNvPr id="5" name="Slide Number Placeholder 4">
            <a:extLst>
              <a:ext uri="{FF2B5EF4-FFF2-40B4-BE49-F238E27FC236}">
                <a16:creationId xmlns:a16="http://schemas.microsoft.com/office/drawing/2014/main" id="{400ACADA-ECF7-D5EA-647F-622B8A29B244}"/>
              </a:ext>
            </a:extLst>
          </p:cNvPr>
          <p:cNvSpPr>
            <a:spLocks noGrp="1"/>
          </p:cNvSpPr>
          <p:nvPr>
            <p:ph type="sldNum" sz="quarter" idx="12"/>
          </p:nvPr>
        </p:nvSpPr>
        <p:spPr/>
        <p:txBody>
          <a:bodyPr/>
          <a:lstStyle/>
          <a:p>
            <a:fld id="{D77CCBAE-CD6C-4034-A20D-11180A96BD83}" type="slidenum">
              <a:rPr lang="en-US" smtClean="0"/>
              <a:t>9</a:t>
            </a:fld>
            <a:endParaRPr lang="en-US"/>
          </a:p>
        </p:txBody>
      </p:sp>
      <p:pic>
        <p:nvPicPr>
          <p:cNvPr id="12" name="Picture 11">
            <a:extLst>
              <a:ext uri="{FF2B5EF4-FFF2-40B4-BE49-F238E27FC236}">
                <a16:creationId xmlns:a16="http://schemas.microsoft.com/office/drawing/2014/main" id="{B7437944-2733-4410-4D30-B03D23BB0CA3}"/>
              </a:ext>
            </a:extLst>
          </p:cNvPr>
          <p:cNvPicPr>
            <a:picLocks noChangeAspect="1"/>
          </p:cNvPicPr>
          <p:nvPr/>
        </p:nvPicPr>
        <p:blipFill>
          <a:blip r:embed="rId2"/>
          <a:stretch>
            <a:fillRect/>
          </a:stretch>
        </p:blipFill>
        <p:spPr>
          <a:xfrm>
            <a:off x="2978683" y="3429000"/>
            <a:ext cx="8383054" cy="600740"/>
          </a:xfrm>
          <a:prstGeom prst="rect">
            <a:avLst/>
          </a:prstGeom>
        </p:spPr>
      </p:pic>
    </p:spTree>
    <p:extLst>
      <p:ext uri="{BB962C8B-B14F-4D97-AF65-F5344CB8AC3E}">
        <p14:creationId xmlns:p14="http://schemas.microsoft.com/office/powerpoint/2010/main" val="305757155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2f254586-b35f-4441-a040-f54e6e92090e">
      <Value>Training Forms</Value>
    </Document_x0020_Type>
    <Training_x0020_Topic xmlns="2f254586-b35f-4441-a040-f54e6e92090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BB3BDB-6A66-417B-A783-3F28EC8DA041}">
  <ds:schemaRef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elements/1.1/"/>
    <ds:schemaRef ds:uri="http://purl.org/dc/dcmitype/"/>
    <ds:schemaRef ds:uri="http://schemas.microsoft.com/office/infopath/2007/PartnerControls"/>
    <ds:schemaRef ds:uri="2f254586-b35f-4441-a040-f54e6e92090e"/>
    <ds:schemaRef ds:uri="http://www.w3.org/XML/1998/namespace"/>
  </ds:schemaRefs>
</ds:datastoreItem>
</file>

<file path=customXml/itemProps2.xml><?xml version="1.0" encoding="utf-8"?>
<ds:datastoreItem xmlns:ds="http://schemas.openxmlformats.org/officeDocument/2006/customXml" ds:itemID="{F915595C-8FBB-4AF8-BE7F-2939F69DA9B7}">
  <ds:schemaRefs>
    <ds:schemaRef ds:uri="http://schemas.microsoft.com/sharepoint/v3/contenttype/forms"/>
  </ds:schemaRefs>
</ds:datastoreItem>
</file>

<file path=customXml/itemProps3.xml><?xml version="1.0" encoding="utf-8"?>
<ds:datastoreItem xmlns:ds="http://schemas.openxmlformats.org/officeDocument/2006/customXml" ds:itemID="{5FDDA512-5D72-4707-8D24-64B16C47D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65</TotalTime>
  <Words>1369</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Gap Filling</vt:lpstr>
      <vt:lpstr>Overview</vt:lpstr>
      <vt:lpstr>Gap Determination</vt:lpstr>
      <vt:lpstr>EAI Page Creation and Scheduling</vt:lpstr>
      <vt:lpstr>EAI Page Creation and Scheduling (cont.)</vt:lpstr>
      <vt:lpstr>EAI Page</vt:lpstr>
      <vt:lpstr>EAI Page (cont.)</vt:lpstr>
      <vt:lpstr>Worker Process for Validating Income</vt:lpstr>
      <vt:lpstr>Eligibility Determined for Multiple Years</vt:lpstr>
      <vt:lpstr>Other Important Information</vt:lpstr>
      <vt:lpstr>Questions?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JENNIFER BOOTH</dc:creator>
  <cp:lastModifiedBy>JENNIFER BOOTH</cp:lastModifiedBy>
  <cp:revision>5</cp:revision>
  <cp:lastPrinted>2015-06-05T19:27:41Z</cp:lastPrinted>
  <dcterms:created xsi:type="dcterms:W3CDTF">2017-10-10T15:17:38Z</dcterms:created>
  <dcterms:modified xsi:type="dcterms:W3CDTF">2023-03-06T21:07:58Z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