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91" r:id="rId4"/>
  </p:sldMasterIdLst>
  <p:notesMasterIdLst>
    <p:notesMasterId r:id="rId60"/>
  </p:notesMasterIdLst>
  <p:sldIdLst>
    <p:sldId id="258" r:id="rId5"/>
    <p:sldId id="331" r:id="rId6"/>
    <p:sldId id="260" r:id="rId7"/>
    <p:sldId id="261" r:id="rId8"/>
    <p:sldId id="316" r:id="rId9"/>
    <p:sldId id="329" r:id="rId10"/>
    <p:sldId id="312" r:id="rId11"/>
    <p:sldId id="313" r:id="rId12"/>
    <p:sldId id="328" r:id="rId13"/>
    <p:sldId id="314" r:id="rId14"/>
    <p:sldId id="315" r:id="rId15"/>
    <p:sldId id="320" r:id="rId16"/>
    <p:sldId id="321" r:id="rId17"/>
    <p:sldId id="322" r:id="rId18"/>
    <p:sldId id="323" r:id="rId19"/>
    <p:sldId id="318" r:id="rId20"/>
    <p:sldId id="319" r:id="rId21"/>
    <p:sldId id="297" r:id="rId22"/>
    <p:sldId id="326" r:id="rId23"/>
    <p:sldId id="333" r:id="rId24"/>
    <p:sldId id="330" r:id="rId25"/>
    <p:sldId id="332" r:id="rId26"/>
    <p:sldId id="334" r:id="rId27"/>
    <p:sldId id="262" r:id="rId28"/>
    <p:sldId id="263" r:id="rId29"/>
    <p:sldId id="280" r:id="rId30"/>
    <p:sldId id="296" r:id="rId31"/>
    <p:sldId id="281" r:id="rId32"/>
    <p:sldId id="317" r:id="rId33"/>
    <p:sldId id="341" r:id="rId34"/>
    <p:sldId id="266" r:id="rId35"/>
    <p:sldId id="271" r:id="rId36"/>
    <p:sldId id="279" r:id="rId37"/>
    <p:sldId id="264" r:id="rId38"/>
    <p:sldId id="265" r:id="rId39"/>
    <p:sldId id="268" r:id="rId40"/>
    <p:sldId id="272" r:id="rId41"/>
    <p:sldId id="270" r:id="rId42"/>
    <p:sldId id="273" r:id="rId43"/>
    <p:sldId id="274" r:id="rId44"/>
    <p:sldId id="275" r:id="rId45"/>
    <p:sldId id="335" r:id="rId46"/>
    <p:sldId id="337" r:id="rId47"/>
    <p:sldId id="336" r:id="rId48"/>
    <p:sldId id="340" r:id="rId49"/>
    <p:sldId id="339" r:id="rId50"/>
    <p:sldId id="287" r:id="rId51"/>
    <p:sldId id="276" r:id="rId52"/>
    <p:sldId id="338" r:id="rId53"/>
    <p:sldId id="288" r:id="rId54"/>
    <p:sldId id="289" r:id="rId55"/>
    <p:sldId id="342" r:id="rId56"/>
    <p:sldId id="343" r:id="rId57"/>
    <p:sldId id="327" r:id="rId58"/>
    <p:sldId id="277" r:id="rId5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8766A0-AB16-45BD-8113-4253A6F91D62}" v="194" dt="2022-01-11T20:42:15.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3" autoAdjust="0"/>
    <p:restoredTop sz="94660"/>
  </p:normalViewPr>
  <p:slideViewPr>
    <p:cSldViewPr snapToGrid="0">
      <p:cViewPr varScale="1">
        <p:scale>
          <a:sx n="46" d="100"/>
          <a:sy n="46" d="100"/>
        </p:scale>
        <p:origin x="54"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iddleton" userId="e25a6d47-6049-4225-8be9-5c03807d0016" providerId="ADAL" clId="{5A8766A0-AB16-45BD-8113-4253A6F91D62}"/>
    <pc:docChg chg="modSld sldOrd">
      <pc:chgData name="Laura Middleton" userId="e25a6d47-6049-4225-8be9-5c03807d0016" providerId="ADAL" clId="{5A8766A0-AB16-45BD-8113-4253A6F91D62}" dt="2022-01-11T20:42:15.547" v="196" actId="20577"/>
      <pc:docMkLst>
        <pc:docMk/>
      </pc:docMkLst>
      <pc:sldChg chg="ord">
        <pc:chgData name="Laura Middleton" userId="e25a6d47-6049-4225-8be9-5c03807d0016" providerId="ADAL" clId="{5A8766A0-AB16-45BD-8113-4253A6F91D62}" dt="2022-01-11T20:39:09.631" v="1"/>
        <pc:sldMkLst>
          <pc:docMk/>
          <pc:sldMk cId="2930116180" sldId="327"/>
        </pc:sldMkLst>
      </pc:sldChg>
      <pc:sldChg chg="modSp mod">
        <pc:chgData name="Laura Middleton" userId="e25a6d47-6049-4225-8be9-5c03807d0016" providerId="ADAL" clId="{5A8766A0-AB16-45BD-8113-4253A6F91D62}" dt="2022-01-11T20:42:15.547" v="196" actId="20577"/>
        <pc:sldMkLst>
          <pc:docMk/>
          <pc:sldMk cId="1009759946" sldId="331"/>
        </pc:sldMkLst>
        <pc:spChg chg="mod">
          <ac:chgData name="Laura Middleton" userId="e25a6d47-6049-4225-8be9-5c03807d0016" providerId="ADAL" clId="{5A8766A0-AB16-45BD-8113-4253A6F91D62}" dt="2022-01-11T20:41:21.792" v="193" actId="14100"/>
          <ac:spMkLst>
            <pc:docMk/>
            <pc:sldMk cId="1009759946" sldId="331"/>
            <ac:spMk id="2" creationId="{B3CBBDEE-7C43-4790-B571-DB159522837D}"/>
          </ac:spMkLst>
        </pc:spChg>
        <pc:graphicFrameChg chg="mod">
          <ac:chgData name="Laura Middleton" userId="e25a6d47-6049-4225-8be9-5c03807d0016" providerId="ADAL" clId="{5A8766A0-AB16-45BD-8113-4253A6F91D62}" dt="2022-01-11T20:42:15.547" v="196" actId="20577"/>
          <ac:graphicFrameMkLst>
            <pc:docMk/>
            <pc:sldMk cId="1009759946" sldId="331"/>
            <ac:graphicFrameMk id="76" creationId="{6A541CAC-C793-4149-9F78-C0DFB1D5A30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883AF-45ED-470C-9061-02457747BAE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27EBD8F-D749-48EC-9161-B3736135C3CB}">
      <dgm:prSet/>
      <dgm:spPr/>
      <dgm:t>
        <a:bodyPr/>
        <a:lstStyle/>
        <a:p>
          <a:r>
            <a:rPr lang="en-US" dirty="0"/>
            <a:t>Definition and Types of Overpayments                                                                                                        			             3</a:t>
          </a:r>
        </a:p>
      </dgm:t>
    </dgm:pt>
    <dgm:pt modelId="{DA907B95-82B7-4CF6-ACB9-D42C23E6D81C}" type="parTrans" cxnId="{882BC68C-7155-4F84-80F0-0A47FA0C686C}">
      <dgm:prSet/>
      <dgm:spPr/>
      <dgm:t>
        <a:bodyPr/>
        <a:lstStyle/>
        <a:p>
          <a:endParaRPr lang="en-US"/>
        </a:p>
      </dgm:t>
    </dgm:pt>
    <dgm:pt modelId="{283A985C-9A1E-4B13-8D96-27DB101C5B4D}" type="sibTrans" cxnId="{882BC68C-7155-4F84-80F0-0A47FA0C686C}">
      <dgm:prSet/>
      <dgm:spPr/>
      <dgm:t>
        <a:bodyPr/>
        <a:lstStyle/>
        <a:p>
          <a:endParaRPr lang="en-US"/>
        </a:p>
      </dgm:t>
    </dgm:pt>
    <dgm:pt modelId="{93E9B219-2247-4E97-85F0-E3C18A02AD7D}">
      <dgm:prSet/>
      <dgm:spPr/>
      <dgm:t>
        <a:bodyPr/>
        <a:lstStyle/>
        <a:p>
          <a:r>
            <a:rPr lang="en-US" dirty="0"/>
            <a:t>Pandemic Processes                                              											 6</a:t>
          </a:r>
        </a:p>
      </dgm:t>
    </dgm:pt>
    <dgm:pt modelId="{1391A686-8864-400F-91F5-172E672F8DD1}" type="parTrans" cxnId="{D8A2964D-DB6E-4EAE-8E71-C3869CC92FFC}">
      <dgm:prSet/>
      <dgm:spPr/>
      <dgm:t>
        <a:bodyPr/>
        <a:lstStyle/>
        <a:p>
          <a:endParaRPr lang="en-US"/>
        </a:p>
      </dgm:t>
    </dgm:pt>
    <dgm:pt modelId="{60220DAA-BDE9-4657-94FC-C03C13AA7266}" type="sibTrans" cxnId="{D8A2964D-DB6E-4EAE-8E71-C3869CC92FFC}">
      <dgm:prSet/>
      <dgm:spPr/>
      <dgm:t>
        <a:bodyPr/>
        <a:lstStyle/>
        <a:p>
          <a:endParaRPr lang="en-US"/>
        </a:p>
      </dgm:t>
    </dgm:pt>
    <dgm:pt modelId="{FD817E50-2B6E-4C32-8443-8457398C65B5}">
      <dgm:prSet/>
      <dgm:spPr/>
      <dgm:t>
        <a:bodyPr/>
        <a:lstStyle/>
        <a:p>
          <a:r>
            <a:rPr lang="en-US" dirty="0"/>
            <a:t>Finding Existing Overpayments in Mainframe											 7</a:t>
          </a:r>
        </a:p>
      </dgm:t>
    </dgm:pt>
    <dgm:pt modelId="{9B7B06EF-EF3E-4B63-816F-18CF5EFE8402}" type="parTrans" cxnId="{CBD5A637-F15A-4B63-BBD3-DAF944C08A6A}">
      <dgm:prSet/>
      <dgm:spPr/>
      <dgm:t>
        <a:bodyPr/>
        <a:lstStyle/>
        <a:p>
          <a:endParaRPr lang="en-US"/>
        </a:p>
      </dgm:t>
    </dgm:pt>
    <dgm:pt modelId="{A71C63D1-EE3A-42A9-B82E-9431B7F3F91C}" type="sibTrans" cxnId="{CBD5A637-F15A-4B63-BBD3-DAF944C08A6A}">
      <dgm:prSet/>
      <dgm:spPr/>
      <dgm:t>
        <a:bodyPr/>
        <a:lstStyle/>
        <a:p>
          <a:endParaRPr lang="en-US"/>
        </a:p>
      </dgm:t>
    </dgm:pt>
    <dgm:pt modelId="{1B14011A-A2FF-4A77-B367-241ADA952E41}">
      <dgm:prSet/>
      <dgm:spPr/>
      <dgm:t>
        <a:bodyPr/>
        <a:lstStyle/>
        <a:p>
          <a:r>
            <a:rPr lang="en-US" dirty="0"/>
            <a:t>Notices 																10</a:t>
          </a:r>
        </a:p>
      </dgm:t>
    </dgm:pt>
    <dgm:pt modelId="{EA6319E1-C932-48DD-839E-8A087BDB4506}" type="parTrans" cxnId="{2E8EC152-184A-4BB2-A245-197789B0D08F}">
      <dgm:prSet/>
      <dgm:spPr/>
      <dgm:t>
        <a:bodyPr/>
        <a:lstStyle/>
        <a:p>
          <a:endParaRPr lang="en-US"/>
        </a:p>
      </dgm:t>
    </dgm:pt>
    <dgm:pt modelId="{40E2970E-F3CD-4487-AAE0-379D791BE12E}" type="sibTrans" cxnId="{2E8EC152-184A-4BB2-A245-197789B0D08F}">
      <dgm:prSet/>
      <dgm:spPr/>
      <dgm:t>
        <a:bodyPr/>
        <a:lstStyle/>
        <a:p>
          <a:endParaRPr lang="en-US"/>
        </a:p>
      </dgm:t>
    </dgm:pt>
    <dgm:pt modelId="{6B0BDFBC-2597-4918-8B2E-10E3A7EC0089}">
      <dgm:prSet/>
      <dgm:spPr/>
      <dgm:t>
        <a:bodyPr/>
        <a:lstStyle/>
        <a:p>
          <a:r>
            <a:rPr lang="en-US" dirty="0"/>
            <a:t>Returned Mail 															17</a:t>
          </a:r>
        </a:p>
      </dgm:t>
    </dgm:pt>
    <dgm:pt modelId="{6A48C2A9-3C9F-47E3-B3B3-59D73151A4F5}" type="parTrans" cxnId="{351C4989-AAD2-4C85-AF54-82183754B7AC}">
      <dgm:prSet/>
      <dgm:spPr/>
      <dgm:t>
        <a:bodyPr/>
        <a:lstStyle/>
        <a:p>
          <a:endParaRPr lang="en-US"/>
        </a:p>
      </dgm:t>
    </dgm:pt>
    <dgm:pt modelId="{4083FF44-DECF-4514-AFA8-38166E5BEAE4}" type="sibTrans" cxnId="{351C4989-AAD2-4C85-AF54-82183754B7AC}">
      <dgm:prSet/>
      <dgm:spPr/>
      <dgm:t>
        <a:bodyPr/>
        <a:lstStyle/>
        <a:p>
          <a:endParaRPr lang="en-US"/>
        </a:p>
      </dgm:t>
    </dgm:pt>
    <dgm:pt modelId="{3F1AB1CE-17EE-4476-9ECB-7C9A394249CF}">
      <dgm:prSet/>
      <dgm:spPr/>
      <dgm:t>
        <a:bodyPr/>
        <a:lstStyle/>
        <a:p>
          <a:r>
            <a:rPr lang="en-US" dirty="0"/>
            <a:t>General Overpayment Reminders 													18</a:t>
          </a:r>
        </a:p>
      </dgm:t>
    </dgm:pt>
    <dgm:pt modelId="{C8AE6448-96D3-48FC-8E61-9D00870DA8F0}" type="parTrans" cxnId="{0298CC9B-225E-4390-828E-6F1858DBE06D}">
      <dgm:prSet/>
      <dgm:spPr/>
      <dgm:t>
        <a:bodyPr/>
        <a:lstStyle/>
        <a:p>
          <a:endParaRPr lang="en-US"/>
        </a:p>
      </dgm:t>
    </dgm:pt>
    <dgm:pt modelId="{33E9EBF5-3B5B-4F7E-8FC0-8061673D6478}" type="sibTrans" cxnId="{0298CC9B-225E-4390-828E-6F1858DBE06D}">
      <dgm:prSet/>
      <dgm:spPr/>
      <dgm:t>
        <a:bodyPr/>
        <a:lstStyle/>
        <a:p>
          <a:endParaRPr lang="en-US"/>
        </a:p>
      </dgm:t>
    </dgm:pt>
    <dgm:pt modelId="{08D0B42E-EB57-4324-9ECF-141A4EDEE0F8}">
      <dgm:prSet/>
      <dgm:spPr/>
      <dgm:t>
        <a:bodyPr/>
        <a:lstStyle/>
        <a:p>
          <a:r>
            <a:rPr lang="en-US" dirty="0"/>
            <a:t>Date of Discovery 														19</a:t>
          </a:r>
        </a:p>
      </dgm:t>
    </dgm:pt>
    <dgm:pt modelId="{D05D9F04-749F-4D93-B849-205E53B17495}" type="parTrans" cxnId="{95D4F370-F99C-403F-9399-C9DD610B8029}">
      <dgm:prSet/>
      <dgm:spPr/>
      <dgm:t>
        <a:bodyPr/>
        <a:lstStyle/>
        <a:p>
          <a:endParaRPr lang="en-US"/>
        </a:p>
      </dgm:t>
    </dgm:pt>
    <dgm:pt modelId="{E4371589-F56F-479E-8965-9F6D6A1989FC}" type="sibTrans" cxnId="{95D4F370-F99C-403F-9399-C9DD610B8029}">
      <dgm:prSet/>
      <dgm:spPr/>
      <dgm:t>
        <a:bodyPr/>
        <a:lstStyle/>
        <a:p>
          <a:endParaRPr lang="en-US"/>
        </a:p>
      </dgm:t>
    </dgm:pt>
    <dgm:pt modelId="{CFA8DFC9-CF5F-4BEC-B36A-4943A26DEFA8}">
      <dgm:prSet/>
      <dgm:spPr/>
      <dgm:t>
        <a:bodyPr/>
        <a:lstStyle/>
        <a:p>
          <a:r>
            <a:rPr lang="en-US" dirty="0"/>
            <a:t>Lookback Period 															20</a:t>
          </a:r>
        </a:p>
      </dgm:t>
    </dgm:pt>
    <dgm:pt modelId="{A82311DF-9062-4CD5-9207-318A3EFF99FD}" type="parTrans" cxnId="{C0B94D96-E943-44FD-924A-CBE9AE107ADC}">
      <dgm:prSet/>
      <dgm:spPr/>
      <dgm:t>
        <a:bodyPr/>
        <a:lstStyle/>
        <a:p>
          <a:endParaRPr lang="en-US"/>
        </a:p>
      </dgm:t>
    </dgm:pt>
    <dgm:pt modelId="{BC94A621-49A7-49C9-9124-349E826C4E02}" type="sibTrans" cxnId="{C0B94D96-E943-44FD-924A-CBE9AE107ADC}">
      <dgm:prSet/>
      <dgm:spPr/>
      <dgm:t>
        <a:bodyPr/>
        <a:lstStyle/>
        <a:p>
          <a:endParaRPr lang="en-US"/>
        </a:p>
      </dgm:t>
    </dgm:pt>
    <dgm:pt modelId="{72D05846-574A-4711-AAB6-4A48DAC48E97}">
      <dgm:prSet/>
      <dgm:spPr/>
      <dgm:t>
        <a:bodyPr/>
        <a:lstStyle/>
        <a:p>
          <a:r>
            <a:rPr lang="en-US" dirty="0"/>
            <a:t>Minimum Threshold 														22</a:t>
          </a:r>
        </a:p>
      </dgm:t>
    </dgm:pt>
    <dgm:pt modelId="{87F6EBF0-102F-4EF2-B8ED-FAC6B1F17663}" type="parTrans" cxnId="{8D4847BB-8828-4AC7-955D-F8B2930BC811}">
      <dgm:prSet/>
      <dgm:spPr/>
      <dgm:t>
        <a:bodyPr/>
        <a:lstStyle/>
        <a:p>
          <a:endParaRPr lang="en-US"/>
        </a:p>
      </dgm:t>
    </dgm:pt>
    <dgm:pt modelId="{B61A523D-2083-45F8-8C4D-7A6BA8F6ABF8}" type="sibTrans" cxnId="{8D4847BB-8828-4AC7-955D-F8B2930BC811}">
      <dgm:prSet/>
      <dgm:spPr/>
      <dgm:t>
        <a:bodyPr/>
        <a:lstStyle/>
        <a:p>
          <a:endParaRPr lang="en-US"/>
        </a:p>
      </dgm:t>
    </dgm:pt>
    <dgm:pt modelId="{D81A681A-4B7C-4F29-A7E4-E1D7045A9CBF}">
      <dgm:prSet/>
      <dgm:spPr/>
      <dgm:t>
        <a:bodyPr/>
        <a:lstStyle/>
        <a:p>
          <a:r>
            <a:rPr lang="en-US" dirty="0"/>
            <a:t>Creating a referral in BRITS 													24</a:t>
          </a:r>
        </a:p>
      </dgm:t>
    </dgm:pt>
    <dgm:pt modelId="{228BCF7A-7404-4EF2-9698-E4612AFA3896}" type="parTrans" cxnId="{4550ACAC-648E-4CF3-806A-C30F2DD3EA47}">
      <dgm:prSet/>
      <dgm:spPr/>
      <dgm:t>
        <a:bodyPr/>
        <a:lstStyle/>
        <a:p>
          <a:endParaRPr lang="en-US"/>
        </a:p>
      </dgm:t>
    </dgm:pt>
    <dgm:pt modelId="{8B38F7BE-B491-4C45-AE3B-19D41CE3AFD0}" type="sibTrans" cxnId="{4550ACAC-648E-4CF3-806A-C30F2DD3EA47}">
      <dgm:prSet/>
      <dgm:spPr/>
      <dgm:t>
        <a:bodyPr/>
        <a:lstStyle/>
        <a:p>
          <a:endParaRPr lang="en-US"/>
        </a:p>
      </dgm:t>
    </dgm:pt>
    <dgm:pt modelId="{ED184132-17CE-41BC-96A8-4645C074284E}">
      <dgm:prSet/>
      <dgm:spPr/>
      <dgm:t>
        <a:bodyPr/>
        <a:lstStyle/>
        <a:p>
          <a:r>
            <a:rPr lang="en-US" dirty="0"/>
            <a:t>Liable Individuals 														29</a:t>
          </a:r>
        </a:p>
      </dgm:t>
    </dgm:pt>
    <dgm:pt modelId="{69298D79-89DA-4260-80AD-CB1A3F886B32}" type="parTrans" cxnId="{9626AC5B-6A75-4F17-B2E4-F1F0DE40A583}">
      <dgm:prSet/>
      <dgm:spPr/>
      <dgm:t>
        <a:bodyPr/>
        <a:lstStyle/>
        <a:p>
          <a:endParaRPr lang="en-US"/>
        </a:p>
      </dgm:t>
    </dgm:pt>
    <dgm:pt modelId="{7134DFAB-5A1B-45E4-9680-2B442E4D2D24}" type="sibTrans" cxnId="{9626AC5B-6A75-4F17-B2E4-F1F0DE40A583}">
      <dgm:prSet/>
      <dgm:spPr/>
      <dgm:t>
        <a:bodyPr/>
        <a:lstStyle/>
        <a:p>
          <a:endParaRPr lang="en-US"/>
        </a:p>
      </dgm:t>
    </dgm:pt>
    <dgm:pt modelId="{0EFC877E-BBA3-4668-8741-E5FE42F83234}">
      <dgm:prSet/>
      <dgm:spPr/>
      <dgm:t>
        <a:bodyPr/>
        <a:lstStyle/>
        <a:p>
          <a:r>
            <a:rPr lang="en-US" dirty="0"/>
            <a:t>Overpayment Processing—Mainframe and BRITS 											31</a:t>
          </a:r>
        </a:p>
      </dgm:t>
    </dgm:pt>
    <dgm:pt modelId="{057587DA-AFB8-42B0-A5E2-15816D6A2A4D}" type="parTrans" cxnId="{B09841AE-B3B5-4041-A122-2BEFC4014DCD}">
      <dgm:prSet/>
      <dgm:spPr/>
      <dgm:t>
        <a:bodyPr/>
        <a:lstStyle/>
        <a:p>
          <a:endParaRPr lang="en-US"/>
        </a:p>
      </dgm:t>
    </dgm:pt>
    <dgm:pt modelId="{43682543-F2A8-45F4-A846-BA6410EACEE1}" type="sibTrans" cxnId="{B09841AE-B3B5-4041-A122-2BEFC4014DCD}">
      <dgm:prSet/>
      <dgm:spPr/>
      <dgm:t>
        <a:bodyPr/>
        <a:lstStyle/>
        <a:p>
          <a:endParaRPr lang="en-US"/>
        </a:p>
      </dgm:t>
    </dgm:pt>
    <dgm:pt modelId="{A09A469D-E053-4518-AEB7-DEE8492EB22F}">
      <dgm:prSet/>
      <dgm:spPr/>
      <dgm:t>
        <a:bodyPr/>
        <a:lstStyle/>
        <a:p>
          <a:r>
            <a:rPr lang="en-US" dirty="0"/>
            <a:t>MA Overpayments and IPV 													47</a:t>
          </a:r>
        </a:p>
      </dgm:t>
    </dgm:pt>
    <dgm:pt modelId="{FE973D82-FF23-4137-AE99-26264B75A7AB}" type="parTrans" cxnId="{13919332-BBDC-4BDD-85EA-EF09A80C1C92}">
      <dgm:prSet/>
      <dgm:spPr/>
      <dgm:t>
        <a:bodyPr/>
        <a:lstStyle/>
        <a:p>
          <a:endParaRPr lang="en-US"/>
        </a:p>
      </dgm:t>
    </dgm:pt>
    <dgm:pt modelId="{8930D103-C721-4218-BEB4-52342A432A66}" type="sibTrans" cxnId="{13919332-BBDC-4BDD-85EA-EF09A80C1C92}">
      <dgm:prSet/>
      <dgm:spPr/>
      <dgm:t>
        <a:bodyPr/>
        <a:lstStyle/>
        <a:p>
          <a:endParaRPr lang="en-US"/>
        </a:p>
      </dgm:t>
    </dgm:pt>
    <dgm:pt modelId="{5701F3DF-D629-4D09-AB2D-553779EE1307}">
      <dgm:prSet/>
      <dgm:spPr/>
      <dgm:t>
        <a:bodyPr/>
        <a:lstStyle/>
        <a:p>
          <a:r>
            <a:rPr lang="en-US" dirty="0"/>
            <a:t>How to Enter a FS IPV														 52</a:t>
          </a:r>
        </a:p>
      </dgm:t>
    </dgm:pt>
    <dgm:pt modelId="{38470B29-5C9D-4DE6-81D9-D646A6D72B23}" type="parTrans" cxnId="{0599BDC2-1237-402E-8454-A190063917A4}">
      <dgm:prSet/>
      <dgm:spPr/>
      <dgm:t>
        <a:bodyPr/>
        <a:lstStyle/>
        <a:p>
          <a:endParaRPr lang="en-US"/>
        </a:p>
      </dgm:t>
    </dgm:pt>
    <dgm:pt modelId="{2AF8C573-CDAA-4E82-9506-E0C7BC8F4005}" type="sibTrans" cxnId="{0599BDC2-1237-402E-8454-A190063917A4}">
      <dgm:prSet/>
      <dgm:spPr/>
      <dgm:t>
        <a:bodyPr/>
        <a:lstStyle/>
        <a:p>
          <a:endParaRPr lang="en-US"/>
        </a:p>
      </dgm:t>
    </dgm:pt>
    <dgm:pt modelId="{D2ED8B81-0864-4487-A55B-6402828D4B7D}">
      <dgm:prSet/>
      <dgm:spPr/>
      <dgm:t>
        <a:bodyPr/>
        <a:lstStyle/>
        <a:p>
          <a:r>
            <a:rPr lang="en-US"/>
            <a:t>PACU </a:t>
          </a:r>
          <a:r>
            <a:rPr lang="en-US" dirty="0"/>
            <a:t>																16</a:t>
          </a:r>
        </a:p>
      </dgm:t>
    </dgm:pt>
    <dgm:pt modelId="{DB056A7A-875A-4E2B-9DAE-032BE9BCC277}" type="parTrans" cxnId="{6922E869-89A5-480D-9C46-2B308D4A9806}">
      <dgm:prSet/>
      <dgm:spPr/>
      <dgm:t>
        <a:bodyPr/>
        <a:lstStyle/>
        <a:p>
          <a:endParaRPr lang="en-US"/>
        </a:p>
      </dgm:t>
    </dgm:pt>
    <dgm:pt modelId="{A1F412A0-5F75-4F9A-A4E9-5D8DFF61B191}" type="sibTrans" cxnId="{6922E869-89A5-480D-9C46-2B308D4A9806}">
      <dgm:prSet/>
      <dgm:spPr/>
      <dgm:t>
        <a:bodyPr/>
        <a:lstStyle/>
        <a:p>
          <a:endParaRPr lang="en-US"/>
        </a:p>
      </dgm:t>
    </dgm:pt>
    <dgm:pt modelId="{9914012D-2A45-47FF-85E6-806F6053166A}">
      <dgm:prSet/>
      <dgm:spPr/>
      <dgm:t>
        <a:bodyPr/>
        <a:lstStyle/>
        <a:p>
          <a:r>
            <a:rPr lang="en-US" dirty="0"/>
            <a:t>Duplicate Benefits 														23</a:t>
          </a:r>
        </a:p>
      </dgm:t>
    </dgm:pt>
    <dgm:pt modelId="{195C1E9C-5658-4F33-A56F-3A65B712B84A}" type="parTrans" cxnId="{09227F6E-EF49-4151-93D9-AB6B0554B9DB}">
      <dgm:prSet/>
      <dgm:spPr/>
      <dgm:t>
        <a:bodyPr/>
        <a:lstStyle/>
        <a:p>
          <a:endParaRPr lang="en-US"/>
        </a:p>
      </dgm:t>
    </dgm:pt>
    <dgm:pt modelId="{19D799F9-8804-4D19-BAA6-3FC38320F7F3}" type="sibTrans" cxnId="{09227F6E-EF49-4151-93D9-AB6B0554B9DB}">
      <dgm:prSet/>
      <dgm:spPr/>
      <dgm:t>
        <a:bodyPr/>
        <a:lstStyle/>
        <a:p>
          <a:endParaRPr lang="en-US"/>
        </a:p>
      </dgm:t>
    </dgm:pt>
    <dgm:pt modelId="{67E756E2-D494-4582-9312-451E19A7BDCF}">
      <dgm:prSet/>
      <dgm:spPr/>
      <dgm:t>
        <a:bodyPr/>
        <a:lstStyle/>
        <a:p>
          <a:r>
            <a:rPr lang="en-US" dirty="0"/>
            <a:t>Case Comments 															46</a:t>
          </a:r>
        </a:p>
      </dgm:t>
    </dgm:pt>
    <dgm:pt modelId="{18F47893-1FCE-4B01-BF71-10AFCA5CF77A}" type="parTrans" cxnId="{C8E2B5BC-D22D-4D90-829E-77CBC64FD31C}">
      <dgm:prSet/>
      <dgm:spPr/>
      <dgm:t>
        <a:bodyPr/>
        <a:lstStyle/>
        <a:p>
          <a:endParaRPr lang="en-US"/>
        </a:p>
      </dgm:t>
    </dgm:pt>
    <dgm:pt modelId="{C2DA6D3F-2F89-49B6-A5FA-E60820624AF5}" type="sibTrans" cxnId="{C8E2B5BC-D22D-4D90-829E-77CBC64FD31C}">
      <dgm:prSet/>
      <dgm:spPr/>
      <dgm:t>
        <a:bodyPr/>
        <a:lstStyle/>
        <a:p>
          <a:endParaRPr lang="en-US"/>
        </a:p>
      </dgm:t>
    </dgm:pt>
    <dgm:pt modelId="{35C63ED1-A617-4EC5-AB49-6335BB449DCD}">
      <dgm:prSet/>
      <dgm:spPr/>
      <dgm:t>
        <a:bodyPr/>
        <a:lstStyle/>
        <a:p>
          <a:r>
            <a:rPr lang="en-US" dirty="0"/>
            <a:t>Extensions to Existing Overpayment Referrals in BRITS                                                                                                                               54</a:t>
          </a:r>
        </a:p>
      </dgm:t>
    </dgm:pt>
    <dgm:pt modelId="{745269D9-8FC9-4558-9A5A-86BBDC0C6419}" type="parTrans" cxnId="{220478C6-6F03-4795-9BB7-083E22E90680}">
      <dgm:prSet/>
      <dgm:spPr/>
      <dgm:t>
        <a:bodyPr/>
        <a:lstStyle/>
        <a:p>
          <a:endParaRPr lang="en-US"/>
        </a:p>
      </dgm:t>
    </dgm:pt>
    <dgm:pt modelId="{8D7025C4-7C5F-445F-8842-6ADAD2B2D2AD}" type="sibTrans" cxnId="{220478C6-6F03-4795-9BB7-083E22E90680}">
      <dgm:prSet/>
      <dgm:spPr/>
      <dgm:t>
        <a:bodyPr/>
        <a:lstStyle/>
        <a:p>
          <a:endParaRPr lang="en-US"/>
        </a:p>
      </dgm:t>
    </dgm:pt>
    <dgm:pt modelId="{47CDF377-4680-4A3D-94F5-F8B73C0995C0}" type="pres">
      <dgm:prSet presAssocID="{58A883AF-45ED-470C-9061-02457747BAEC}" presName="vert0" presStyleCnt="0">
        <dgm:presLayoutVars>
          <dgm:dir/>
          <dgm:animOne val="branch"/>
          <dgm:animLvl val="lvl"/>
        </dgm:presLayoutVars>
      </dgm:prSet>
      <dgm:spPr/>
    </dgm:pt>
    <dgm:pt modelId="{0477BD81-FA31-4B9A-918F-1DF32198C376}" type="pres">
      <dgm:prSet presAssocID="{A27EBD8F-D749-48EC-9161-B3736135C3CB}" presName="thickLine" presStyleLbl="alignNode1" presStyleIdx="0" presStyleCnt="18"/>
      <dgm:spPr/>
    </dgm:pt>
    <dgm:pt modelId="{029F9337-7C6B-4A4C-A11F-736059BBFBD2}" type="pres">
      <dgm:prSet presAssocID="{A27EBD8F-D749-48EC-9161-B3736135C3CB}" presName="horz1" presStyleCnt="0"/>
      <dgm:spPr/>
    </dgm:pt>
    <dgm:pt modelId="{64D58055-D4F6-4F4F-8EB8-21452B1A3AD0}" type="pres">
      <dgm:prSet presAssocID="{A27EBD8F-D749-48EC-9161-B3736135C3CB}" presName="tx1" presStyleLbl="revTx" presStyleIdx="0" presStyleCnt="18"/>
      <dgm:spPr/>
    </dgm:pt>
    <dgm:pt modelId="{D486373A-2599-40DE-A222-8A0D29C2506A}" type="pres">
      <dgm:prSet presAssocID="{A27EBD8F-D749-48EC-9161-B3736135C3CB}" presName="vert1" presStyleCnt="0"/>
      <dgm:spPr/>
    </dgm:pt>
    <dgm:pt modelId="{03D3C2FF-7ED4-434C-BE46-730E7115F122}" type="pres">
      <dgm:prSet presAssocID="{93E9B219-2247-4E97-85F0-E3C18A02AD7D}" presName="thickLine" presStyleLbl="alignNode1" presStyleIdx="1" presStyleCnt="18"/>
      <dgm:spPr/>
    </dgm:pt>
    <dgm:pt modelId="{20BC784B-ABAC-4FFB-8877-24EF1A18468C}" type="pres">
      <dgm:prSet presAssocID="{93E9B219-2247-4E97-85F0-E3C18A02AD7D}" presName="horz1" presStyleCnt="0"/>
      <dgm:spPr/>
    </dgm:pt>
    <dgm:pt modelId="{CB570372-E81B-437B-811F-60AF995A36D1}" type="pres">
      <dgm:prSet presAssocID="{93E9B219-2247-4E97-85F0-E3C18A02AD7D}" presName="tx1" presStyleLbl="revTx" presStyleIdx="1" presStyleCnt="18"/>
      <dgm:spPr/>
    </dgm:pt>
    <dgm:pt modelId="{42C9DCFB-8E8C-4418-82C9-CC045F56AB54}" type="pres">
      <dgm:prSet presAssocID="{93E9B219-2247-4E97-85F0-E3C18A02AD7D}" presName="vert1" presStyleCnt="0"/>
      <dgm:spPr/>
    </dgm:pt>
    <dgm:pt modelId="{411E7018-3A2E-4666-86A1-A606B544994C}" type="pres">
      <dgm:prSet presAssocID="{FD817E50-2B6E-4C32-8443-8457398C65B5}" presName="thickLine" presStyleLbl="alignNode1" presStyleIdx="2" presStyleCnt="18"/>
      <dgm:spPr/>
    </dgm:pt>
    <dgm:pt modelId="{57B159BD-24B0-450E-8397-2F929CFB5B50}" type="pres">
      <dgm:prSet presAssocID="{FD817E50-2B6E-4C32-8443-8457398C65B5}" presName="horz1" presStyleCnt="0"/>
      <dgm:spPr/>
    </dgm:pt>
    <dgm:pt modelId="{6195BB4A-38F9-47C2-9BDB-15865C5A065F}" type="pres">
      <dgm:prSet presAssocID="{FD817E50-2B6E-4C32-8443-8457398C65B5}" presName="tx1" presStyleLbl="revTx" presStyleIdx="2" presStyleCnt="18"/>
      <dgm:spPr/>
    </dgm:pt>
    <dgm:pt modelId="{1E2ECCBE-642F-45E9-81B5-772E9DC952EF}" type="pres">
      <dgm:prSet presAssocID="{FD817E50-2B6E-4C32-8443-8457398C65B5}" presName="vert1" presStyleCnt="0"/>
      <dgm:spPr/>
    </dgm:pt>
    <dgm:pt modelId="{FC7D3019-6523-4906-9B62-EAC4FB2EC140}" type="pres">
      <dgm:prSet presAssocID="{1B14011A-A2FF-4A77-B367-241ADA952E41}" presName="thickLine" presStyleLbl="alignNode1" presStyleIdx="3" presStyleCnt="18"/>
      <dgm:spPr/>
    </dgm:pt>
    <dgm:pt modelId="{C94F8618-4FAF-48B0-9C9E-3F3D858D0C94}" type="pres">
      <dgm:prSet presAssocID="{1B14011A-A2FF-4A77-B367-241ADA952E41}" presName="horz1" presStyleCnt="0"/>
      <dgm:spPr/>
    </dgm:pt>
    <dgm:pt modelId="{90858533-B101-4E52-A44C-98873BB0A3E5}" type="pres">
      <dgm:prSet presAssocID="{1B14011A-A2FF-4A77-B367-241ADA952E41}" presName="tx1" presStyleLbl="revTx" presStyleIdx="3" presStyleCnt="18"/>
      <dgm:spPr/>
    </dgm:pt>
    <dgm:pt modelId="{B633C8D4-BD81-4921-9697-CCB20E5CCE28}" type="pres">
      <dgm:prSet presAssocID="{1B14011A-A2FF-4A77-B367-241ADA952E41}" presName="vert1" presStyleCnt="0"/>
      <dgm:spPr/>
    </dgm:pt>
    <dgm:pt modelId="{A15D274B-AA47-44D3-B913-F1653B3F993A}" type="pres">
      <dgm:prSet presAssocID="{D2ED8B81-0864-4487-A55B-6402828D4B7D}" presName="thickLine" presStyleLbl="alignNode1" presStyleIdx="4" presStyleCnt="18"/>
      <dgm:spPr/>
    </dgm:pt>
    <dgm:pt modelId="{1AC92043-E319-43C2-B206-B7A222830576}" type="pres">
      <dgm:prSet presAssocID="{D2ED8B81-0864-4487-A55B-6402828D4B7D}" presName="horz1" presStyleCnt="0"/>
      <dgm:spPr/>
    </dgm:pt>
    <dgm:pt modelId="{C781F1CD-EC9B-4A72-9E66-8CED179D18CC}" type="pres">
      <dgm:prSet presAssocID="{D2ED8B81-0864-4487-A55B-6402828D4B7D}" presName="tx1" presStyleLbl="revTx" presStyleIdx="4" presStyleCnt="18"/>
      <dgm:spPr/>
    </dgm:pt>
    <dgm:pt modelId="{209F6E22-0702-41AF-A2D7-9D83C8E08699}" type="pres">
      <dgm:prSet presAssocID="{D2ED8B81-0864-4487-A55B-6402828D4B7D}" presName="vert1" presStyleCnt="0"/>
      <dgm:spPr/>
    </dgm:pt>
    <dgm:pt modelId="{84898890-B2C3-4811-AF14-2DB8B8115307}" type="pres">
      <dgm:prSet presAssocID="{6B0BDFBC-2597-4918-8B2E-10E3A7EC0089}" presName="thickLine" presStyleLbl="alignNode1" presStyleIdx="5" presStyleCnt="18"/>
      <dgm:spPr/>
    </dgm:pt>
    <dgm:pt modelId="{43D50B42-6D50-49B1-AE75-B891EC95ED09}" type="pres">
      <dgm:prSet presAssocID="{6B0BDFBC-2597-4918-8B2E-10E3A7EC0089}" presName="horz1" presStyleCnt="0"/>
      <dgm:spPr/>
    </dgm:pt>
    <dgm:pt modelId="{368BF457-0DA5-4C47-9C95-246DF3471549}" type="pres">
      <dgm:prSet presAssocID="{6B0BDFBC-2597-4918-8B2E-10E3A7EC0089}" presName="tx1" presStyleLbl="revTx" presStyleIdx="5" presStyleCnt="18"/>
      <dgm:spPr/>
    </dgm:pt>
    <dgm:pt modelId="{F1E5A3E2-58A2-4209-9455-DAD79458F03E}" type="pres">
      <dgm:prSet presAssocID="{6B0BDFBC-2597-4918-8B2E-10E3A7EC0089}" presName="vert1" presStyleCnt="0"/>
      <dgm:spPr/>
    </dgm:pt>
    <dgm:pt modelId="{09B48E65-301D-484B-8896-563D10560C75}" type="pres">
      <dgm:prSet presAssocID="{3F1AB1CE-17EE-4476-9ECB-7C9A394249CF}" presName="thickLine" presStyleLbl="alignNode1" presStyleIdx="6" presStyleCnt="18"/>
      <dgm:spPr/>
    </dgm:pt>
    <dgm:pt modelId="{AACE5D2B-4866-4CB8-92FD-1483D5BF295E}" type="pres">
      <dgm:prSet presAssocID="{3F1AB1CE-17EE-4476-9ECB-7C9A394249CF}" presName="horz1" presStyleCnt="0"/>
      <dgm:spPr/>
    </dgm:pt>
    <dgm:pt modelId="{2957BC3D-2731-4BB8-85CC-657F939FA177}" type="pres">
      <dgm:prSet presAssocID="{3F1AB1CE-17EE-4476-9ECB-7C9A394249CF}" presName="tx1" presStyleLbl="revTx" presStyleIdx="6" presStyleCnt="18"/>
      <dgm:spPr/>
    </dgm:pt>
    <dgm:pt modelId="{311A99DD-0F5E-49B1-9C2E-42655733A3D1}" type="pres">
      <dgm:prSet presAssocID="{3F1AB1CE-17EE-4476-9ECB-7C9A394249CF}" presName="vert1" presStyleCnt="0"/>
      <dgm:spPr/>
    </dgm:pt>
    <dgm:pt modelId="{176C0565-3CE9-4258-9F73-52839E2A940A}" type="pres">
      <dgm:prSet presAssocID="{08D0B42E-EB57-4324-9ECF-141A4EDEE0F8}" presName="thickLine" presStyleLbl="alignNode1" presStyleIdx="7" presStyleCnt="18"/>
      <dgm:spPr/>
    </dgm:pt>
    <dgm:pt modelId="{E018BA24-DEBC-4D1D-A959-C087E684B670}" type="pres">
      <dgm:prSet presAssocID="{08D0B42E-EB57-4324-9ECF-141A4EDEE0F8}" presName="horz1" presStyleCnt="0"/>
      <dgm:spPr/>
    </dgm:pt>
    <dgm:pt modelId="{887F2003-05B0-4C31-97DD-498C90EA2043}" type="pres">
      <dgm:prSet presAssocID="{08D0B42E-EB57-4324-9ECF-141A4EDEE0F8}" presName="tx1" presStyleLbl="revTx" presStyleIdx="7" presStyleCnt="18"/>
      <dgm:spPr/>
    </dgm:pt>
    <dgm:pt modelId="{A69DB141-918E-4B6E-9EE5-52BE8DD86C27}" type="pres">
      <dgm:prSet presAssocID="{08D0B42E-EB57-4324-9ECF-141A4EDEE0F8}" presName="vert1" presStyleCnt="0"/>
      <dgm:spPr/>
    </dgm:pt>
    <dgm:pt modelId="{DE46F334-D351-4B08-8F90-625D542D9ED1}" type="pres">
      <dgm:prSet presAssocID="{CFA8DFC9-CF5F-4BEC-B36A-4943A26DEFA8}" presName="thickLine" presStyleLbl="alignNode1" presStyleIdx="8" presStyleCnt="18"/>
      <dgm:spPr/>
    </dgm:pt>
    <dgm:pt modelId="{7B010980-C0CC-49F7-A21B-40963B28D5EF}" type="pres">
      <dgm:prSet presAssocID="{CFA8DFC9-CF5F-4BEC-B36A-4943A26DEFA8}" presName="horz1" presStyleCnt="0"/>
      <dgm:spPr/>
    </dgm:pt>
    <dgm:pt modelId="{CF0975DF-76A9-4AA8-AB07-430C6C0C48BE}" type="pres">
      <dgm:prSet presAssocID="{CFA8DFC9-CF5F-4BEC-B36A-4943A26DEFA8}" presName="tx1" presStyleLbl="revTx" presStyleIdx="8" presStyleCnt="18"/>
      <dgm:spPr/>
    </dgm:pt>
    <dgm:pt modelId="{C25A42A1-45E2-4C03-B6C9-D96DC6221CD8}" type="pres">
      <dgm:prSet presAssocID="{CFA8DFC9-CF5F-4BEC-B36A-4943A26DEFA8}" presName="vert1" presStyleCnt="0"/>
      <dgm:spPr/>
    </dgm:pt>
    <dgm:pt modelId="{0D3FFF5A-57B1-420D-B424-2D54015E3D7F}" type="pres">
      <dgm:prSet presAssocID="{72D05846-574A-4711-AAB6-4A48DAC48E97}" presName="thickLine" presStyleLbl="alignNode1" presStyleIdx="9" presStyleCnt="18"/>
      <dgm:spPr/>
    </dgm:pt>
    <dgm:pt modelId="{543B42DE-B0A3-4D28-AAD2-072A3F1FA907}" type="pres">
      <dgm:prSet presAssocID="{72D05846-574A-4711-AAB6-4A48DAC48E97}" presName="horz1" presStyleCnt="0"/>
      <dgm:spPr/>
    </dgm:pt>
    <dgm:pt modelId="{5E42B021-F5B9-4DF0-9B9D-83A069E913DF}" type="pres">
      <dgm:prSet presAssocID="{72D05846-574A-4711-AAB6-4A48DAC48E97}" presName="tx1" presStyleLbl="revTx" presStyleIdx="9" presStyleCnt="18"/>
      <dgm:spPr/>
    </dgm:pt>
    <dgm:pt modelId="{5DA6BB5C-1C31-4DB6-B20B-A10D7D7189A6}" type="pres">
      <dgm:prSet presAssocID="{72D05846-574A-4711-AAB6-4A48DAC48E97}" presName="vert1" presStyleCnt="0"/>
      <dgm:spPr/>
    </dgm:pt>
    <dgm:pt modelId="{53AC5A1A-2F54-4935-9CBD-3B74948CC49D}" type="pres">
      <dgm:prSet presAssocID="{9914012D-2A45-47FF-85E6-806F6053166A}" presName="thickLine" presStyleLbl="alignNode1" presStyleIdx="10" presStyleCnt="18"/>
      <dgm:spPr/>
    </dgm:pt>
    <dgm:pt modelId="{D1129D38-DA39-485D-BC87-28DF8D201242}" type="pres">
      <dgm:prSet presAssocID="{9914012D-2A45-47FF-85E6-806F6053166A}" presName="horz1" presStyleCnt="0"/>
      <dgm:spPr/>
    </dgm:pt>
    <dgm:pt modelId="{299FE990-BA8D-4BF0-B85C-F1B4AC71A10A}" type="pres">
      <dgm:prSet presAssocID="{9914012D-2A45-47FF-85E6-806F6053166A}" presName="tx1" presStyleLbl="revTx" presStyleIdx="10" presStyleCnt="18"/>
      <dgm:spPr/>
    </dgm:pt>
    <dgm:pt modelId="{D113A178-FA2A-432E-8A82-2C25B5D008C0}" type="pres">
      <dgm:prSet presAssocID="{9914012D-2A45-47FF-85E6-806F6053166A}" presName="vert1" presStyleCnt="0"/>
      <dgm:spPr/>
    </dgm:pt>
    <dgm:pt modelId="{1706D15A-3DAF-467C-9EC3-D0470F2E7A2C}" type="pres">
      <dgm:prSet presAssocID="{D81A681A-4B7C-4F29-A7E4-E1D7045A9CBF}" presName="thickLine" presStyleLbl="alignNode1" presStyleIdx="11" presStyleCnt="18"/>
      <dgm:spPr/>
    </dgm:pt>
    <dgm:pt modelId="{A541749D-F56E-4FEB-B7BC-3D447D4603FD}" type="pres">
      <dgm:prSet presAssocID="{D81A681A-4B7C-4F29-A7E4-E1D7045A9CBF}" presName="horz1" presStyleCnt="0"/>
      <dgm:spPr/>
    </dgm:pt>
    <dgm:pt modelId="{6A67B077-5BA0-421B-AFE4-707BF5F9F3E6}" type="pres">
      <dgm:prSet presAssocID="{D81A681A-4B7C-4F29-A7E4-E1D7045A9CBF}" presName="tx1" presStyleLbl="revTx" presStyleIdx="11" presStyleCnt="18"/>
      <dgm:spPr/>
    </dgm:pt>
    <dgm:pt modelId="{A3EF0D1E-2C07-464E-978E-CF58AE08F9C3}" type="pres">
      <dgm:prSet presAssocID="{D81A681A-4B7C-4F29-A7E4-E1D7045A9CBF}" presName="vert1" presStyleCnt="0"/>
      <dgm:spPr/>
    </dgm:pt>
    <dgm:pt modelId="{C956DF61-792F-4465-8F08-905D91A9D833}" type="pres">
      <dgm:prSet presAssocID="{ED184132-17CE-41BC-96A8-4645C074284E}" presName="thickLine" presStyleLbl="alignNode1" presStyleIdx="12" presStyleCnt="18"/>
      <dgm:spPr/>
    </dgm:pt>
    <dgm:pt modelId="{79791211-6033-4347-864A-8A827D846AFC}" type="pres">
      <dgm:prSet presAssocID="{ED184132-17CE-41BC-96A8-4645C074284E}" presName="horz1" presStyleCnt="0"/>
      <dgm:spPr/>
    </dgm:pt>
    <dgm:pt modelId="{256ACA38-8BBA-4443-90C6-BDE82553D04D}" type="pres">
      <dgm:prSet presAssocID="{ED184132-17CE-41BC-96A8-4645C074284E}" presName="tx1" presStyleLbl="revTx" presStyleIdx="12" presStyleCnt="18"/>
      <dgm:spPr/>
    </dgm:pt>
    <dgm:pt modelId="{742EDCDE-A031-4406-A0CA-6ADB20640023}" type="pres">
      <dgm:prSet presAssocID="{ED184132-17CE-41BC-96A8-4645C074284E}" presName="vert1" presStyleCnt="0"/>
      <dgm:spPr/>
    </dgm:pt>
    <dgm:pt modelId="{401069CA-BD57-4F2A-8695-D8B813AB5558}" type="pres">
      <dgm:prSet presAssocID="{0EFC877E-BBA3-4668-8741-E5FE42F83234}" presName="thickLine" presStyleLbl="alignNode1" presStyleIdx="13" presStyleCnt="18"/>
      <dgm:spPr/>
    </dgm:pt>
    <dgm:pt modelId="{51212F7F-F832-4060-8382-83E424592EA8}" type="pres">
      <dgm:prSet presAssocID="{0EFC877E-BBA3-4668-8741-E5FE42F83234}" presName="horz1" presStyleCnt="0"/>
      <dgm:spPr/>
    </dgm:pt>
    <dgm:pt modelId="{B5D96DCE-D820-492D-8999-8DE6EE324552}" type="pres">
      <dgm:prSet presAssocID="{0EFC877E-BBA3-4668-8741-E5FE42F83234}" presName="tx1" presStyleLbl="revTx" presStyleIdx="13" presStyleCnt="18"/>
      <dgm:spPr/>
    </dgm:pt>
    <dgm:pt modelId="{20D69BC3-77E9-4943-AA01-B845A987B3AA}" type="pres">
      <dgm:prSet presAssocID="{0EFC877E-BBA3-4668-8741-E5FE42F83234}" presName="vert1" presStyleCnt="0"/>
      <dgm:spPr/>
    </dgm:pt>
    <dgm:pt modelId="{66CBB0C7-F474-4AE6-9568-523E8FA1603E}" type="pres">
      <dgm:prSet presAssocID="{67E756E2-D494-4582-9312-451E19A7BDCF}" presName="thickLine" presStyleLbl="alignNode1" presStyleIdx="14" presStyleCnt="18"/>
      <dgm:spPr/>
    </dgm:pt>
    <dgm:pt modelId="{56C7AC44-356B-411E-AECC-111028B14CE9}" type="pres">
      <dgm:prSet presAssocID="{67E756E2-D494-4582-9312-451E19A7BDCF}" presName="horz1" presStyleCnt="0"/>
      <dgm:spPr/>
    </dgm:pt>
    <dgm:pt modelId="{754AE183-5246-45B2-8713-791D742EFA7D}" type="pres">
      <dgm:prSet presAssocID="{67E756E2-D494-4582-9312-451E19A7BDCF}" presName="tx1" presStyleLbl="revTx" presStyleIdx="14" presStyleCnt="18"/>
      <dgm:spPr/>
    </dgm:pt>
    <dgm:pt modelId="{CC367035-0921-4304-9921-0489B319B9F3}" type="pres">
      <dgm:prSet presAssocID="{67E756E2-D494-4582-9312-451E19A7BDCF}" presName="vert1" presStyleCnt="0"/>
      <dgm:spPr/>
    </dgm:pt>
    <dgm:pt modelId="{2A9C7797-2FCE-4B05-B216-BB0FE6C0BEE8}" type="pres">
      <dgm:prSet presAssocID="{A09A469D-E053-4518-AEB7-DEE8492EB22F}" presName="thickLine" presStyleLbl="alignNode1" presStyleIdx="15" presStyleCnt="18"/>
      <dgm:spPr/>
    </dgm:pt>
    <dgm:pt modelId="{76259DCD-9089-4081-9890-1CF756D04C27}" type="pres">
      <dgm:prSet presAssocID="{A09A469D-E053-4518-AEB7-DEE8492EB22F}" presName="horz1" presStyleCnt="0"/>
      <dgm:spPr/>
    </dgm:pt>
    <dgm:pt modelId="{A6C8911D-6520-40E9-93D1-E32BF7DC13AA}" type="pres">
      <dgm:prSet presAssocID="{A09A469D-E053-4518-AEB7-DEE8492EB22F}" presName="tx1" presStyleLbl="revTx" presStyleIdx="15" presStyleCnt="18"/>
      <dgm:spPr/>
    </dgm:pt>
    <dgm:pt modelId="{DFC3AEEC-68F6-4799-8BDA-BA793C94AEA6}" type="pres">
      <dgm:prSet presAssocID="{A09A469D-E053-4518-AEB7-DEE8492EB22F}" presName="vert1" presStyleCnt="0"/>
      <dgm:spPr/>
    </dgm:pt>
    <dgm:pt modelId="{54FC3218-EB08-445C-878A-503C8E5EFDDE}" type="pres">
      <dgm:prSet presAssocID="{5701F3DF-D629-4D09-AB2D-553779EE1307}" presName="thickLine" presStyleLbl="alignNode1" presStyleIdx="16" presStyleCnt="18"/>
      <dgm:spPr/>
    </dgm:pt>
    <dgm:pt modelId="{B8EE3AFF-F65C-4A19-BD33-AB7C01AF6F62}" type="pres">
      <dgm:prSet presAssocID="{5701F3DF-D629-4D09-AB2D-553779EE1307}" presName="horz1" presStyleCnt="0"/>
      <dgm:spPr/>
    </dgm:pt>
    <dgm:pt modelId="{73375CB3-8462-44B0-B706-F6B76D8580A4}" type="pres">
      <dgm:prSet presAssocID="{5701F3DF-D629-4D09-AB2D-553779EE1307}" presName="tx1" presStyleLbl="revTx" presStyleIdx="16" presStyleCnt="18"/>
      <dgm:spPr/>
    </dgm:pt>
    <dgm:pt modelId="{760CC75A-37CF-4FEE-B6CD-3BB8E953988E}" type="pres">
      <dgm:prSet presAssocID="{5701F3DF-D629-4D09-AB2D-553779EE1307}" presName="vert1" presStyleCnt="0"/>
      <dgm:spPr/>
    </dgm:pt>
    <dgm:pt modelId="{2CD81FE7-BD2F-4420-9E0E-64402EFF8394}" type="pres">
      <dgm:prSet presAssocID="{35C63ED1-A617-4EC5-AB49-6335BB449DCD}" presName="thickLine" presStyleLbl="alignNode1" presStyleIdx="17" presStyleCnt="18"/>
      <dgm:spPr/>
    </dgm:pt>
    <dgm:pt modelId="{BA65CF36-E363-448E-9C44-2D547FF00189}" type="pres">
      <dgm:prSet presAssocID="{35C63ED1-A617-4EC5-AB49-6335BB449DCD}" presName="horz1" presStyleCnt="0"/>
      <dgm:spPr/>
    </dgm:pt>
    <dgm:pt modelId="{3CDDFA4C-79C2-43E2-9FF3-3EAE000CECB5}" type="pres">
      <dgm:prSet presAssocID="{35C63ED1-A617-4EC5-AB49-6335BB449DCD}" presName="tx1" presStyleLbl="revTx" presStyleIdx="17" presStyleCnt="18"/>
      <dgm:spPr/>
    </dgm:pt>
    <dgm:pt modelId="{80612F68-4E71-422F-9A56-857EDB36EA14}" type="pres">
      <dgm:prSet presAssocID="{35C63ED1-A617-4EC5-AB49-6335BB449DCD}" presName="vert1" presStyleCnt="0"/>
      <dgm:spPr/>
    </dgm:pt>
  </dgm:ptLst>
  <dgm:cxnLst>
    <dgm:cxn modelId="{D72DF208-D64D-4328-A591-4592A57BB604}" type="presOf" srcId="{08D0B42E-EB57-4324-9ECF-141A4EDEE0F8}" destId="{887F2003-05B0-4C31-97DD-498C90EA2043}" srcOrd="0" destOrd="0" presId="urn:microsoft.com/office/officeart/2008/layout/LinedList"/>
    <dgm:cxn modelId="{C4F8F51A-1AEE-4F05-A60A-CACBF8389C73}" type="presOf" srcId="{93E9B219-2247-4E97-85F0-E3C18A02AD7D}" destId="{CB570372-E81B-437B-811F-60AF995A36D1}" srcOrd="0" destOrd="0" presId="urn:microsoft.com/office/officeart/2008/layout/LinedList"/>
    <dgm:cxn modelId="{13919332-BBDC-4BDD-85EA-EF09A80C1C92}" srcId="{58A883AF-45ED-470C-9061-02457747BAEC}" destId="{A09A469D-E053-4518-AEB7-DEE8492EB22F}" srcOrd="15" destOrd="0" parTransId="{FE973D82-FF23-4137-AE99-26264B75A7AB}" sibTransId="{8930D103-C721-4218-BEB4-52342A432A66}"/>
    <dgm:cxn modelId="{CBD5A637-F15A-4B63-BBD3-DAF944C08A6A}" srcId="{58A883AF-45ED-470C-9061-02457747BAEC}" destId="{FD817E50-2B6E-4C32-8443-8457398C65B5}" srcOrd="2" destOrd="0" parTransId="{9B7B06EF-EF3E-4B63-816F-18CF5EFE8402}" sibTransId="{A71C63D1-EE3A-42A9-B82E-9431B7F3F91C}"/>
    <dgm:cxn modelId="{9626AC5B-6A75-4F17-B2E4-F1F0DE40A583}" srcId="{58A883AF-45ED-470C-9061-02457747BAEC}" destId="{ED184132-17CE-41BC-96A8-4645C074284E}" srcOrd="12" destOrd="0" parTransId="{69298D79-89DA-4260-80AD-CB1A3F886B32}" sibTransId="{7134DFAB-5A1B-45E4-9680-2B442E4D2D24}"/>
    <dgm:cxn modelId="{1B85F065-5D74-4A75-9353-9EBD9A18E1F5}" type="presOf" srcId="{D2ED8B81-0864-4487-A55B-6402828D4B7D}" destId="{C781F1CD-EC9B-4A72-9E66-8CED179D18CC}" srcOrd="0" destOrd="0" presId="urn:microsoft.com/office/officeart/2008/layout/LinedList"/>
    <dgm:cxn modelId="{E1126946-C12B-473A-B638-82BE275EC7B7}" type="presOf" srcId="{35C63ED1-A617-4EC5-AB49-6335BB449DCD}" destId="{3CDDFA4C-79C2-43E2-9FF3-3EAE000CECB5}" srcOrd="0" destOrd="0" presId="urn:microsoft.com/office/officeart/2008/layout/LinedList"/>
    <dgm:cxn modelId="{F83E7166-CA71-4231-885B-17A0A8F91FC6}" type="presOf" srcId="{A27EBD8F-D749-48EC-9161-B3736135C3CB}" destId="{64D58055-D4F6-4F4F-8EB8-21452B1A3AD0}" srcOrd="0" destOrd="0" presId="urn:microsoft.com/office/officeart/2008/layout/LinedList"/>
    <dgm:cxn modelId="{6922E869-89A5-480D-9C46-2B308D4A9806}" srcId="{58A883AF-45ED-470C-9061-02457747BAEC}" destId="{D2ED8B81-0864-4487-A55B-6402828D4B7D}" srcOrd="4" destOrd="0" parTransId="{DB056A7A-875A-4E2B-9DAE-032BE9BCC277}" sibTransId="{A1F412A0-5F75-4F9A-A4E9-5D8DFF61B191}"/>
    <dgm:cxn modelId="{D8A2964D-DB6E-4EAE-8E71-C3869CC92FFC}" srcId="{58A883AF-45ED-470C-9061-02457747BAEC}" destId="{93E9B219-2247-4E97-85F0-E3C18A02AD7D}" srcOrd="1" destOrd="0" parTransId="{1391A686-8864-400F-91F5-172E672F8DD1}" sibTransId="{60220DAA-BDE9-4657-94FC-C03C13AA7266}"/>
    <dgm:cxn modelId="{09227F6E-EF49-4151-93D9-AB6B0554B9DB}" srcId="{58A883AF-45ED-470C-9061-02457747BAEC}" destId="{9914012D-2A45-47FF-85E6-806F6053166A}" srcOrd="10" destOrd="0" parTransId="{195C1E9C-5658-4F33-A56F-3A65B712B84A}" sibTransId="{19D799F9-8804-4D19-BAA6-3FC38320F7F3}"/>
    <dgm:cxn modelId="{95D4F370-F99C-403F-9399-C9DD610B8029}" srcId="{58A883AF-45ED-470C-9061-02457747BAEC}" destId="{08D0B42E-EB57-4324-9ECF-141A4EDEE0F8}" srcOrd="7" destOrd="0" parTransId="{D05D9F04-749F-4D93-B849-205E53B17495}" sibTransId="{E4371589-F56F-479E-8965-9F6D6A1989FC}"/>
    <dgm:cxn modelId="{2E8EC152-184A-4BB2-A245-197789B0D08F}" srcId="{58A883AF-45ED-470C-9061-02457747BAEC}" destId="{1B14011A-A2FF-4A77-B367-241ADA952E41}" srcOrd="3" destOrd="0" parTransId="{EA6319E1-C932-48DD-839E-8A087BDB4506}" sibTransId="{40E2970E-F3CD-4487-AAE0-379D791BE12E}"/>
    <dgm:cxn modelId="{C9781959-100C-42B2-A874-CB8165C2839D}" type="presOf" srcId="{ED184132-17CE-41BC-96A8-4645C074284E}" destId="{256ACA38-8BBA-4443-90C6-BDE82553D04D}" srcOrd="0" destOrd="0" presId="urn:microsoft.com/office/officeart/2008/layout/LinedList"/>
    <dgm:cxn modelId="{22171884-0EF2-4488-A1EB-C16695652B5D}" type="presOf" srcId="{58A883AF-45ED-470C-9061-02457747BAEC}" destId="{47CDF377-4680-4A3D-94F5-F8B73C0995C0}" srcOrd="0" destOrd="0" presId="urn:microsoft.com/office/officeart/2008/layout/LinedList"/>
    <dgm:cxn modelId="{351C4989-AAD2-4C85-AF54-82183754B7AC}" srcId="{58A883AF-45ED-470C-9061-02457747BAEC}" destId="{6B0BDFBC-2597-4918-8B2E-10E3A7EC0089}" srcOrd="5" destOrd="0" parTransId="{6A48C2A9-3C9F-47E3-B3B3-59D73151A4F5}" sibTransId="{4083FF44-DECF-4514-AFA8-38166E5BEAE4}"/>
    <dgm:cxn modelId="{04F4318A-94C7-437A-AC9A-F4A0D94ADA81}" type="presOf" srcId="{0EFC877E-BBA3-4668-8741-E5FE42F83234}" destId="{B5D96DCE-D820-492D-8999-8DE6EE324552}" srcOrd="0" destOrd="0" presId="urn:microsoft.com/office/officeart/2008/layout/LinedList"/>
    <dgm:cxn modelId="{882BC68C-7155-4F84-80F0-0A47FA0C686C}" srcId="{58A883AF-45ED-470C-9061-02457747BAEC}" destId="{A27EBD8F-D749-48EC-9161-B3736135C3CB}" srcOrd="0" destOrd="0" parTransId="{DA907B95-82B7-4CF6-ACB9-D42C23E6D81C}" sibTransId="{283A985C-9A1E-4B13-8D96-27DB101C5B4D}"/>
    <dgm:cxn modelId="{6B2DFF94-7FF0-4C89-8082-762DB92E7306}" type="presOf" srcId="{5701F3DF-D629-4D09-AB2D-553779EE1307}" destId="{73375CB3-8462-44B0-B706-F6B76D8580A4}" srcOrd="0" destOrd="0" presId="urn:microsoft.com/office/officeart/2008/layout/LinedList"/>
    <dgm:cxn modelId="{C0B94D96-E943-44FD-924A-CBE9AE107ADC}" srcId="{58A883AF-45ED-470C-9061-02457747BAEC}" destId="{CFA8DFC9-CF5F-4BEC-B36A-4943A26DEFA8}" srcOrd="8" destOrd="0" parTransId="{A82311DF-9062-4CD5-9207-318A3EFF99FD}" sibTransId="{BC94A621-49A7-49C9-9124-349E826C4E02}"/>
    <dgm:cxn modelId="{0298CC9B-225E-4390-828E-6F1858DBE06D}" srcId="{58A883AF-45ED-470C-9061-02457747BAEC}" destId="{3F1AB1CE-17EE-4476-9ECB-7C9A394249CF}" srcOrd="6" destOrd="0" parTransId="{C8AE6448-96D3-48FC-8E61-9D00870DA8F0}" sibTransId="{33E9EBF5-3B5B-4F7E-8FC0-8061673D6478}"/>
    <dgm:cxn modelId="{56282CA0-43B6-450C-B538-F57DF9566532}" type="presOf" srcId="{FD817E50-2B6E-4C32-8443-8457398C65B5}" destId="{6195BB4A-38F9-47C2-9BDB-15865C5A065F}" srcOrd="0" destOrd="0" presId="urn:microsoft.com/office/officeart/2008/layout/LinedList"/>
    <dgm:cxn modelId="{4550ACAC-648E-4CF3-806A-C30F2DD3EA47}" srcId="{58A883AF-45ED-470C-9061-02457747BAEC}" destId="{D81A681A-4B7C-4F29-A7E4-E1D7045A9CBF}" srcOrd="11" destOrd="0" parTransId="{228BCF7A-7404-4EF2-9698-E4612AFA3896}" sibTransId="{8B38F7BE-B491-4C45-AE3B-19D41CE3AFD0}"/>
    <dgm:cxn modelId="{B09841AE-B3B5-4041-A122-2BEFC4014DCD}" srcId="{58A883AF-45ED-470C-9061-02457747BAEC}" destId="{0EFC877E-BBA3-4668-8741-E5FE42F83234}" srcOrd="13" destOrd="0" parTransId="{057587DA-AFB8-42B0-A5E2-15816D6A2A4D}" sibTransId="{43682543-F2A8-45F4-A846-BA6410EACEE1}"/>
    <dgm:cxn modelId="{2866D5B1-32B6-4908-8C03-1C53F03243CE}" type="presOf" srcId="{3F1AB1CE-17EE-4476-9ECB-7C9A394249CF}" destId="{2957BC3D-2731-4BB8-85CC-657F939FA177}" srcOrd="0" destOrd="0" presId="urn:microsoft.com/office/officeart/2008/layout/LinedList"/>
    <dgm:cxn modelId="{F96E67B2-1F7F-4D39-AD80-393CD0C68482}" type="presOf" srcId="{D81A681A-4B7C-4F29-A7E4-E1D7045A9CBF}" destId="{6A67B077-5BA0-421B-AFE4-707BF5F9F3E6}" srcOrd="0" destOrd="0" presId="urn:microsoft.com/office/officeart/2008/layout/LinedList"/>
    <dgm:cxn modelId="{C356DBB3-3AEC-4780-95A3-96F8D2A1AAC3}" type="presOf" srcId="{9914012D-2A45-47FF-85E6-806F6053166A}" destId="{299FE990-BA8D-4BF0-B85C-F1B4AC71A10A}" srcOrd="0" destOrd="0" presId="urn:microsoft.com/office/officeart/2008/layout/LinedList"/>
    <dgm:cxn modelId="{8D4847BB-8828-4AC7-955D-F8B2930BC811}" srcId="{58A883AF-45ED-470C-9061-02457747BAEC}" destId="{72D05846-574A-4711-AAB6-4A48DAC48E97}" srcOrd="9" destOrd="0" parTransId="{87F6EBF0-102F-4EF2-B8ED-FAC6B1F17663}" sibTransId="{B61A523D-2083-45F8-8C4D-7A6BA8F6ABF8}"/>
    <dgm:cxn modelId="{C8E2B5BC-D22D-4D90-829E-77CBC64FD31C}" srcId="{58A883AF-45ED-470C-9061-02457747BAEC}" destId="{67E756E2-D494-4582-9312-451E19A7BDCF}" srcOrd="14" destOrd="0" parTransId="{18F47893-1FCE-4B01-BF71-10AFCA5CF77A}" sibTransId="{C2DA6D3F-2F89-49B6-A5FA-E60820624AF5}"/>
    <dgm:cxn modelId="{0599BDC2-1237-402E-8454-A190063917A4}" srcId="{58A883AF-45ED-470C-9061-02457747BAEC}" destId="{5701F3DF-D629-4D09-AB2D-553779EE1307}" srcOrd="16" destOrd="0" parTransId="{38470B29-5C9D-4DE6-81D9-D646A6D72B23}" sibTransId="{2AF8C573-CDAA-4E82-9506-E0C7BC8F4005}"/>
    <dgm:cxn modelId="{220478C6-6F03-4795-9BB7-083E22E90680}" srcId="{58A883AF-45ED-470C-9061-02457747BAEC}" destId="{35C63ED1-A617-4EC5-AB49-6335BB449DCD}" srcOrd="17" destOrd="0" parTransId="{745269D9-8FC9-4558-9A5A-86BBDC0C6419}" sibTransId="{8D7025C4-7C5F-445F-8842-6ADAD2B2D2AD}"/>
    <dgm:cxn modelId="{02C189CF-2858-46D7-9F01-BED680A137A3}" type="presOf" srcId="{72D05846-574A-4711-AAB6-4A48DAC48E97}" destId="{5E42B021-F5B9-4DF0-9B9D-83A069E913DF}" srcOrd="0" destOrd="0" presId="urn:microsoft.com/office/officeart/2008/layout/LinedList"/>
    <dgm:cxn modelId="{9EC4DCD3-27F0-4C97-8D18-7358EC4687C7}" type="presOf" srcId="{67E756E2-D494-4582-9312-451E19A7BDCF}" destId="{754AE183-5246-45B2-8713-791D742EFA7D}" srcOrd="0" destOrd="0" presId="urn:microsoft.com/office/officeart/2008/layout/LinedList"/>
    <dgm:cxn modelId="{92C5C6EE-D643-4572-A4E4-E15FBFF08416}" type="presOf" srcId="{6B0BDFBC-2597-4918-8B2E-10E3A7EC0089}" destId="{368BF457-0DA5-4C47-9C95-246DF3471549}" srcOrd="0" destOrd="0" presId="urn:microsoft.com/office/officeart/2008/layout/LinedList"/>
    <dgm:cxn modelId="{14C075FC-CEC8-4268-A74A-DE5019C115B6}" type="presOf" srcId="{A09A469D-E053-4518-AEB7-DEE8492EB22F}" destId="{A6C8911D-6520-40E9-93D1-E32BF7DC13AA}" srcOrd="0" destOrd="0" presId="urn:microsoft.com/office/officeart/2008/layout/LinedList"/>
    <dgm:cxn modelId="{F4A879FD-3BDC-4055-BE30-BA37919B7D9F}" type="presOf" srcId="{CFA8DFC9-CF5F-4BEC-B36A-4943A26DEFA8}" destId="{CF0975DF-76A9-4AA8-AB07-430C6C0C48BE}" srcOrd="0" destOrd="0" presId="urn:microsoft.com/office/officeart/2008/layout/LinedList"/>
    <dgm:cxn modelId="{5A142DFF-D9BB-4C9A-9B0A-613FE502D58B}" type="presOf" srcId="{1B14011A-A2FF-4A77-B367-241ADA952E41}" destId="{90858533-B101-4E52-A44C-98873BB0A3E5}" srcOrd="0" destOrd="0" presId="urn:microsoft.com/office/officeart/2008/layout/LinedList"/>
    <dgm:cxn modelId="{CDB5E84A-554A-484F-ABD2-CA0DB38600B3}" type="presParOf" srcId="{47CDF377-4680-4A3D-94F5-F8B73C0995C0}" destId="{0477BD81-FA31-4B9A-918F-1DF32198C376}" srcOrd="0" destOrd="0" presId="urn:microsoft.com/office/officeart/2008/layout/LinedList"/>
    <dgm:cxn modelId="{A3D83AA7-6D4B-4B01-BB23-BBE398E7C06E}" type="presParOf" srcId="{47CDF377-4680-4A3D-94F5-F8B73C0995C0}" destId="{029F9337-7C6B-4A4C-A11F-736059BBFBD2}" srcOrd="1" destOrd="0" presId="urn:microsoft.com/office/officeart/2008/layout/LinedList"/>
    <dgm:cxn modelId="{481CC260-7E8F-44FE-A381-027FD66B53AD}" type="presParOf" srcId="{029F9337-7C6B-4A4C-A11F-736059BBFBD2}" destId="{64D58055-D4F6-4F4F-8EB8-21452B1A3AD0}" srcOrd="0" destOrd="0" presId="urn:microsoft.com/office/officeart/2008/layout/LinedList"/>
    <dgm:cxn modelId="{F891625D-1413-4D10-94D4-0415DDFF3B20}" type="presParOf" srcId="{029F9337-7C6B-4A4C-A11F-736059BBFBD2}" destId="{D486373A-2599-40DE-A222-8A0D29C2506A}" srcOrd="1" destOrd="0" presId="urn:microsoft.com/office/officeart/2008/layout/LinedList"/>
    <dgm:cxn modelId="{7B8A7180-D2A3-43A6-806F-B0252E90AE3D}" type="presParOf" srcId="{47CDF377-4680-4A3D-94F5-F8B73C0995C0}" destId="{03D3C2FF-7ED4-434C-BE46-730E7115F122}" srcOrd="2" destOrd="0" presId="urn:microsoft.com/office/officeart/2008/layout/LinedList"/>
    <dgm:cxn modelId="{39F9C63B-CD82-46BF-89A0-D35DE82457ED}" type="presParOf" srcId="{47CDF377-4680-4A3D-94F5-F8B73C0995C0}" destId="{20BC784B-ABAC-4FFB-8877-24EF1A18468C}" srcOrd="3" destOrd="0" presId="urn:microsoft.com/office/officeart/2008/layout/LinedList"/>
    <dgm:cxn modelId="{4A96B60C-D703-40F5-BC62-4E94038110F5}" type="presParOf" srcId="{20BC784B-ABAC-4FFB-8877-24EF1A18468C}" destId="{CB570372-E81B-437B-811F-60AF995A36D1}" srcOrd="0" destOrd="0" presId="urn:microsoft.com/office/officeart/2008/layout/LinedList"/>
    <dgm:cxn modelId="{6E085F6A-6FC8-41D6-8A88-9BEFFF0C0B83}" type="presParOf" srcId="{20BC784B-ABAC-4FFB-8877-24EF1A18468C}" destId="{42C9DCFB-8E8C-4418-82C9-CC045F56AB54}" srcOrd="1" destOrd="0" presId="urn:microsoft.com/office/officeart/2008/layout/LinedList"/>
    <dgm:cxn modelId="{EDCF9C20-2DE5-4CBE-A74B-0053F5C48C08}" type="presParOf" srcId="{47CDF377-4680-4A3D-94F5-F8B73C0995C0}" destId="{411E7018-3A2E-4666-86A1-A606B544994C}" srcOrd="4" destOrd="0" presId="urn:microsoft.com/office/officeart/2008/layout/LinedList"/>
    <dgm:cxn modelId="{2C557EE8-509C-4636-8940-65F0737D4B37}" type="presParOf" srcId="{47CDF377-4680-4A3D-94F5-F8B73C0995C0}" destId="{57B159BD-24B0-450E-8397-2F929CFB5B50}" srcOrd="5" destOrd="0" presId="urn:microsoft.com/office/officeart/2008/layout/LinedList"/>
    <dgm:cxn modelId="{23247996-7BD3-4EDA-8512-44C887D1F424}" type="presParOf" srcId="{57B159BD-24B0-450E-8397-2F929CFB5B50}" destId="{6195BB4A-38F9-47C2-9BDB-15865C5A065F}" srcOrd="0" destOrd="0" presId="urn:microsoft.com/office/officeart/2008/layout/LinedList"/>
    <dgm:cxn modelId="{B3742DD6-D941-4E03-B743-2BA0E367690C}" type="presParOf" srcId="{57B159BD-24B0-450E-8397-2F929CFB5B50}" destId="{1E2ECCBE-642F-45E9-81B5-772E9DC952EF}" srcOrd="1" destOrd="0" presId="urn:microsoft.com/office/officeart/2008/layout/LinedList"/>
    <dgm:cxn modelId="{0A930B38-BFB5-405A-AC47-8765A40D394F}" type="presParOf" srcId="{47CDF377-4680-4A3D-94F5-F8B73C0995C0}" destId="{FC7D3019-6523-4906-9B62-EAC4FB2EC140}" srcOrd="6" destOrd="0" presId="urn:microsoft.com/office/officeart/2008/layout/LinedList"/>
    <dgm:cxn modelId="{09D09221-5F1A-4F5B-92C7-7CE4598C2D8F}" type="presParOf" srcId="{47CDF377-4680-4A3D-94F5-F8B73C0995C0}" destId="{C94F8618-4FAF-48B0-9C9E-3F3D858D0C94}" srcOrd="7" destOrd="0" presId="urn:microsoft.com/office/officeart/2008/layout/LinedList"/>
    <dgm:cxn modelId="{747E3176-687D-49EC-8FD4-DBAC83D6F2C8}" type="presParOf" srcId="{C94F8618-4FAF-48B0-9C9E-3F3D858D0C94}" destId="{90858533-B101-4E52-A44C-98873BB0A3E5}" srcOrd="0" destOrd="0" presId="urn:microsoft.com/office/officeart/2008/layout/LinedList"/>
    <dgm:cxn modelId="{B080BDCD-42C9-48AA-BDBF-D2E4E7EB7381}" type="presParOf" srcId="{C94F8618-4FAF-48B0-9C9E-3F3D858D0C94}" destId="{B633C8D4-BD81-4921-9697-CCB20E5CCE28}" srcOrd="1" destOrd="0" presId="urn:microsoft.com/office/officeart/2008/layout/LinedList"/>
    <dgm:cxn modelId="{9BB829C8-861C-4BB0-9C5C-3EBB263B5DEB}" type="presParOf" srcId="{47CDF377-4680-4A3D-94F5-F8B73C0995C0}" destId="{A15D274B-AA47-44D3-B913-F1653B3F993A}" srcOrd="8" destOrd="0" presId="urn:microsoft.com/office/officeart/2008/layout/LinedList"/>
    <dgm:cxn modelId="{7DB52B57-0990-47F5-9624-12A457900524}" type="presParOf" srcId="{47CDF377-4680-4A3D-94F5-F8B73C0995C0}" destId="{1AC92043-E319-43C2-B206-B7A222830576}" srcOrd="9" destOrd="0" presId="urn:microsoft.com/office/officeart/2008/layout/LinedList"/>
    <dgm:cxn modelId="{15BC94BA-74BF-4737-8EE8-A35858689ECA}" type="presParOf" srcId="{1AC92043-E319-43C2-B206-B7A222830576}" destId="{C781F1CD-EC9B-4A72-9E66-8CED179D18CC}" srcOrd="0" destOrd="0" presId="urn:microsoft.com/office/officeart/2008/layout/LinedList"/>
    <dgm:cxn modelId="{B48583FE-838D-4579-BDAF-AF967EAE73A8}" type="presParOf" srcId="{1AC92043-E319-43C2-B206-B7A222830576}" destId="{209F6E22-0702-41AF-A2D7-9D83C8E08699}" srcOrd="1" destOrd="0" presId="urn:microsoft.com/office/officeart/2008/layout/LinedList"/>
    <dgm:cxn modelId="{EA55E241-DC58-4B96-8EE0-FC4FC6563A5B}" type="presParOf" srcId="{47CDF377-4680-4A3D-94F5-F8B73C0995C0}" destId="{84898890-B2C3-4811-AF14-2DB8B8115307}" srcOrd="10" destOrd="0" presId="urn:microsoft.com/office/officeart/2008/layout/LinedList"/>
    <dgm:cxn modelId="{8A32B947-E55E-4E1E-8166-18B35EC82A9D}" type="presParOf" srcId="{47CDF377-4680-4A3D-94F5-F8B73C0995C0}" destId="{43D50B42-6D50-49B1-AE75-B891EC95ED09}" srcOrd="11" destOrd="0" presId="urn:microsoft.com/office/officeart/2008/layout/LinedList"/>
    <dgm:cxn modelId="{8413E63A-B642-43EE-9734-AA44ABDEFA30}" type="presParOf" srcId="{43D50B42-6D50-49B1-AE75-B891EC95ED09}" destId="{368BF457-0DA5-4C47-9C95-246DF3471549}" srcOrd="0" destOrd="0" presId="urn:microsoft.com/office/officeart/2008/layout/LinedList"/>
    <dgm:cxn modelId="{B4DE3EF0-2227-470A-8888-598A5F4E8E7E}" type="presParOf" srcId="{43D50B42-6D50-49B1-AE75-B891EC95ED09}" destId="{F1E5A3E2-58A2-4209-9455-DAD79458F03E}" srcOrd="1" destOrd="0" presId="urn:microsoft.com/office/officeart/2008/layout/LinedList"/>
    <dgm:cxn modelId="{ACBBAC14-4FDD-4A84-BD55-E92BFC131484}" type="presParOf" srcId="{47CDF377-4680-4A3D-94F5-F8B73C0995C0}" destId="{09B48E65-301D-484B-8896-563D10560C75}" srcOrd="12" destOrd="0" presId="urn:microsoft.com/office/officeart/2008/layout/LinedList"/>
    <dgm:cxn modelId="{87FEEEE2-6BB7-444F-9CE8-DBBE673AD9CD}" type="presParOf" srcId="{47CDF377-4680-4A3D-94F5-F8B73C0995C0}" destId="{AACE5D2B-4866-4CB8-92FD-1483D5BF295E}" srcOrd="13" destOrd="0" presId="urn:microsoft.com/office/officeart/2008/layout/LinedList"/>
    <dgm:cxn modelId="{BCCD1409-B454-4DB9-8FAB-338AB88B7CCE}" type="presParOf" srcId="{AACE5D2B-4866-4CB8-92FD-1483D5BF295E}" destId="{2957BC3D-2731-4BB8-85CC-657F939FA177}" srcOrd="0" destOrd="0" presId="urn:microsoft.com/office/officeart/2008/layout/LinedList"/>
    <dgm:cxn modelId="{8E34963E-A6EA-49BB-9CAA-AFD2F429AD20}" type="presParOf" srcId="{AACE5D2B-4866-4CB8-92FD-1483D5BF295E}" destId="{311A99DD-0F5E-49B1-9C2E-42655733A3D1}" srcOrd="1" destOrd="0" presId="urn:microsoft.com/office/officeart/2008/layout/LinedList"/>
    <dgm:cxn modelId="{EB923609-1E0E-41C6-8407-827BD245DF34}" type="presParOf" srcId="{47CDF377-4680-4A3D-94F5-F8B73C0995C0}" destId="{176C0565-3CE9-4258-9F73-52839E2A940A}" srcOrd="14" destOrd="0" presId="urn:microsoft.com/office/officeart/2008/layout/LinedList"/>
    <dgm:cxn modelId="{9181D9ED-4474-4C77-BF44-7E9FD8FF09E2}" type="presParOf" srcId="{47CDF377-4680-4A3D-94F5-F8B73C0995C0}" destId="{E018BA24-DEBC-4D1D-A959-C087E684B670}" srcOrd="15" destOrd="0" presId="urn:microsoft.com/office/officeart/2008/layout/LinedList"/>
    <dgm:cxn modelId="{B8E4BB1B-583D-4D1A-8E68-819007F7999D}" type="presParOf" srcId="{E018BA24-DEBC-4D1D-A959-C087E684B670}" destId="{887F2003-05B0-4C31-97DD-498C90EA2043}" srcOrd="0" destOrd="0" presId="urn:microsoft.com/office/officeart/2008/layout/LinedList"/>
    <dgm:cxn modelId="{6F5E39F9-2E50-44EA-82C3-B998E5D6B1C1}" type="presParOf" srcId="{E018BA24-DEBC-4D1D-A959-C087E684B670}" destId="{A69DB141-918E-4B6E-9EE5-52BE8DD86C27}" srcOrd="1" destOrd="0" presId="urn:microsoft.com/office/officeart/2008/layout/LinedList"/>
    <dgm:cxn modelId="{98F7AB2C-3588-4A1B-B46F-CC46F7E740A7}" type="presParOf" srcId="{47CDF377-4680-4A3D-94F5-F8B73C0995C0}" destId="{DE46F334-D351-4B08-8F90-625D542D9ED1}" srcOrd="16" destOrd="0" presId="urn:microsoft.com/office/officeart/2008/layout/LinedList"/>
    <dgm:cxn modelId="{8740B780-AC87-4403-B69E-C4279DAC739F}" type="presParOf" srcId="{47CDF377-4680-4A3D-94F5-F8B73C0995C0}" destId="{7B010980-C0CC-49F7-A21B-40963B28D5EF}" srcOrd="17" destOrd="0" presId="urn:microsoft.com/office/officeart/2008/layout/LinedList"/>
    <dgm:cxn modelId="{DB732FA7-67C1-48E3-9B31-61F9AA1AF197}" type="presParOf" srcId="{7B010980-C0CC-49F7-A21B-40963B28D5EF}" destId="{CF0975DF-76A9-4AA8-AB07-430C6C0C48BE}" srcOrd="0" destOrd="0" presId="urn:microsoft.com/office/officeart/2008/layout/LinedList"/>
    <dgm:cxn modelId="{303B271A-375A-4C01-B0FE-B88546A5DFD3}" type="presParOf" srcId="{7B010980-C0CC-49F7-A21B-40963B28D5EF}" destId="{C25A42A1-45E2-4C03-B6C9-D96DC6221CD8}" srcOrd="1" destOrd="0" presId="urn:microsoft.com/office/officeart/2008/layout/LinedList"/>
    <dgm:cxn modelId="{562E9F4C-F6B5-4D1D-87D2-5925B54CCCD1}" type="presParOf" srcId="{47CDF377-4680-4A3D-94F5-F8B73C0995C0}" destId="{0D3FFF5A-57B1-420D-B424-2D54015E3D7F}" srcOrd="18" destOrd="0" presId="urn:microsoft.com/office/officeart/2008/layout/LinedList"/>
    <dgm:cxn modelId="{68CFC27D-65A0-400A-A487-083279E46CB9}" type="presParOf" srcId="{47CDF377-4680-4A3D-94F5-F8B73C0995C0}" destId="{543B42DE-B0A3-4D28-AAD2-072A3F1FA907}" srcOrd="19" destOrd="0" presId="urn:microsoft.com/office/officeart/2008/layout/LinedList"/>
    <dgm:cxn modelId="{2E1F2B02-AA58-44FD-9C29-9DFAE6D351ED}" type="presParOf" srcId="{543B42DE-B0A3-4D28-AAD2-072A3F1FA907}" destId="{5E42B021-F5B9-4DF0-9B9D-83A069E913DF}" srcOrd="0" destOrd="0" presId="urn:microsoft.com/office/officeart/2008/layout/LinedList"/>
    <dgm:cxn modelId="{8CC26323-9E60-4204-B339-96E49BDB4D40}" type="presParOf" srcId="{543B42DE-B0A3-4D28-AAD2-072A3F1FA907}" destId="{5DA6BB5C-1C31-4DB6-B20B-A10D7D7189A6}" srcOrd="1" destOrd="0" presId="urn:microsoft.com/office/officeart/2008/layout/LinedList"/>
    <dgm:cxn modelId="{1B5DC5AE-D2FC-4EB5-B7CB-464FDAAB0F32}" type="presParOf" srcId="{47CDF377-4680-4A3D-94F5-F8B73C0995C0}" destId="{53AC5A1A-2F54-4935-9CBD-3B74948CC49D}" srcOrd="20" destOrd="0" presId="urn:microsoft.com/office/officeart/2008/layout/LinedList"/>
    <dgm:cxn modelId="{BD484542-08A1-4949-8EC3-359FEC0ACA03}" type="presParOf" srcId="{47CDF377-4680-4A3D-94F5-F8B73C0995C0}" destId="{D1129D38-DA39-485D-BC87-28DF8D201242}" srcOrd="21" destOrd="0" presId="urn:microsoft.com/office/officeart/2008/layout/LinedList"/>
    <dgm:cxn modelId="{E542025F-D875-4B6A-81B4-96822ECEF063}" type="presParOf" srcId="{D1129D38-DA39-485D-BC87-28DF8D201242}" destId="{299FE990-BA8D-4BF0-B85C-F1B4AC71A10A}" srcOrd="0" destOrd="0" presId="urn:microsoft.com/office/officeart/2008/layout/LinedList"/>
    <dgm:cxn modelId="{9FB52233-8DF1-4F99-85AA-FBB79B10C722}" type="presParOf" srcId="{D1129D38-DA39-485D-BC87-28DF8D201242}" destId="{D113A178-FA2A-432E-8A82-2C25B5D008C0}" srcOrd="1" destOrd="0" presId="urn:microsoft.com/office/officeart/2008/layout/LinedList"/>
    <dgm:cxn modelId="{A26927BB-64F3-4946-8EFC-AD6EB0C48F38}" type="presParOf" srcId="{47CDF377-4680-4A3D-94F5-F8B73C0995C0}" destId="{1706D15A-3DAF-467C-9EC3-D0470F2E7A2C}" srcOrd="22" destOrd="0" presId="urn:microsoft.com/office/officeart/2008/layout/LinedList"/>
    <dgm:cxn modelId="{26F1F6FB-1BAA-47A4-9EB0-4197C537B4B7}" type="presParOf" srcId="{47CDF377-4680-4A3D-94F5-F8B73C0995C0}" destId="{A541749D-F56E-4FEB-B7BC-3D447D4603FD}" srcOrd="23" destOrd="0" presId="urn:microsoft.com/office/officeart/2008/layout/LinedList"/>
    <dgm:cxn modelId="{FA0FD955-7330-4A89-8268-E936AAADC3DF}" type="presParOf" srcId="{A541749D-F56E-4FEB-B7BC-3D447D4603FD}" destId="{6A67B077-5BA0-421B-AFE4-707BF5F9F3E6}" srcOrd="0" destOrd="0" presId="urn:microsoft.com/office/officeart/2008/layout/LinedList"/>
    <dgm:cxn modelId="{71EAC6F4-BF04-4306-A79C-DDF33D7897E3}" type="presParOf" srcId="{A541749D-F56E-4FEB-B7BC-3D447D4603FD}" destId="{A3EF0D1E-2C07-464E-978E-CF58AE08F9C3}" srcOrd="1" destOrd="0" presId="urn:microsoft.com/office/officeart/2008/layout/LinedList"/>
    <dgm:cxn modelId="{09CAA151-ED6F-4B92-B39D-5BE95B42062C}" type="presParOf" srcId="{47CDF377-4680-4A3D-94F5-F8B73C0995C0}" destId="{C956DF61-792F-4465-8F08-905D91A9D833}" srcOrd="24" destOrd="0" presId="urn:microsoft.com/office/officeart/2008/layout/LinedList"/>
    <dgm:cxn modelId="{7B880961-BD69-4B97-901B-56C7A444DEF3}" type="presParOf" srcId="{47CDF377-4680-4A3D-94F5-F8B73C0995C0}" destId="{79791211-6033-4347-864A-8A827D846AFC}" srcOrd="25" destOrd="0" presId="urn:microsoft.com/office/officeart/2008/layout/LinedList"/>
    <dgm:cxn modelId="{2810A9AB-ACD1-4AF3-9196-22736E04BAF6}" type="presParOf" srcId="{79791211-6033-4347-864A-8A827D846AFC}" destId="{256ACA38-8BBA-4443-90C6-BDE82553D04D}" srcOrd="0" destOrd="0" presId="urn:microsoft.com/office/officeart/2008/layout/LinedList"/>
    <dgm:cxn modelId="{1ED75BF2-AF10-45B3-BA00-F722AE9508D0}" type="presParOf" srcId="{79791211-6033-4347-864A-8A827D846AFC}" destId="{742EDCDE-A031-4406-A0CA-6ADB20640023}" srcOrd="1" destOrd="0" presId="urn:microsoft.com/office/officeart/2008/layout/LinedList"/>
    <dgm:cxn modelId="{E7380B85-5ADC-45DD-82AE-28544B11CF5E}" type="presParOf" srcId="{47CDF377-4680-4A3D-94F5-F8B73C0995C0}" destId="{401069CA-BD57-4F2A-8695-D8B813AB5558}" srcOrd="26" destOrd="0" presId="urn:microsoft.com/office/officeart/2008/layout/LinedList"/>
    <dgm:cxn modelId="{4B512403-5B22-45B2-981B-029BFC7D06FF}" type="presParOf" srcId="{47CDF377-4680-4A3D-94F5-F8B73C0995C0}" destId="{51212F7F-F832-4060-8382-83E424592EA8}" srcOrd="27" destOrd="0" presId="urn:microsoft.com/office/officeart/2008/layout/LinedList"/>
    <dgm:cxn modelId="{2E6684B8-FF15-495D-A17D-4508584AD1A2}" type="presParOf" srcId="{51212F7F-F832-4060-8382-83E424592EA8}" destId="{B5D96DCE-D820-492D-8999-8DE6EE324552}" srcOrd="0" destOrd="0" presId="urn:microsoft.com/office/officeart/2008/layout/LinedList"/>
    <dgm:cxn modelId="{7580F564-1A56-47AA-852E-C4BA259CB301}" type="presParOf" srcId="{51212F7F-F832-4060-8382-83E424592EA8}" destId="{20D69BC3-77E9-4943-AA01-B845A987B3AA}" srcOrd="1" destOrd="0" presId="urn:microsoft.com/office/officeart/2008/layout/LinedList"/>
    <dgm:cxn modelId="{56834C9F-27E7-4A11-919A-EFBD48754586}" type="presParOf" srcId="{47CDF377-4680-4A3D-94F5-F8B73C0995C0}" destId="{66CBB0C7-F474-4AE6-9568-523E8FA1603E}" srcOrd="28" destOrd="0" presId="urn:microsoft.com/office/officeart/2008/layout/LinedList"/>
    <dgm:cxn modelId="{148DF573-91B8-43E6-87B8-2CEE93C580B8}" type="presParOf" srcId="{47CDF377-4680-4A3D-94F5-F8B73C0995C0}" destId="{56C7AC44-356B-411E-AECC-111028B14CE9}" srcOrd="29" destOrd="0" presId="urn:microsoft.com/office/officeart/2008/layout/LinedList"/>
    <dgm:cxn modelId="{5749B9D4-1E55-4C8E-A02A-9BE51DB5FD5B}" type="presParOf" srcId="{56C7AC44-356B-411E-AECC-111028B14CE9}" destId="{754AE183-5246-45B2-8713-791D742EFA7D}" srcOrd="0" destOrd="0" presId="urn:microsoft.com/office/officeart/2008/layout/LinedList"/>
    <dgm:cxn modelId="{7589170C-0F0B-46F2-B560-F56D2B401D9C}" type="presParOf" srcId="{56C7AC44-356B-411E-AECC-111028B14CE9}" destId="{CC367035-0921-4304-9921-0489B319B9F3}" srcOrd="1" destOrd="0" presId="urn:microsoft.com/office/officeart/2008/layout/LinedList"/>
    <dgm:cxn modelId="{9BFA0D43-1346-48A4-9B01-9DD2F050DF94}" type="presParOf" srcId="{47CDF377-4680-4A3D-94F5-F8B73C0995C0}" destId="{2A9C7797-2FCE-4B05-B216-BB0FE6C0BEE8}" srcOrd="30" destOrd="0" presId="urn:microsoft.com/office/officeart/2008/layout/LinedList"/>
    <dgm:cxn modelId="{A5EF4458-E06A-4D41-93ED-F7906195FF44}" type="presParOf" srcId="{47CDF377-4680-4A3D-94F5-F8B73C0995C0}" destId="{76259DCD-9089-4081-9890-1CF756D04C27}" srcOrd="31" destOrd="0" presId="urn:microsoft.com/office/officeart/2008/layout/LinedList"/>
    <dgm:cxn modelId="{7B9EEEF5-0E42-4431-B02B-085F348AF7F8}" type="presParOf" srcId="{76259DCD-9089-4081-9890-1CF756D04C27}" destId="{A6C8911D-6520-40E9-93D1-E32BF7DC13AA}" srcOrd="0" destOrd="0" presId="urn:microsoft.com/office/officeart/2008/layout/LinedList"/>
    <dgm:cxn modelId="{304D7B12-666F-4756-A9A2-555AF63E0E45}" type="presParOf" srcId="{76259DCD-9089-4081-9890-1CF756D04C27}" destId="{DFC3AEEC-68F6-4799-8BDA-BA793C94AEA6}" srcOrd="1" destOrd="0" presId="urn:microsoft.com/office/officeart/2008/layout/LinedList"/>
    <dgm:cxn modelId="{677EE6F4-E45B-451D-A4F6-F441514150F9}" type="presParOf" srcId="{47CDF377-4680-4A3D-94F5-F8B73C0995C0}" destId="{54FC3218-EB08-445C-878A-503C8E5EFDDE}" srcOrd="32" destOrd="0" presId="urn:microsoft.com/office/officeart/2008/layout/LinedList"/>
    <dgm:cxn modelId="{C98FF19E-2431-4818-8017-7F6E7158A51B}" type="presParOf" srcId="{47CDF377-4680-4A3D-94F5-F8B73C0995C0}" destId="{B8EE3AFF-F65C-4A19-BD33-AB7C01AF6F62}" srcOrd="33" destOrd="0" presId="urn:microsoft.com/office/officeart/2008/layout/LinedList"/>
    <dgm:cxn modelId="{41F532CE-8D35-4287-957B-728C8969745B}" type="presParOf" srcId="{B8EE3AFF-F65C-4A19-BD33-AB7C01AF6F62}" destId="{73375CB3-8462-44B0-B706-F6B76D8580A4}" srcOrd="0" destOrd="0" presId="urn:microsoft.com/office/officeart/2008/layout/LinedList"/>
    <dgm:cxn modelId="{F62A99C9-4C48-44F6-9006-169DD92155BE}" type="presParOf" srcId="{B8EE3AFF-F65C-4A19-BD33-AB7C01AF6F62}" destId="{760CC75A-37CF-4FEE-B6CD-3BB8E953988E}" srcOrd="1" destOrd="0" presId="urn:microsoft.com/office/officeart/2008/layout/LinedList"/>
    <dgm:cxn modelId="{AEC460CB-CDA8-4ABA-AEEF-AFAC41DEC303}" type="presParOf" srcId="{47CDF377-4680-4A3D-94F5-F8B73C0995C0}" destId="{2CD81FE7-BD2F-4420-9E0E-64402EFF8394}" srcOrd="34" destOrd="0" presId="urn:microsoft.com/office/officeart/2008/layout/LinedList"/>
    <dgm:cxn modelId="{3D51549A-4299-42D2-AD8A-8BF38CD50FE7}" type="presParOf" srcId="{47CDF377-4680-4A3D-94F5-F8B73C0995C0}" destId="{BA65CF36-E363-448E-9C44-2D547FF00189}" srcOrd="35" destOrd="0" presId="urn:microsoft.com/office/officeart/2008/layout/LinedList"/>
    <dgm:cxn modelId="{76BE1516-A185-4059-B76D-DF6E818F509C}" type="presParOf" srcId="{BA65CF36-E363-448E-9C44-2D547FF00189}" destId="{3CDDFA4C-79C2-43E2-9FF3-3EAE000CECB5}" srcOrd="0" destOrd="0" presId="urn:microsoft.com/office/officeart/2008/layout/LinedList"/>
    <dgm:cxn modelId="{72CEF825-1F64-4372-A0B8-F2DD227B51ED}" type="presParOf" srcId="{BA65CF36-E363-448E-9C44-2D547FF00189}" destId="{80612F68-4E71-422F-9A56-857EDB36EA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E475A-276D-472E-BE7B-5C59D1BC49D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5307E56-A02A-45F3-8955-E1660D8A1365}">
      <dgm:prSet/>
      <dgm:spPr/>
      <dgm:t>
        <a:bodyPr/>
        <a:lstStyle/>
        <a:p>
          <a:r>
            <a:rPr lang="en-US" dirty="0"/>
            <a:t>Child Care overpayments are required to be recovered—even if they are due to agency error.  </a:t>
          </a:r>
        </a:p>
      </dgm:t>
    </dgm:pt>
    <dgm:pt modelId="{EB7CDAB7-8382-40E1-978B-0F3D6AE4D01D}" type="parTrans" cxnId="{3BF36CEF-BD09-4529-B123-97BE86CA99D1}">
      <dgm:prSet/>
      <dgm:spPr/>
      <dgm:t>
        <a:bodyPr/>
        <a:lstStyle/>
        <a:p>
          <a:endParaRPr lang="en-US"/>
        </a:p>
      </dgm:t>
    </dgm:pt>
    <dgm:pt modelId="{C40B4E95-4493-4CD7-9DFA-08D415BCD1E2}" type="sibTrans" cxnId="{3BF36CEF-BD09-4529-B123-97BE86CA99D1}">
      <dgm:prSet/>
      <dgm:spPr/>
      <dgm:t>
        <a:bodyPr/>
        <a:lstStyle/>
        <a:p>
          <a:endParaRPr lang="en-US"/>
        </a:p>
      </dgm:t>
    </dgm:pt>
    <dgm:pt modelId="{7FD77B32-4692-4B3E-9F40-081BED49AA73}">
      <dgm:prSet/>
      <dgm:spPr/>
      <dgm:t>
        <a:bodyPr/>
        <a:lstStyle/>
        <a:p>
          <a:r>
            <a:rPr lang="en-US" dirty="0"/>
            <a:t>We cannot recover agency error overpayments for Medical cases.</a:t>
          </a:r>
        </a:p>
      </dgm:t>
    </dgm:pt>
    <dgm:pt modelId="{5C539870-3A13-44DC-9EBA-4767C5B9BFA3}" type="parTrans" cxnId="{0EF15940-84DA-408C-93B1-F683121E5549}">
      <dgm:prSet/>
      <dgm:spPr/>
      <dgm:t>
        <a:bodyPr/>
        <a:lstStyle/>
        <a:p>
          <a:endParaRPr lang="en-US"/>
        </a:p>
      </dgm:t>
    </dgm:pt>
    <dgm:pt modelId="{B2F81F33-A1D5-4177-91C6-005C192A3AA3}" type="sibTrans" cxnId="{0EF15940-84DA-408C-93B1-F683121E5549}">
      <dgm:prSet/>
      <dgm:spPr/>
      <dgm:t>
        <a:bodyPr/>
        <a:lstStyle/>
        <a:p>
          <a:endParaRPr lang="en-US"/>
        </a:p>
      </dgm:t>
    </dgm:pt>
    <dgm:pt modelId="{2304AB0D-BD4A-494B-B730-4D58DDB9D714}">
      <dgm:prSet/>
      <dgm:spPr/>
      <dgm:t>
        <a:bodyPr/>
        <a:lstStyle/>
        <a:p>
          <a:r>
            <a:rPr lang="en-US"/>
            <a:t>Food Share errors are required to be recovered for agency and client error.</a:t>
          </a:r>
        </a:p>
      </dgm:t>
    </dgm:pt>
    <dgm:pt modelId="{CFAF7B1C-2857-4CA9-A848-93D06735CA9C}" type="parTrans" cxnId="{AA9F9D86-CA55-444B-AA4E-4A26121F9AC4}">
      <dgm:prSet/>
      <dgm:spPr/>
      <dgm:t>
        <a:bodyPr/>
        <a:lstStyle/>
        <a:p>
          <a:endParaRPr lang="en-US"/>
        </a:p>
      </dgm:t>
    </dgm:pt>
    <dgm:pt modelId="{2B33A3F5-666E-4010-842B-35584E1323CC}" type="sibTrans" cxnId="{AA9F9D86-CA55-444B-AA4E-4A26121F9AC4}">
      <dgm:prSet/>
      <dgm:spPr/>
      <dgm:t>
        <a:bodyPr/>
        <a:lstStyle/>
        <a:p>
          <a:endParaRPr lang="en-US"/>
        </a:p>
      </dgm:t>
    </dgm:pt>
    <dgm:pt modelId="{8720EEDE-6FFE-498E-98B1-DEF20576FD09}">
      <dgm:prSet/>
      <dgm:spPr/>
      <dgm:t>
        <a:bodyPr/>
        <a:lstStyle/>
        <a:p>
          <a:r>
            <a:rPr lang="en-US"/>
            <a:t>If the overpayment was based on the average quarterly SWICA wages, </a:t>
          </a:r>
          <a:r>
            <a:rPr lang="en-US" b="1"/>
            <a:t>the client should be encouraged to send in their pay stubs or payroll printout for recalculation using actual income</a:t>
          </a:r>
          <a:r>
            <a:rPr lang="en-US"/>
            <a:t>….this could reduce or eliminate the overpayment amount.  If you are working on documents and come across these, please email the overpayment worker in the county of residence. </a:t>
          </a:r>
        </a:p>
      </dgm:t>
    </dgm:pt>
    <dgm:pt modelId="{59B17E61-BB25-4521-8CD0-B328D480A4A6}" type="parTrans" cxnId="{DF88C838-9162-4561-9A56-C459F8ACAC8F}">
      <dgm:prSet/>
      <dgm:spPr/>
      <dgm:t>
        <a:bodyPr/>
        <a:lstStyle/>
        <a:p>
          <a:endParaRPr lang="en-US"/>
        </a:p>
      </dgm:t>
    </dgm:pt>
    <dgm:pt modelId="{9441B1DE-2384-4B26-84B9-C83163269AF7}" type="sibTrans" cxnId="{DF88C838-9162-4561-9A56-C459F8ACAC8F}">
      <dgm:prSet/>
      <dgm:spPr/>
      <dgm:t>
        <a:bodyPr/>
        <a:lstStyle/>
        <a:p>
          <a:endParaRPr lang="en-US"/>
        </a:p>
      </dgm:t>
    </dgm:pt>
    <dgm:pt modelId="{BBDDB553-DAE4-45C5-B7B6-6242B9FEFB3F}" type="pres">
      <dgm:prSet presAssocID="{FABE475A-276D-472E-BE7B-5C59D1BC49DD}" presName="vert0" presStyleCnt="0">
        <dgm:presLayoutVars>
          <dgm:dir/>
          <dgm:animOne val="branch"/>
          <dgm:animLvl val="lvl"/>
        </dgm:presLayoutVars>
      </dgm:prSet>
      <dgm:spPr/>
    </dgm:pt>
    <dgm:pt modelId="{2BCC8707-8981-4476-B469-23D9C4C86181}" type="pres">
      <dgm:prSet presAssocID="{05307E56-A02A-45F3-8955-E1660D8A1365}" presName="thickLine" presStyleLbl="alignNode1" presStyleIdx="0" presStyleCnt="4"/>
      <dgm:spPr/>
    </dgm:pt>
    <dgm:pt modelId="{CDA09CA6-FCC2-4987-A3F1-6AD16ABB2AFB}" type="pres">
      <dgm:prSet presAssocID="{05307E56-A02A-45F3-8955-E1660D8A1365}" presName="horz1" presStyleCnt="0"/>
      <dgm:spPr/>
    </dgm:pt>
    <dgm:pt modelId="{81A5B7A4-4D29-4984-815C-A5D3E9A0F80A}" type="pres">
      <dgm:prSet presAssocID="{05307E56-A02A-45F3-8955-E1660D8A1365}" presName="tx1" presStyleLbl="revTx" presStyleIdx="0" presStyleCnt="4"/>
      <dgm:spPr/>
    </dgm:pt>
    <dgm:pt modelId="{88C29356-75B2-41BD-8A14-4214835FE7C0}" type="pres">
      <dgm:prSet presAssocID="{05307E56-A02A-45F3-8955-E1660D8A1365}" presName="vert1" presStyleCnt="0"/>
      <dgm:spPr/>
    </dgm:pt>
    <dgm:pt modelId="{D7C24B18-6265-47BE-ACF1-BE217E74E02F}" type="pres">
      <dgm:prSet presAssocID="{7FD77B32-4692-4B3E-9F40-081BED49AA73}" presName="thickLine" presStyleLbl="alignNode1" presStyleIdx="1" presStyleCnt="4"/>
      <dgm:spPr/>
    </dgm:pt>
    <dgm:pt modelId="{4C1938F4-908D-41F8-9D1B-072F21BE8B78}" type="pres">
      <dgm:prSet presAssocID="{7FD77B32-4692-4B3E-9F40-081BED49AA73}" presName="horz1" presStyleCnt="0"/>
      <dgm:spPr/>
    </dgm:pt>
    <dgm:pt modelId="{E942B8EF-3884-4A00-935C-2C73288D80DD}" type="pres">
      <dgm:prSet presAssocID="{7FD77B32-4692-4B3E-9F40-081BED49AA73}" presName="tx1" presStyleLbl="revTx" presStyleIdx="1" presStyleCnt="4"/>
      <dgm:spPr/>
    </dgm:pt>
    <dgm:pt modelId="{19F053DD-B266-4D1A-AA7E-21BB31C53F3F}" type="pres">
      <dgm:prSet presAssocID="{7FD77B32-4692-4B3E-9F40-081BED49AA73}" presName="vert1" presStyleCnt="0"/>
      <dgm:spPr/>
    </dgm:pt>
    <dgm:pt modelId="{699D147A-C251-473C-9A6A-1433A0EBD0C3}" type="pres">
      <dgm:prSet presAssocID="{2304AB0D-BD4A-494B-B730-4D58DDB9D714}" presName="thickLine" presStyleLbl="alignNode1" presStyleIdx="2" presStyleCnt="4"/>
      <dgm:spPr/>
    </dgm:pt>
    <dgm:pt modelId="{A019F56D-90CB-4A77-894B-AF79FCBCDBB2}" type="pres">
      <dgm:prSet presAssocID="{2304AB0D-BD4A-494B-B730-4D58DDB9D714}" presName="horz1" presStyleCnt="0"/>
      <dgm:spPr/>
    </dgm:pt>
    <dgm:pt modelId="{73328CAB-474D-43B6-B8E0-D057EC9D2950}" type="pres">
      <dgm:prSet presAssocID="{2304AB0D-BD4A-494B-B730-4D58DDB9D714}" presName="tx1" presStyleLbl="revTx" presStyleIdx="2" presStyleCnt="4"/>
      <dgm:spPr/>
    </dgm:pt>
    <dgm:pt modelId="{32F442C9-AD5F-48C3-9FCC-B50AD0551B49}" type="pres">
      <dgm:prSet presAssocID="{2304AB0D-BD4A-494B-B730-4D58DDB9D714}" presName="vert1" presStyleCnt="0"/>
      <dgm:spPr/>
    </dgm:pt>
    <dgm:pt modelId="{FFEB5720-EBBC-4297-B177-7E6F8B8E43EC}" type="pres">
      <dgm:prSet presAssocID="{8720EEDE-6FFE-498E-98B1-DEF20576FD09}" presName="thickLine" presStyleLbl="alignNode1" presStyleIdx="3" presStyleCnt="4"/>
      <dgm:spPr/>
    </dgm:pt>
    <dgm:pt modelId="{7F3E514E-922B-42FA-B708-34C5520CC7BF}" type="pres">
      <dgm:prSet presAssocID="{8720EEDE-6FFE-498E-98B1-DEF20576FD09}" presName="horz1" presStyleCnt="0"/>
      <dgm:spPr/>
    </dgm:pt>
    <dgm:pt modelId="{8BBC3160-ACBA-49A2-B1F3-BA3C47498033}" type="pres">
      <dgm:prSet presAssocID="{8720EEDE-6FFE-498E-98B1-DEF20576FD09}" presName="tx1" presStyleLbl="revTx" presStyleIdx="3" presStyleCnt="4"/>
      <dgm:spPr/>
    </dgm:pt>
    <dgm:pt modelId="{DCE19A99-2FA1-43C5-9A0D-93F78BAF6BE3}" type="pres">
      <dgm:prSet presAssocID="{8720EEDE-6FFE-498E-98B1-DEF20576FD09}" presName="vert1" presStyleCnt="0"/>
      <dgm:spPr/>
    </dgm:pt>
  </dgm:ptLst>
  <dgm:cxnLst>
    <dgm:cxn modelId="{DF88C838-9162-4561-9A56-C459F8ACAC8F}" srcId="{FABE475A-276D-472E-BE7B-5C59D1BC49DD}" destId="{8720EEDE-6FFE-498E-98B1-DEF20576FD09}" srcOrd="3" destOrd="0" parTransId="{59B17E61-BB25-4521-8CD0-B328D480A4A6}" sibTransId="{9441B1DE-2384-4B26-84B9-C83163269AF7}"/>
    <dgm:cxn modelId="{0EF15940-84DA-408C-93B1-F683121E5549}" srcId="{FABE475A-276D-472E-BE7B-5C59D1BC49DD}" destId="{7FD77B32-4692-4B3E-9F40-081BED49AA73}" srcOrd="1" destOrd="0" parTransId="{5C539870-3A13-44DC-9EBA-4767C5B9BFA3}" sibTransId="{B2F81F33-A1D5-4177-91C6-005C192A3AA3}"/>
    <dgm:cxn modelId="{2AA2154E-2CE0-4F2E-99C1-E1CA823F0C0C}" type="presOf" srcId="{05307E56-A02A-45F3-8955-E1660D8A1365}" destId="{81A5B7A4-4D29-4984-815C-A5D3E9A0F80A}" srcOrd="0" destOrd="0" presId="urn:microsoft.com/office/officeart/2008/layout/LinedList"/>
    <dgm:cxn modelId="{DCB9E07A-83F7-4B28-A3F0-493AA7796500}" type="presOf" srcId="{8720EEDE-6FFE-498E-98B1-DEF20576FD09}" destId="{8BBC3160-ACBA-49A2-B1F3-BA3C47498033}" srcOrd="0" destOrd="0" presId="urn:microsoft.com/office/officeart/2008/layout/LinedList"/>
    <dgm:cxn modelId="{AA9F9D86-CA55-444B-AA4E-4A26121F9AC4}" srcId="{FABE475A-276D-472E-BE7B-5C59D1BC49DD}" destId="{2304AB0D-BD4A-494B-B730-4D58DDB9D714}" srcOrd="2" destOrd="0" parTransId="{CFAF7B1C-2857-4CA9-A848-93D06735CA9C}" sibTransId="{2B33A3F5-666E-4010-842B-35584E1323CC}"/>
    <dgm:cxn modelId="{8C77C4D0-40E4-41AE-B40C-78B0D88B0139}" type="presOf" srcId="{7FD77B32-4692-4B3E-9F40-081BED49AA73}" destId="{E942B8EF-3884-4A00-935C-2C73288D80DD}" srcOrd="0" destOrd="0" presId="urn:microsoft.com/office/officeart/2008/layout/LinedList"/>
    <dgm:cxn modelId="{75F050D4-2A3D-420C-A47C-AF152BCD133A}" type="presOf" srcId="{FABE475A-276D-472E-BE7B-5C59D1BC49DD}" destId="{BBDDB553-DAE4-45C5-B7B6-6242B9FEFB3F}" srcOrd="0" destOrd="0" presId="urn:microsoft.com/office/officeart/2008/layout/LinedList"/>
    <dgm:cxn modelId="{FB243FD9-AD50-41CC-A69C-76FBFE6E2456}" type="presOf" srcId="{2304AB0D-BD4A-494B-B730-4D58DDB9D714}" destId="{73328CAB-474D-43B6-B8E0-D057EC9D2950}" srcOrd="0" destOrd="0" presId="urn:microsoft.com/office/officeart/2008/layout/LinedList"/>
    <dgm:cxn modelId="{3BF36CEF-BD09-4529-B123-97BE86CA99D1}" srcId="{FABE475A-276D-472E-BE7B-5C59D1BC49DD}" destId="{05307E56-A02A-45F3-8955-E1660D8A1365}" srcOrd="0" destOrd="0" parTransId="{EB7CDAB7-8382-40E1-978B-0F3D6AE4D01D}" sibTransId="{C40B4E95-4493-4CD7-9DFA-08D415BCD1E2}"/>
    <dgm:cxn modelId="{AE3C34C2-E828-4577-8622-09B965020A97}" type="presParOf" srcId="{BBDDB553-DAE4-45C5-B7B6-6242B9FEFB3F}" destId="{2BCC8707-8981-4476-B469-23D9C4C86181}" srcOrd="0" destOrd="0" presId="urn:microsoft.com/office/officeart/2008/layout/LinedList"/>
    <dgm:cxn modelId="{1A55D826-CBCE-441D-9DA8-81601D05D372}" type="presParOf" srcId="{BBDDB553-DAE4-45C5-B7B6-6242B9FEFB3F}" destId="{CDA09CA6-FCC2-4987-A3F1-6AD16ABB2AFB}" srcOrd="1" destOrd="0" presId="urn:microsoft.com/office/officeart/2008/layout/LinedList"/>
    <dgm:cxn modelId="{3900A444-20DD-44CA-BFB7-E7F3647E4E0F}" type="presParOf" srcId="{CDA09CA6-FCC2-4987-A3F1-6AD16ABB2AFB}" destId="{81A5B7A4-4D29-4984-815C-A5D3E9A0F80A}" srcOrd="0" destOrd="0" presId="urn:microsoft.com/office/officeart/2008/layout/LinedList"/>
    <dgm:cxn modelId="{1F5AAE33-A5A5-471C-A50D-1C38C21103C8}" type="presParOf" srcId="{CDA09CA6-FCC2-4987-A3F1-6AD16ABB2AFB}" destId="{88C29356-75B2-41BD-8A14-4214835FE7C0}" srcOrd="1" destOrd="0" presId="urn:microsoft.com/office/officeart/2008/layout/LinedList"/>
    <dgm:cxn modelId="{C8E3DE16-1A9B-472A-8DB5-473FA86DD180}" type="presParOf" srcId="{BBDDB553-DAE4-45C5-B7B6-6242B9FEFB3F}" destId="{D7C24B18-6265-47BE-ACF1-BE217E74E02F}" srcOrd="2" destOrd="0" presId="urn:microsoft.com/office/officeart/2008/layout/LinedList"/>
    <dgm:cxn modelId="{B2DBF703-D322-4B1A-AD72-37E93512FC1A}" type="presParOf" srcId="{BBDDB553-DAE4-45C5-B7B6-6242B9FEFB3F}" destId="{4C1938F4-908D-41F8-9D1B-072F21BE8B78}" srcOrd="3" destOrd="0" presId="urn:microsoft.com/office/officeart/2008/layout/LinedList"/>
    <dgm:cxn modelId="{97A1C131-46F2-498D-B70B-87D80222035A}" type="presParOf" srcId="{4C1938F4-908D-41F8-9D1B-072F21BE8B78}" destId="{E942B8EF-3884-4A00-935C-2C73288D80DD}" srcOrd="0" destOrd="0" presId="urn:microsoft.com/office/officeart/2008/layout/LinedList"/>
    <dgm:cxn modelId="{0A79EF3B-0E88-4E7E-9809-F3F79AAC7A42}" type="presParOf" srcId="{4C1938F4-908D-41F8-9D1B-072F21BE8B78}" destId="{19F053DD-B266-4D1A-AA7E-21BB31C53F3F}" srcOrd="1" destOrd="0" presId="urn:microsoft.com/office/officeart/2008/layout/LinedList"/>
    <dgm:cxn modelId="{1D52EAE2-E171-4A9D-B28A-709D02311BB5}" type="presParOf" srcId="{BBDDB553-DAE4-45C5-B7B6-6242B9FEFB3F}" destId="{699D147A-C251-473C-9A6A-1433A0EBD0C3}" srcOrd="4" destOrd="0" presId="urn:microsoft.com/office/officeart/2008/layout/LinedList"/>
    <dgm:cxn modelId="{FCE37286-E82C-453F-9314-3954791357CD}" type="presParOf" srcId="{BBDDB553-DAE4-45C5-B7B6-6242B9FEFB3F}" destId="{A019F56D-90CB-4A77-894B-AF79FCBCDBB2}" srcOrd="5" destOrd="0" presId="urn:microsoft.com/office/officeart/2008/layout/LinedList"/>
    <dgm:cxn modelId="{F6261307-913E-44D6-93DC-9DF33930AB95}" type="presParOf" srcId="{A019F56D-90CB-4A77-894B-AF79FCBCDBB2}" destId="{73328CAB-474D-43B6-B8E0-D057EC9D2950}" srcOrd="0" destOrd="0" presId="urn:microsoft.com/office/officeart/2008/layout/LinedList"/>
    <dgm:cxn modelId="{F7D64878-7594-45B6-95A2-9ED490680822}" type="presParOf" srcId="{A019F56D-90CB-4A77-894B-AF79FCBCDBB2}" destId="{32F442C9-AD5F-48C3-9FCC-B50AD0551B49}" srcOrd="1" destOrd="0" presId="urn:microsoft.com/office/officeart/2008/layout/LinedList"/>
    <dgm:cxn modelId="{DF2C5555-F414-4867-81D7-FB85C2663A18}" type="presParOf" srcId="{BBDDB553-DAE4-45C5-B7B6-6242B9FEFB3F}" destId="{FFEB5720-EBBC-4297-B177-7E6F8B8E43EC}" srcOrd="6" destOrd="0" presId="urn:microsoft.com/office/officeart/2008/layout/LinedList"/>
    <dgm:cxn modelId="{CD01462B-B20B-4939-B5AF-97D5E60B28F6}" type="presParOf" srcId="{BBDDB553-DAE4-45C5-B7B6-6242B9FEFB3F}" destId="{7F3E514E-922B-42FA-B708-34C5520CC7BF}" srcOrd="7" destOrd="0" presId="urn:microsoft.com/office/officeart/2008/layout/LinedList"/>
    <dgm:cxn modelId="{473D0608-8470-4F1D-86DE-21290A1457A3}" type="presParOf" srcId="{7F3E514E-922B-42FA-B708-34C5520CC7BF}" destId="{8BBC3160-ACBA-49A2-B1F3-BA3C47498033}" srcOrd="0" destOrd="0" presId="urn:microsoft.com/office/officeart/2008/layout/LinedList"/>
    <dgm:cxn modelId="{30234FEF-85F5-4C5F-B2A7-FB1020096698}" type="presParOf" srcId="{7F3E514E-922B-42FA-B708-34C5520CC7BF}" destId="{DCE19A99-2FA1-43C5-9A0D-93F78BAF6B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7BD81-FA31-4B9A-918F-1DF32198C376}">
      <dsp:nvSpPr>
        <dsp:cNvPr id="0" name=""/>
        <dsp:cNvSpPr/>
      </dsp:nvSpPr>
      <dsp:spPr>
        <a:xfrm>
          <a:off x="0" y="640"/>
          <a:ext cx="1036449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58055-D4F6-4F4F-8EB8-21452B1A3AD0}">
      <dsp:nvSpPr>
        <dsp:cNvPr id="0" name=""/>
        <dsp:cNvSpPr/>
      </dsp:nvSpPr>
      <dsp:spPr>
        <a:xfrm>
          <a:off x="0" y="640"/>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Definition and Types of Overpayments                                                                                                        			             3</a:t>
          </a:r>
        </a:p>
      </dsp:txBody>
      <dsp:txXfrm>
        <a:off x="0" y="640"/>
        <a:ext cx="10364498" cy="291229"/>
      </dsp:txXfrm>
    </dsp:sp>
    <dsp:sp modelId="{03D3C2FF-7ED4-434C-BE46-730E7115F122}">
      <dsp:nvSpPr>
        <dsp:cNvPr id="0" name=""/>
        <dsp:cNvSpPr/>
      </dsp:nvSpPr>
      <dsp:spPr>
        <a:xfrm>
          <a:off x="0" y="291869"/>
          <a:ext cx="1036449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70372-E81B-437B-811F-60AF995A36D1}">
      <dsp:nvSpPr>
        <dsp:cNvPr id="0" name=""/>
        <dsp:cNvSpPr/>
      </dsp:nvSpPr>
      <dsp:spPr>
        <a:xfrm>
          <a:off x="0" y="291869"/>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Pandemic Processes                                              											 6</a:t>
          </a:r>
        </a:p>
      </dsp:txBody>
      <dsp:txXfrm>
        <a:off x="0" y="291869"/>
        <a:ext cx="10364498" cy="291229"/>
      </dsp:txXfrm>
    </dsp:sp>
    <dsp:sp modelId="{411E7018-3A2E-4666-86A1-A606B544994C}">
      <dsp:nvSpPr>
        <dsp:cNvPr id="0" name=""/>
        <dsp:cNvSpPr/>
      </dsp:nvSpPr>
      <dsp:spPr>
        <a:xfrm>
          <a:off x="0" y="583098"/>
          <a:ext cx="10364498"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5BB4A-38F9-47C2-9BDB-15865C5A065F}">
      <dsp:nvSpPr>
        <dsp:cNvPr id="0" name=""/>
        <dsp:cNvSpPr/>
      </dsp:nvSpPr>
      <dsp:spPr>
        <a:xfrm>
          <a:off x="0" y="583098"/>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Finding Existing Overpayments in Mainframe											 7</a:t>
          </a:r>
        </a:p>
      </dsp:txBody>
      <dsp:txXfrm>
        <a:off x="0" y="583098"/>
        <a:ext cx="10364498" cy="291229"/>
      </dsp:txXfrm>
    </dsp:sp>
    <dsp:sp modelId="{FC7D3019-6523-4906-9B62-EAC4FB2EC140}">
      <dsp:nvSpPr>
        <dsp:cNvPr id="0" name=""/>
        <dsp:cNvSpPr/>
      </dsp:nvSpPr>
      <dsp:spPr>
        <a:xfrm>
          <a:off x="0" y="874327"/>
          <a:ext cx="1036449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58533-B101-4E52-A44C-98873BB0A3E5}">
      <dsp:nvSpPr>
        <dsp:cNvPr id="0" name=""/>
        <dsp:cNvSpPr/>
      </dsp:nvSpPr>
      <dsp:spPr>
        <a:xfrm>
          <a:off x="0" y="874327"/>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Notices 																10</a:t>
          </a:r>
        </a:p>
      </dsp:txBody>
      <dsp:txXfrm>
        <a:off x="0" y="874327"/>
        <a:ext cx="10364498" cy="291229"/>
      </dsp:txXfrm>
    </dsp:sp>
    <dsp:sp modelId="{A15D274B-AA47-44D3-B913-F1653B3F993A}">
      <dsp:nvSpPr>
        <dsp:cNvPr id="0" name=""/>
        <dsp:cNvSpPr/>
      </dsp:nvSpPr>
      <dsp:spPr>
        <a:xfrm>
          <a:off x="0" y="1165556"/>
          <a:ext cx="10364498"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1F1CD-EC9B-4A72-9E66-8CED179D18CC}">
      <dsp:nvSpPr>
        <dsp:cNvPr id="0" name=""/>
        <dsp:cNvSpPr/>
      </dsp:nvSpPr>
      <dsp:spPr>
        <a:xfrm>
          <a:off x="0" y="1165556"/>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PACU </a:t>
          </a:r>
          <a:r>
            <a:rPr lang="en-US" sz="1400" kern="1200" dirty="0"/>
            <a:t>																16</a:t>
          </a:r>
        </a:p>
      </dsp:txBody>
      <dsp:txXfrm>
        <a:off x="0" y="1165556"/>
        <a:ext cx="10364498" cy="291229"/>
      </dsp:txXfrm>
    </dsp:sp>
    <dsp:sp modelId="{84898890-B2C3-4811-AF14-2DB8B8115307}">
      <dsp:nvSpPr>
        <dsp:cNvPr id="0" name=""/>
        <dsp:cNvSpPr/>
      </dsp:nvSpPr>
      <dsp:spPr>
        <a:xfrm>
          <a:off x="0" y="1456786"/>
          <a:ext cx="1036449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8BF457-0DA5-4C47-9C95-246DF3471549}">
      <dsp:nvSpPr>
        <dsp:cNvPr id="0" name=""/>
        <dsp:cNvSpPr/>
      </dsp:nvSpPr>
      <dsp:spPr>
        <a:xfrm>
          <a:off x="0" y="1456786"/>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Returned Mail 															17</a:t>
          </a:r>
        </a:p>
      </dsp:txBody>
      <dsp:txXfrm>
        <a:off x="0" y="1456786"/>
        <a:ext cx="10364498" cy="291229"/>
      </dsp:txXfrm>
    </dsp:sp>
    <dsp:sp modelId="{09B48E65-301D-484B-8896-563D10560C75}">
      <dsp:nvSpPr>
        <dsp:cNvPr id="0" name=""/>
        <dsp:cNvSpPr/>
      </dsp:nvSpPr>
      <dsp:spPr>
        <a:xfrm>
          <a:off x="0" y="1748015"/>
          <a:ext cx="1036449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7BC3D-2731-4BB8-85CC-657F939FA177}">
      <dsp:nvSpPr>
        <dsp:cNvPr id="0" name=""/>
        <dsp:cNvSpPr/>
      </dsp:nvSpPr>
      <dsp:spPr>
        <a:xfrm>
          <a:off x="0" y="1748015"/>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General Overpayment Reminders 													18</a:t>
          </a:r>
        </a:p>
      </dsp:txBody>
      <dsp:txXfrm>
        <a:off x="0" y="1748015"/>
        <a:ext cx="10364498" cy="291229"/>
      </dsp:txXfrm>
    </dsp:sp>
    <dsp:sp modelId="{176C0565-3CE9-4258-9F73-52839E2A940A}">
      <dsp:nvSpPr>
        <dsp:cNvPr id="0" name=""/>
        <dsp:cNvSpPr/>
      </dsp:nvSpPr>
      <dsp:spPr>
        <a:xfrm>
          <a:off x="0" y="2039244"/>
          <a:ext cx="10364498"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7F2003-05B0-4C31-97DD-498C90EA2043}">
      <dsp:nvSpPr>
        <dsp:cNvPr id="0" name=""/>
        <dsp:cNvSpPr/>
      </dsp:nvSpPr>
      <dsp:spPr>
        <a:xfrm>
          <a:off x="0" y="2039244"/>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Date of Discovery 														19</a:t>
          </a:r>
        </a:p>
      </dsp:txBody>
      <dsp:txXfrm>
        <a:off x="0" y="2039244"/>
        <a:ext cx="10364498" cy="291229"/>
      </dsp:txXfrm>
    </dsp:sp>
    <dsp:sp modelId="{DE46F334-D351-4B08-8F90-625D542D9ED1}">
      <dsp:nvSpPr>
        <dsp:cNvPr id="0" name=""/>
        <dsp:cNvSpPr/>
      </dsp:nvSpPr>
      <dsp:spPr>
        <a:xfrm>
          <a:off x="0" y="2330473"/>
          <a:ext cx="1036449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0975DF-76A9-4AA8-AB07-430C6C0C48BE}">
      <dsp:nvSpPr>
        <dsp:cNvPr id="0" name=""/>
        <dsp:cNvSpPr/>
      </dsp:nvSpPr>
      <dsp:spPr>
        <a:xfrm>
          <a:off x="0" y="2330473"/>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Lookback Period 															20</a:t>
          </a:r>
        </a:p>
      </dsp:txBody>
      <dsp:txXfrm>
        <a:off x="0" y="2330473"/>
        <a:ext cx="10364498" cy="291229"/>
      </dsp:txXfrm>
    </dsp:sp>
    <dsp:sp modelId="{0D3FFF5A-57B1-420D-B424-2D54015E3D7F}">
      <dsp:nvSpPr>
        <dsp:cNvPr id="0" name=""/>
        <dsp:cNvSpPr/>
      </dsp:nvSpPr>
      <dsp:spPr>
        <a:xfrm>
          <a:off x="0" y="2621702"/>
          <a:ext cx="10364498"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2B021-F5B9-4DF0-9B9D-83A069E913DF}">
      <dsp:nvSpPr>
        <dsp:cNvPr id="0" name=""/>
        <dsp:cNvSpPr/>
      </dsp:nvSpPr>
      <dsp:spPr>
        <a:xfrm>
          <a:off x="0" y="2621703"/>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Minimum Threshold 														22</a:t>
          </a:r>
        </a:p>
      </dsp:txBody>
      <dsp:txXfrm>
        <a:off x="0" y="2621703"/>
        <a:ext cx="10364498" cy="291229"/>
      </dsp:txXfrm>
    </dsp:sp>
    <dsp:sp modelId="{53AC5A1A-2F54-4935-9CBD-3B74948CC49D}">
      <dsp:nvSpPr>
        <dsp:cNvPr id="0" name=""/>
        <dsp:cNvSpPr/>
      </dsp:nvSpPr>
      <dsp:spPr>
        <a:xfrm>
          <a:off x="0" y="2912932"/>
          <a:ext cx="1036449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FE990-BA8D-4BF0-B85C-F1B4AC71A10A}">
      <dsp:nvSpPr>
        <dsp:cNvPr id="0" name=""/>
        <dsp:cNvSpPr/>
      </dsp:nvSpPr>
      <dsp:spPr>
        <a:xfrm>
          <a:off x="0" y="2912932"/>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Duplicate Benefits 														23</a:t>
          </a:r>
        </a:p>
      </dsp:txBody>
      <dsp:txXfrm>
        <a:off x="0" y="2912932"/>
        <a:ext cx="10364498" cy="291229"/>
      </dsp:txXfrm>
    </dsp:sp>
    <dsp:sp modelId="{1706D15A-3DAF-467C-9EC3-D0470F2E7A2C}">
      <dsp:nvSpPr>
        <dsp:cNvPr id="0" name=""/>
        <dsp:cNvSpPr/>
      </dsp:nvSpPr>
      <dsp:spPr>
        <a:xfrm>
          <a:off x="0" y="3204161"/>
          <a:ext cx="1036449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7B077-5BA0-421B-AFE4-707BF5F9F3E6}">
      <dsp:nvSpPr>
        <dsp:cNvPr id="0" name=""/>
        <dsp:cNvSpPr/>
      </dsp:nvSpPr>
      <dsp:spPr>
        <a:xfrm>
          <a:off x="0" y="3204161"/>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Creating a referral in BRITS 													24</a:t>
          </a:r>
        </a:p>
      </dsp:txBody>
      <dsp:txXfrm>
        <a:off x="0" y="3204161"/>
        <a:ext cx="10364498" cy="291229"/>
      </dsp:txXfrm>
    </dsp:sp>
    <dsp:sp modelId="{C956DF61-792F-4465-8F08-905D91A9D833}">
      <dsp:nvSpPr>
        <dsp:cNvPr id="0" name=""/>
        <dsp:cNvSpPr/>
      </dsp:nvSpPr>
      <dsp:spPr>
        <a:xfrm>
          <a:off x="0" y="3495390"/>
          <a:ext cx="10364498"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6ACA38-8BBA-4443-90C6-BDE82553D04D}">
      <dsp:nvSpPr>
        <dsp:cNvPr id="0" name=""/>
        <dsp:cNvSpPr/>
      </dsp:nvSpPr>
      <dsp:spPr>
        <a:xfrm>
          <a:off x="0" y="3495390"/>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Liable Individuals 														29</a:t>
          </a:r>
        </a:p>
      </dsp:txBody>
      <dsp:txXfrm>
        <a:off x="0" y="3495390"/>
        <a:ext cx="10364498" cy="291229"/>
      </dsp:txXfrm>
    </dsp:sp>
    <dsp:sp modelId="{401069CA-BD57-4F2A-8695-D8B813AB5558}">
      <dsp:nvSpPr>
        <dsp:cNvPr id="0" name=""/>
        <dsp:cNvSpPr/>
      </dsp:nvSpPr>
      <dsp:spPr>
        <a:xfrm>
          <a:off x="0" y="3786619"/>
          <a:ext cx="1036449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96DCE-D820-492D-8999-8DE6EE324552}">
      <dsp:nvSpPr>
        <dsp:cNvPr id="0" name=""/>
        <dsp:cNvSpPr/>
      </dsp:nvSpPr>
      <dsp:spPr>
        <a:xfrm>
          <a:off x="0" y="3786619"/>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Overpayment Processing—Mainframe and BRITS 											31</a:t>
          </a:r>
        </a:p>
      </dsp:txBody>
      <dsp:txXfrm>
        <a:off x="0" y="3786619"/>
        <a:ext cx="10364498" cy="291229"/>
      </dsp:txXfrm>
    </dsp:sp>
    <dsp:sp modelId="{66CBB0C7-F474-4AE6-9568-523E8FA1603E}">
      <dsp:nvSpPr>
        <dsp:cNvPr id="0" name=""/>
        <dsp:cNvSpPr/>
      </dsp:nvSpPr>
      <dsp:spPr>
        <a:xfrm>
          <a:off x="0" y="4077849"/>
          <a:ext cx="10364498"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AE183-5246-45B2-8713-791D742EFA7D}">
      <dsp:nvSpPr>
        <dsp:cNvPr id="0" name=""/>
        <dsp:cNvSpPr/>
      </dsp:nvSpPr>
      <dsp:spPr>
        <a:xfrm>
          <a:off x="0" y="4077849"/>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Case Comments 															46</a:t>
          </a:r>
        </a:p>
      </dsp:txBody>
      <dsp:txXfrm>
        <a:off x="0" y="4077849"/>
        <a:ext cx="10364498" cy="291229"/>
      </dsp:txXfrm>
    </dsp:sp>
    <dsp:sp modelId="{2A9C7797-2FCE-4B05-B216-BB0FE6C0BEE8}">
      <dsp:nvSpPr>
        <dsp:cNvPr id="0" name=""/>
        <dsp:cNvSpPr/>
      </dsp:nvSpPr>
      <dsp:spPr>
        <a:xfrm>
          <a:off x="0" y="4369078"/>
          <a:ext cx="1036449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8911D-6520-40E9-93D1-E32BF7DC13AA}">
      <dsp:nvSpPr>
        <dsp:cNvPr id="0" name=""/>
        <dsp:cNvSpPr/>
      </dsp:nvSpPr>
      <dsp:spPr>
        <a:xfrm>
          <a:off x="0" y="4369078"/>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MA Overpayments and IPV 													47</a:t>
          </a:r>
        </a:p>
      </dsp:txBody>
      <dsp:txXfrm>
        <a:off x="0" y="4369078"/>
        <a:ext cx="10364498" cy="291229"/>
      </dsp:txXfrm>
    </dsp:sp>
    <dsp:sp modelId="{54FC3218-EB08-445C-878A-503C8E5EFDDE}">
      <dsp:nvSpPr>
        <dsp:cNvPr id="0" name=""/>
        <dsp:cNvSpPr/>
      </dsp:nvSpPr>
      <dsp:spPr>
        <a:xfrm>
          <a:off x="0" y="4660307"/>
          <a:ext cx="1036449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75CB3-8462-44B0-B706-F6B76D8580A4}">
      <dsp:nvSpPr>
        <dsp:cNvPr id="0" name=""/>
        <dsp:cNvSpPr/>
      </dsp:nvSpPr>
      <dsp:spPr>
        <a:xfrm>
          <a:off x="0" y="4660307"/>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How to Enter a FS IPV														 52</a:t>
          </a:r>
        </a:p>
      </dsp:txBody>
      <dsp:txXfrm>
        <a:off x="0" y="4660307"/>
        <a:ext cx="10364498" cy="291229"/>
      </dsp:txXfrm>
    </dsp:sp>
    <dsp:sp modelId="{2CD81FE7-BD2F-4420-9E0E-64402EFF8394}">
      <dsp:nvSpPr>
        <dsp:cNvPr id="0" name=""/>
        <dsp:cNvSpPr/>
      </dsp:nvSpPr>
      <dsp:spPr>
        <a:xfrm>
          <a:off x="0" y="4951536"/>
          <a:ext cx="10364498"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DDFA4C-79C2-43E2-9FF3-3EAE000CECB5}">
      <dsp:nvSpPr>
        <dsp:cNvPr id="0" name=""/>
        <dsp:cNvSpPr/>
      </dsp:nvSpPr>
      <dsp:spPr>
        <a:xfrm>
          <a:off x="0" y="4951536"/>
          <a:ext cx="10364498" cy="2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Extensions to Existing Overpayment Referrals in BRITS                                                                                                                               54</a:t>
          </a:r>
        </a:p>
      </dsp:txBody>
      <dsp:txXfrm>
        <a:off x="0" y="4951536"/>
        <a:ext cx="10364498" cy="291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8707-8981-4476-B469-23D9C4C86181}">
      <dsp:nvSpPr>
        <dsp:cNvPr id="0" name=""/>
        <dsp:cNvSpPr/>
      </dsp:nvSpPr>
      <dsp:spPr>
        <a:xfrm>
          <a:off x="0" y="0"/>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5B7A4-4D29-4984-815C-A5D3E9A0F80A}">
      <dsp:nvSpPr>
        <dsp:cNvPr id="0" name=""/>
        <dsp:cNvSpPr/>
      </dsp:nvSpPr>
      <dsp:spPr>
        <a:xfrm>
          <a:off x="0" y="0"/>
          <a:ext cx="9720262" cy="100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Child Care overpayments are required to be recovered—even if they are due to agency error.  </a:t>
          </a:r>
        </a:p>
      </dsp:txBody>
      <dsp:txXfrm>
        <a:off x="0" y="0"/>
        <a:ext cx="9720262" cy="1005681"/>
      </dsp:txXfrm>
    </dsp:sp>
    <dsp:sp modelId="{D7C24B18-6265-47BE-ACF1-BE217E74E02F}">
      <dsp:nvSpPr>
        <dsp:cNvPr id="0" name=""/>
        <dsp:cNvSpPr/>
      </dsp:nvSpPr>
      <dsp:spPr>
        <a:xfrm>
          <a:off x="0" y="1005681"/>
          <a:ext cx="9720262"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2B8EF-3884-4A00-935C-2C73288D80DD}">
      <dsp:nvSpPr>
        <dsp:cNvPr id="0" name=""/>
        <dsp:cNvSpPr/>
      </dsp:nvSpPr>
      <dsp:spPr>
        <a:xfrm>
          <a:off x="0" y="1005681"/>
          <a:ext cx="9720262" cy="100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We cannot recover agency error overpayments for Medical cases.</a:t>
          </a:r>
        </a:p>
      </dsp:txBody>
      <dsp:txXfrm>
        <a:off x="0" y="1005681"/>
        <a:ext cx="9720262" cy="1005681"/>
      </dsp:txXfrm>
    </dsp:sp>
    <dsp:sp modelId="{699D147A-C251-473C-9A6A-1433A0EBD0C3}">
      <dsp:nvSpPr>
        <dsp:cNvPr id="0" name=""/>
        <dsp:cNvSpPr/>
      </dsp:nvSpPr>
      <dsp:spPr>
        <a:xfrm>
          <a:off x="0" y="2011362"/>
          <a:ext cx="9720262"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28CAB-474D-43B6-B8E0-D057EC9D2950}">
      <dsp:nvSpPr>
        <dsp:cNvPr id="0" name=""/>
        <dsp:cNvSpPr/>
      </dsp:nvSpPr>
      <dsp:spPr>
        <a:xfrm>
          <a:off x="0" y="2011362"/>
          <a:ext cx="9720262" cy="100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Food Share errors are required to be recovered for agency and client error.</a:t>
          </a:r>
        </a:p>
      </dsp:txBody>
      <dsp:txXfrm>
        <a:off x="0" y="2011362"/>
        <a:ext cx="9720262" cy="1005681"/>
      </dsp:txXfrm>
    </dsp:sp>
    <dsp:sp modelId="{FFEB5720-EBBC-4297-B177-7E6F8B8E43EC}">
      <dsp:nvSpPr>
        <dsp:cNvPr id="0" name=""/>
        <dsp:cNvSpPr/>
      </dsp:nvSpPr>
      <dsp:spPr>
        <a:xfrm>
          <a:off x="0" y="3017043"/>
          <a:ext cx="9720262"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C3160-ACBA-49A2-B1F3-BA3C47498033}">
      <dsp:nvSpPr>
        <dsp:cNvPr id="0" name=""/>
        <dsp:cNvSpPr/>
      </dsp:nvSpPr>
      <dsp:spPr>
        <a:xfrm>
          <a:off x="0" y="3017043"/>
          <a:ext cx="9720262" cy="100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If the overpayment was based on the average quarterly SWICA wages, </a:t>
          </a:r>
          <a:r>
            <a:rPr lang="en-US" sz="1700" b="1" kern="1200"/>
            <a:t>the client should be encouraged to send in their pay stubs or payroll printout for recalculation using actual income</a:t>
          </a:r>
          <a:r>
            <a:rPr lang="en-US" sz="1700" kern="1200"/>
            <a:t>….this could reduce or eliminate the overpayment amount.  If you are working on documents and come across these, please email the overpayment worker in the county of residence. </a:t>
          </a:r>
        </a:p>
      </dsp:txBody>
      <dsp:txXfrm>
        <a:off x="0" y="3017043"/>
        <a:ext cx="9720262" cy="10056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B2B981-26F2-4A20-B88C-352CBA186C04}" type="datetimeFigureOut">
              <a:rPr lang="en-US" smtClean="0"/>
              <a:t>1/12/2022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CDC413-753A-4621-8372-6897C5831F99}" type="slidenum">
              <a:rPr lang="en-US" smtClean="0"/>
              <a:t>‹#›</a:t>
            </a:fld>
            <a:endParaRPr lang="en-US"/>
          </a:p>
        </p:txBody>
      </p:sp>
    </p:spTree>
    <p:extLst>
      <p:ext uri="{BB962C8B-B14F-4D97-AF65-F5344CB8AC3E}">
        <p14:creationId xmlns:p14="http://schemas.microsoft.com/office/powerpoint/2010/main" val="225556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0DD76-ADCB-4DCC-ADAE-45A96B974855}" type="slidenum">
              <a:rPr lang="en-US" smtClean="0"/>
              <a:t>7</a:t>
            </a:fld>
            <a:endParaRPr lang="en-US"/>
          </a:p>
        </p:txBody>
      </p:sp>
    </p:spTree>
    <p:extLst>
      <p:ext uri="{BB962C8B-B14F-4D97-AF65-F5344CB8AC3E}">
        <p14:creationId xmlns:p14="http://schemas.microsoft.com/office/powerpoint/2010/main" val="184748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BF1478A-3CC8-4B49-A66F-0B6FAD4C7473}"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17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4E336-FC4A-4E51-94D1-E8427B3B385D}"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3685537756"/>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4E336-FC4A-4E51-94D1-E8427B3B385D}"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815688"/>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4E336-FC4A-4E51-94D1-E8427B3B385D}"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542515361"/>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7CAE2-8365-42AD-B5C9-D12C95DF28CB}"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58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44E336-FC4A-4E51-94D1-E8427B3B385D}"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3851300296"/>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44E336-FC4A-4E51-94D1-E8427B3B385D}"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2731181295"/>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FC12CF-2E11-44B1-AEB7-EF6689FF4D92}"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165936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92A0E-90D2-4241-B153-CEDC18FA644C}"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351948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44E336-FC4A-4E51-94D1-E8427B3B385D}"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4098984350"/>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0539C2-9CF4-4944-B3BC-5FEC303FDA4D}" type="datetime1">
              <a:rPr lang="en-US" smtClean="0"/>
              <a:t>1/12/2022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7CCBAE-CD6C-4034-A20D-11180A96BD8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65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A44E336-FC4A-4E51-94D1-E8427B3B385D}" type="datetime1">
              <a:rPr lang="en-US" smtClean="0"/>
              <a:t>1/12/2022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77CCBAE-CD6C-4034-A20D-11180A96BD8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470150"/>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Lst>
  <p:hf hdr="0" ft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OverpaymentReferrals@co.rock.wi.u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 name="Title 1"/>
          <p:cNvSpPr>
            <a:spLocks noGrp="1"/>
          </p:cNvSpPr>
          <p:nvPr>
            <p:ph type="ctrTitle"/>
          </p:nvPr>
        </p:nvSpPr>
        <p:spPr>
          <a:xfrm>
            <a:off x="990096" y="977900"/>
            <a:ext cx="6539558" cy="3327734"/>
          </a:xfrm>
        </p:spPr>
        <p:txBody>
          <a:bodyPr anchor="b">
            <a:normAutofit/>
          </a:bodyPr>
          <a:lstStyle/>
          <a:p>
            <a:r>
              <a:rPr lang="en-US" sz="5400"/>
              <a:t>Overpayments</a:t>
            </a:r>
          </a:p>
        </p:txBody>
      </p:sp>
      <p:sp>
        <p:nvSpPr>
          <p:cNvPr id="3" name="Subtitle 2"/>
          <p:cNvSpPr>
            <a:spLocks noGrp="1"/>
          </p:cNvSpPr>
          <p:nvPr>
            <p:ph type="subTitle" idx="1"/>
          </p:nvPr>
        </p:nvSpPr>
        <p:spPr>
          <a:xfrm>
            <a:off x="990096" y="4621235"/>
            <a:ext cx="6539558" cy="1225028"/>
          </a:xfrm>
        </p:spPr>
        <p:txBody>
          <a:bodyPr anchor="t">
            <a:normAutofit/>
          </a:bodyPr>
          <a:lstStyle/>
          <a:p>
            <a:pPr algn="r"/>
            <a:r>
              <a:rPr lang="en-US" sz="2000"/>
              <a:t>Presented by Mary Donahue, Laura Middleton and Adam Voss</a:t>
            </a:r>
          </a:p>
          <a:p>
            <a:pPr algn="r"/>
            <a:r>
              <a:rPr lang="en-US" sz="2000"/>
              <a:t>01/13/22 </a:t>
            </a:r>
          </a:p>
        </p:txBody>
      </p:sp>
      <p:cxnSp>
        <p:nvCxnSpPr>
          <p:cNvPr id="12" name="Straight Connector 11">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3504420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5" y="624110"/>
            <a:ext cx="10740337" cy="1627771"/>
          </a:xfrm>
        </p:spPr>
        <p:txBody>
          <a:bodyPr>
            <a:normAutofit/>
          </a:bodyPr>
          <a:lstStyle/>
          <a:p>
            <a:r>
              <a:rPr lang="en-US" sz="4000" dirty="0"/>
              <a:t>Overpayment notices</a:t>
            </a:r>
            <a:br>
              <a:rPr lang="en-US" sz="2000" dirty="0"/>
            </a:br>
            <a:br>
              <a:rPr lang="en-US" sz="2000" dirty="0"/>
            </a:br>
            <a:r>
              <a:rPr lang="en-US" sz="2000" dirty="0"/>
              <a:t>Overpayment Notices are mailed out the next business day after the overpayment is entered.  The arrow indicates where the OP timeframe and amount are listed. </a:t>
            </a:r>
            <a:br>
              <a:rPr lang="en-US" sz="2000" dirty="0"/>
            </a:br>
            <a:endParaRPr lang="en-US" sz="2000" dirty="0"/>
          </a:p>
        </p:txBody>
      </p:sp>
      <p:pic>
        <p:nvPicPr>
          <p:cNvPr id="8" name="Content Placeholder 7"/>
          <p:cNvPicPr>
            <a:picLocks noGrp="1" noChangeAspect="1"/>
          </p:cNvPicPr>
          <p:nvPr>
            <p:ph idx="1"/>
          </p:nvPr>
        </p:nvPicPr>
        <p:blipFill>
          <a:blip r:embed="rId2"/>
          <a:stretch>
            <a:fillRect/>
          </a:stretch>
        </p:blipFill>
        <p:spPr>
          <a:xfrm>
            <a:off x="2404093" y="2286000"/>
            <a:ext cx="6959952" cy="4022725"/>
          </a:xfrm>
          <a:prstGeom prst="rect">
            <a:avLst/>
          </a:prstGeom>
        </p:spPr>
      </p:pic>
      <p:sp>
        <p:nvSpPr>
          <p:cNvPr id="3" name="Slide Number Placeholder 2"/>
          <p:cNvSpPr>
            <a:spLocks noGrp="1"/>
          </p:cNvSpPr>
          <p:nvPr>
            <p:ph type="sldNum" sz="quarter" idx="12"/>
          </p:nvPr>
        </p:nvSpPr>
        <p:spPr/>
        <p:txBody>
          <a:bodyPr>
            <a:normAutofit/>
          </a:bodyPr>
          <a:lstStyle/>
          <a:p>
            <a:fld id="{D57F1E4F-1CFF-5643-939E-217C01CDF565}" type="slidenum">
              <a:rPr lang="en-US" smtClean="0"/>
              <a:pPr/>
              <a:t>10</a:t>
            </a:fld>
            <a:endParaRPr lang="en-US" dirty="0"/>
          </a:p>
        </p:txBody>
      </p:sp>
      <p:sp>
        <p:nvSpPr>
          <p:cNvPr id="11" name="Right Arrow 10"/>
          <p:cNvSpPr/>
          <p:nvPr/>
        </p:nvSpPr>
        <p:spPr>
          <a:xfrm>
            <a:off x="1048489" y="3181574"/>
            <a:ext cx="1533028" cy="247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069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265" y="624110"/>
            <a:ext cx="10595347" cy="656050"/>
          </a:xfrm>
        </p:spPr>
        <p:txBody>
          <a:bodyPr>
            <a:normAutofit fontScale="90000"/>
          </a:bodyPr>
          <a:lstStyle/>
          <a:p>
            <a:r>
              <a:rPr lang="en-US" dirty="0"/>
              <a:t>Overpayment notices cont’d</a:t>
            </a:r>
          </a:p>
        </p:txBody>
      </p:sp>
      <p:sp>
        <p:nvSpPr>
          <p:cNvPr id="4" name="Content Placeholder 3"/>
          <p:cNvSpPr>
            <a:spLocks noGrp="1"/>
          </p:cNvSpPr>
          <p:nvPr>
            <p:ph idx="1"/>
          </p:nvPr>
        </p:nvSpPr>
        <p:spPr>
          <a:xfrm>
            <a:off x="2589212" y="1430767"/>
            <a:ext cx="8915400" cy="4480455"/>
          </a:xfrm>
        </p:spPr>
        <p:txBody>
          <a:bodyPr/>
          <a:lstStyle/>
          <a:p>
            <a:pPr marL="0" indent="0">
              <a:buNone/>
            </a:pPr>
            <a:r>
              <a:rPr lang="en-US" dirty="0"/>
              <a:t>Overpayment notices include the deadline to file an appeal and the ways to request a fair hearing.</a:t>
            </a:r>
          </a:p>
          <a:p>
            <a:endParaRPr lang="en-US" dirty="0"/>
          </a:p>
          <a:p>
            <a:endParaRPr lang="en-US" dirty="0"/>
          </a:p>
        </p:txBody>
      </p:sp>
      <p:sp>
        <p:nvSpPr>
          <p:cNvPr id="3" name="Slide Number Placeholder 2"/>
          <p:cNvSpPr>
            <a:spLocks noGrp="1"/>
          </p:cNvSpPr>
          <p:nvPr>
            <p:ph type="sldNum" sz="quarter" idx="12"/>
          </p:nvPr>
        </p:nvSpPr>
        <p:spPr/>
        <p:txBody>
          <a:bodyPr>
            <a:normAutofit/>
          </a:bodyPr>
          <a:lstStyle/>
          <a:p>
            <a:fld id="{D57F1E4F-1CFF-5643-939E-217C01CDF565}" type="slidenum">
              <a:rPr lang="en-US" smtClean="0"/>
              <a:pPr/>
              <a:t>11</a:t>
            </a:fld>
            <a:endParaRPr lang="en-US" dirty="0"/>
          </a:p>
        </p:txBody>
      </p:sp>
      <p:sp>
        <p:nvSpPr>
          <p:cNvPr id="6" name="Right Arrow 5"/>
          <p:cNvSpPr/>
          <p:nvPr/>
        </p:nvSpPr>
        <p:spPr>
          <a:xfrm>
            <a:off x="909265" y="3547281"/>
            <a:ext cx="1533028" cy="247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921695" y="3121556"/>
            <a:ext cx="1533028" cy="247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2883050" y="2173044"/>
            <a:ext cx="7588183" cy="4601695"/>
          </a:xfrm>
          <a:prstGeom prst="rect">
            <a:avLst/>
          </a:prstGeom>
        </p:spPr>
      </p:pic>
    </p:spTree>
    <p:extLst>
      <p:ext uri="{BB962C8B-B14F-4D97-AF65-F5344CB8AC3E}">
        <p14:creationId xmlns:p14="http://schemas.microsoft.com/office/powerpoint/2010/main" val="395804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018272" cy="1499616"/>
          </a:xfrm>
        </p:spPr>
        <p:txBody>
          <a:bodyPr>
            <a:normAutofit/>
          </a:bodyPr>
          <a:lstStyle/>
          <a:p>
            <a:r>
              <a:rPr lang="en-US"/>
              <a:t>Repayment Agreement (RPA)</a:t>
            </a:r>
          </a:p>
        </p:txBody>
      </p:sp>
      <p:sp>
        <p:nvSpPr>
          <p:cNvPr id="3" name="Content Placeholder 2"/>
          <p:cNvSpPr>
            <a:spLocks noGrp="1"/>
          </p:cNvSpPr>
          <p:nvPr>
            <p:ph idx="1"/>
          </p:nvPr>
        </p:nvSpPr>
        <p:spPr>
          <a:xfrm>
            <a:off x="1024128" y="2286000"/>
            <a:ext cx="8018271" cy="4023360"/>
          </a:xfrm>
        </p:spPr>
        <p:txBody>
          <a:bodyPr>
            <a:normAutofit/>
          </a:bodyPr>
          <a:lstStyle/>
          <a:p>
            <a:r>
              <a:rPr lang="en-US" dirty="0"/>
              <a:t>The Repayment Agreements do not get mailed out until the first business day after the first of the following month (in case callers state they haven’t received this yet). </a:t>
            </a:r>
          </a:p>
          <a:p>
            <a:pPr lvl="1">
              <a:buFont typeface="Arial" panose="020B0604020202020204" pitchFamily="34" charset="0"/>
              <a:buChar char="•"/>
            </a:pPr>
            <a:r>
              <a:rPr lang="en-US" dirty="0"/>
              <a:t>Example: If the overpayment is entered 10/3, the Overpayment notice will go out the next day 10/4. The Repayment Agreement will go out 11/4. </a:t>
            </a:r>
          </a:p>
          <a:p>
            <a:pPr marL="0" indent="0">
              <a:buNone/>
            </a:pPr>
            <a:endParaRPr lang="en-US" dirty="0"/>
          </a:p>
          <a:p>
            <a:r>
              <a:rPr lang="en-US" dirty="0"/>
              <a:t>The RPA will not get mailed out at all if a Fair Hearing request is received prior to its mailing date. Once a fair hearing decision is made, the RPA will mail out if still needed. </a:t>
            </a:r>
          </a:p>
        </p:txBody>
      </p:sp>
      <p:sp>
        <p:nvSpPr>
          <p:cNvPr id="13" name="Rectangle 8">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0837333" y="6470704"/>
            <a:ext cx="973667" cy="274320"/>
          </a:xfrm>
        </p:spPr>
        <p:txBody>
          <a:bodyPr>
            <a:normAutofit/>
          </a:bodyPr>
          <a:lstStyle/>
          <a:p>
            <a:pPr>
              <a:spcAft>
                <a:spcPts val="600"/>
              </a:spcAft>
            </a:pPr>
            <a:fld id="{D57F1E4F-1CFF-5643-939E-217C01CDF565}" type="slidenum">
              <a:rPr lang="en-US" smtClean="0"/>
              <a:pPr>
                <a:spcAft>
                  <a:spcPts val="600"/>
                </a:spcAft>
              </a:pPr>
              <a:t>12</a:t>
            </a:fld>
            <a:endParaRPr lang="en-US"/>
          </a:p>
        </p:txBody>
      </p:sp>
    </p:spTree>
    <p:extLst>
      <p:ext uri="{BB962C8B-B14F-4D97-AF65-F5344CB8AC3E}">
        <p14:creationId xmlns:p14="http://schemas.microsoft.com/office/powerpoint/2010/main" val="429328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RPA</a:t>
            </a:r>
          </a:p>
        </p:txBody>
      </p:sp>
      <p:pic>
        <p:nvPicPr>
          <p:cNvPr id="7" name="Content Placeholder 6"/>
          <p:cNvPicPr>
            <a:picLocks noGrp="1" noChangeAspect="1"/>
          </p:cNvPicPr>
          <p:nvPr>
            <p:ph idx="1"/>
          </p:nvPr>
        </p:nvPicPr>
        <p:blipFill>
          <a:blip r:embed="rId2"/>
          <a:stretch>
            <a:fillRect/>
          </a:stretch>
        </p:blipFill>
        <p:spPr>
          <a:xfrm>
            <a:off x="1690048" y="1929895"/>
            <a:ext cx="8811904" cy="4497444"/>
          </a:xfrm>
          <a:prstGeom prst="rect">
            <a:avLst/>
          </a:prstGeom>
        </p:spPr>
      </p:pic>
      <p:sp>
        <p:nvSpPr>
          <p:cNvPr id="3" name="Slide Number Placeholder 2"/>
          <p:cNvSpPr>
            <a:spLocks noGrp="1"/>
          </p:cNvSpPr>
          <p:nvPr>
            <p:ph type="sldNum" sz="quarter" idx="12"/>
          </p:nvPr>
        </p:nvSpPr>
        <p:spPr/>
        <p:txBody>
          <a:bodyPr>
            <a:normAutofit/>
          </a:bodyPr>
          <a:lstStyle/>
          <a:p>
            <a:fld id="{D57F1E4F-1CFF-5643-939E-217C01CDF565}" type="slidenum">
              <a:rPr lang="en-US" smtClean="0"/>
              <a:pPr/>
              <a:t>13</a:t>
            </a:fld>
            <a:endParaRPr lang="en-US" dirty="0"/>
          </a:p>
        </p:txBody>
      </p:sp>
      <p:sp>
        <p:nvSpPr>
          <p:cNvPr id="6" name="Right Arrow 5"/>
          <p:cNvSpPr/>
          <p:nvPr/>
        </p:nvSpPr>
        <p:spPr>
          <a:xfrm>
            <a:off x="1134158" y="2933003"/>
            <a:ext cx="1731444" cy="247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68436" y="5059794"/>
            <a:ext cx="1731444" cy="247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37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RPA cont’d </a:t>
            </a:r>
          </a:p>
        </p:txBody>
      </p:sp>
      <p:pic>
        <p:nvPicPr>
          <p:cNvPr id="4" name="Content Placeholder 3"/>
          <p:cNvPicPr>
            <a:picLocks noGrp="1"/>
          </p:cNvPicPr>
          <p:nvPr>
            <p:ph idx="1"/>
          </p:nvPr>
        </p:nvPicPr>
        <p:blipFill rotWithShape="1">
          <a:blip r:embed="rId2"/>
          <a:srcRect l="9632" t="12564" r="3975" b="37436"/>
          <a:stretch/>
        </p:blipFill>
        <p:spPr bwMode="auto">
          <a:xfrm>
            <a:off x="2115430" y="2069170"/>
            <a:ext cx="9052960" cy="3806698"/>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normAutofit/>
          </a:bodyPr>
          <a:lstStyle/>
          <a:p>
            <a:fld id="{D57F1E4F-1CFF-5643-939E-217C01CDF565}" type="slidenum">
              <a:rPr lang="en-US" smtClean="0"/>
              <a:pPr/>
              <a:t>14</a:t>
            </a:fld>
            <a:endParaRPr lang="en-US" dirty="0"/>
          </a:p>
        </p:txBody>
      </p:sp>
      <p:sp>
        <p:nvSpPr>
          <p:cNvPr id="5" name="Right Arrow 4"/>
          <p:cNvSpPr/>
          <p:nvPr/>
        </p:nvSpPr>
        <p:spPr>
          <a:xfrm>
            <a:off x="532028" y="2456544"/>
            <a:ext cx="1583402" cy="236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03701" y="4326367"/>
            <a:ext cx="1583402" cy="837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36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RPA cont’d </a:t>
            </a:r>
          </a:p>
        </p:txBody>
      </p:sp>
      <p:pic>
        <p:nvPicPr>
          <p:cNvPr id="7" name="Content Placeholder 6"/>
          <p:cNvPicPr>
            <a:picLocks noGrp="1" noChangeAspect="1"/>
          </p:cNvPicPr>
          <p:nvPr>
            <p:ph idx="1"/>
          </p:nvPr>
        </p:nvPicPr>
        <p:blipFill>
          <a:blip r:embed="rId2"/>
          <a:stretch>
            <a:fillRect/>
          </a:stretch>
        </p:blipFill>
        <p:spPr>
          <a:xfrm>
            <a:off x="2172838" y="2286000"/>
            <a:ext cx="7422461" cy="4022725"/>
          </a:xfrm>
          <a:prstGeom prst="rect">
            <a:avLst/>
          </a:prstGeom>
        </p:spPr>
      </p:pic>
      <p:sp>
        <p:nvSpPr>
          <p:cNvPr id="3" name="Slide Number Placeholder 2"/>
          <p:cNvSpPr>
            <a:spLocks noGrp="1"/>
          </p:cNvSpPr>
          <p:nvPr>
            <p:ph type="sldNum" sz="quarter" idx="12"/>
          </p:nvPr>
        </p:nvSpPr>
        <p:spPr/>
        <p:txBody>
          <a:bodyPr>
            <a:normAutofit/>
          </a:bodyPr>
          <a:lstStyle/>
          <a:p>
            <a:fld id="{D57F1E4F-1CFF-5643-939E-217C01CDF565}" type="slidenum">
              <a:rPr lang="en-US" smtClean="0"/>
              <a:pPr/>
              <a:t>15</a:t>
            </a:fld>
            <a:endParaRPr lang="en-US" dirty="0"/>
          </a:p>
        </p:txBody>
      </p:sp>
      <p:sp>
        <p:nvSpPr>
          <p:cNvPr id="4" name="Right Arrow 3"/>
          <p:cNvSpPr/>
          <p:nvPr/>
        </p:nvSpPr>
        <p:spPr>
          <a:xfrm>
            <a:off x="1311579" y="46150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62D83-7EC5-484A-B3EB-27DA4E6D2837}"/>
              </a:ext>
            </a:extLst>
          </p:cNvPr>
          <p:cNvSpPr/>
          <p:nvPr/>
        </p:nvSpPr>
        <p:spPr>
          <a:xfrm>
            <a:off x="3151573" y="4341181"/>
            <a:ext cx="479394" cy="1499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06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0">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568802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0998" y="965200"/>
            <a:ext cx="4689938" cy="4815596"/>
          </a:xfrm>
        </p:spPr>
        <p:txBody>
          <a:bodyPr>
            <a:normAutofit/>
          </a:bodyPr>
          <a:lstStyle/>
          <a:p>
            <a:pPr algn="r"/>
            <a:r>
              <a:rPr lang="en-US">
                <a:solidFill>
                  <a:srgbClr val="FFFFFF"/>
                </a:solidFill>
              </a:rPr>
              <a:t>Public Assistance Collection Unit (PACU)</a:t>
            </a:r>
          </a:p>
        </p:txBody>
      </p:sp>
      <p:sp>
        <p:nvSpPr>
          <p:cNvPr id="13" name="Rectangle 12">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661065" y="974875"/>
            <a:ext cx="4724573" cy="4852362"/>
          </a:xfrm>
        </p:spPr>
        <p:txBody>
          <a:bodyPr anchor="ctr">
            <a:normAutofit/>
          </a:bodyPr>
          <a:lstStyle/>
          <a:p>
            <a:r>
              <a:rPr lang="en-US" dirty="0">
                <a:solidFill>
                  <a:srgbClr val="FFFFFF"/>
                </a:solidFill>
              </a:rPr>
              <a:t>Payment related issues: </a:t>
            </a:r>
          </a:p>
          <a:p>
            <a:r>
              <a:rPr lang="en-US" dirty="0">
                <a:solidFill>
                  <a:srgbClr val="FFFFFF"/>
                </a:solidFill>
              </a:rPr>
              <a:t>Refer the client to the Public Assistance Collection Unit (PACU) for all payment related issues such as payment arrangements, repayment agreement questions, late or missed payments.</a:t>
            </a:r>
          </a:p>
          <a:p>
            <a:endParaRPr lang="en-US" dirty="0">
              <a:solidFill>
                <a:srgbClr val="FFFFFF"/>
              </a:solidFill>
            </a:endParaRPr>
          </a:p>
          <a:p>
            <a:r>
              <a:rPr lang="en-US" dirty="0">
                <a:solidFill>
                  <a:srgbClr val="FFFFFF"/>
                </a:solidFill>
              </a:rPr>
              <a:t> </a:t>
            </a:r>
            <a:r>
              <a:rPr lang="en-US" sz="3200" b="1" dirty="0">
                <a:solidFill>
                  <a:srgbClr val="FFFFFF"/>
                </a:solidFill>
              </a:rPr>
              <a:t>The PACU phone number is 1-800-943-9499.</a:t>
            </a:r>
          </a:p>
        </p:txBody>
      </p:sp>
      <p:sp>
        <p:nvSpPr>
          <p:cNvPr id="4" name="Slide Number Placeholder 3"/>
          <p:cNvSpPr>
            <a:spLocks noGrp="1"/>
          </p:cNvSpPr>
          <p:nvPr>
            <p:ph type="sldNum" sz="quarter" idx="12"/>
          </p:nvPr>
        </p:nvSpPr>
        <p:spPr>
          <a:xfrm>
            <a:off x="10837333" y="6535157"/>
            <a:ext cx="973667" cy="274320"/>
          </a:xfrm>
        </p:spPr>
        <p:txBody>
          <a:bodyPr>
            <a:normAutofit/>
          </a:bodyPr>
          <a:lstStyle/>
          <a:p>
            <a:pPr>
              <a:spcAft>
                <a:spcPts val="600"/>
              </a:spcAft>
            </a:pPr>
            <a:fld id="{D57F1E4F-1CFF-5643-939E-217C01CDF565}" type="slidenum">
              <a:rPr lang="en-US">
                <a:solidFill>
                  <a:schemeClr val="bg1">
                    <a:lumMod val="75000"/>
                    <a:lumOff val="25000"/>
                  </a:schemeClr>
                </a:solidFill>
              </a:rPr>
              <a:pPr>
                <a:spcAft>
                  <a:spcPts val="600"/>
                </a:spcAft>
              </a:pPr>
              <a:t>16</a:t>
            </a:fld>
            <a:endParaRPr lang="en-US">
              <a:solidFill>
                <a:schemeClr val="bg1">
                  <a:lumMod val="75000"/>
                  <a:lumOff val="25000"/>
                </a:schemeClr>
              </a:solidFill>
            </a:endParaRPr>
          </a:p>
        </p:txBody>
      </p:sp>
    </p:spTree>
    <p:extLst>
      <p:ext uri="{BB962C8B-B14F-4D97-AF65-F5344CB8AC3E}">
        <p14:creationId xmlns:p14="http://schemas.microsoft.com/office/powerpoint/2010/main" val="35272353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744" y="484632"/>
            <a:ext cx="8948150"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69327" y="788416"/>
            <a:ext cx="7923264" cy="1499616"/>
          </a:xfrm>
        </p:spPr>
        <p:txBody>
          <a:bodyPr>
            <a:normAutofit/>
          </a:bodyPr>
          <a:lstStyle/>
          <a:p>
            <a:r>
              <a:rPr lang="en-US">
                <a:solidFill>
                  <a:srgbClr val="FFFFFF"/>
                </a:solidFill>
              </a:rPr>
              <a:t>Returned Overpayment Documents</a:t>
            </a:r>
          </a:p>
        </p:txBody>
      </p:sp>
      <p:sp>
        <p:nvSpPr>
          <p:cNvPr id="18"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152" y="484632"/>
            <a:ext cx="2128933"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071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69327" y="2489202"/>
            <a:ext cx="7923264" cy="3554614"/>
          </a:xfrm>
        </p:spPr>
        <p:txBody>
          <a:bodyPr>
            <a:normAutofit/>
          </a:bodyPr>
          <a:lstStyle/>
          <a:p>
            <a:r>
              <a:rPr lang="en-US" dirty="0">
                <a:solidFill>
                  <a:srgbClr val="FFFFFF"/>
                </a:solidFill>
              </a:rPr>
              <a:t>If the overpayment documents come back as returned mail with a forwarding address, re-mail the CWW-generated notices as well as the manual forms from ECF and document that you did so in case comments.</a:t>
            </a:r>
          </a:p>
          <a:p>
            <a:r>
              <a:rPr lang="en-US" dirty="0">
                <a:solidFill>
                  <a:srgbClr val="FFFFFF"/>
                </a:solidFill>
              </a:rPr>
              <a:t>This information is important in the event the customer files for a Fair Hearing.  If the remailed notices are not also returned, the customer will be assumed to have received them.</a:t>
            </a:r>
          </a:p>
        </p:txBody>
      </p:sp>
      <p:sp>
        <p:nvSpPr>
          <p:cNvPr id="4" name="Slide Number Placeholder 3"/>
          <p:cNvSpPr>
            <a:spLocks noGrp="1"/>
          </p:cNvSpPr>
          <p:nvPr>
            <p:ph type="sldNum" sz="quarter" idx="12"/>
          </p:nvPr>
        </p:nvSpPr>
        <p:spPr>
          <a:xfrm>
            <a:off x="10837333" y="6470704"/>
            <a:ext cx="973667" cy="274320"/>
          </a:xfrm>
        </p:spPr>
        <p:txBody>
          <a:bodyPr>
            <a:normAutofit/>
          </a:bodyPr>
          <a:lstStyle/>
          <a:p>
            <a:pPr>
              <a:spcAft>
                <a:spcPts val="600"/>
              </a:spcAft>
            </a:pPr>
            <a:fld id="{D57F1E4F-1CFF-5643-939E-217C01CDF565}" type="slidenum">
              <a:rPr lang="en-US">
                <a:solidFill>
                  <a:schemeClr val="bg1">
                    <a:lumMod val="95000"/>
                    <a:lumOff val="5000"/>
                  </a:schemeClr>
                </a:solidFill>
              </a:rPr>
              <a:pPr>
                <a:spcAft>
                  <a:spcPts val="600"/>
                </a:spcAft>
              </a:pPr>
              <a:t>17</a:t>
            </a:fld>
            <a:endParaRPr lang="en-US">
              <a:solidFill>
                <a:schemeClr val="bg1">
                  <a:lumMod val="95000"/>
                  <a:lumOff val="5000"/>
                </a:schemeClr>
              </a:solidFill>
            </a:endParaRPr>
          </a:p>
        </p:txBody>
      </p:sp>
    </p:spTree>
    <p:extLst>
      <p:ext uri="{BB962C8B-B14F-4D97-AF65-F5344CB8AC3E}">
        <p14:creationId xmlns:p14="http://schemas.microsoft.com/office/powerpoint/2010/main" val="312429401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a:solidFill>
                  <a:srgbClr val="FFFFFF"/>
                </a:solidFill>
              </a:rPr>
              <a:t>General Overpayment Reminders</a:t>
            </a:r>
          </a:p>
        </p:txBody>
      </p:sp>
      <p:sp>
        <p:nvSpPr>
          <p:cNvPr id="3" name="Content Placeholder 2"/>
          <p:cNvSpPr>
            <a:spLocks noGrp="1"/>
          </p:cNvSpPr>
          <p:nvPr>
            <p:ph idx="1"/>
          </p:nvPr>
        </p:nvSpPr>
        <p:spPr>
          <a:xfrm>
            <a:off x="4951048" y="804333"/>
            <a:ext cx="6306003" cy="5249334"/>
          </a:xfrm>
        </p:spPr>
        <p:txBody>
          <a:bodyPr anchor="ctr">
            <a:normAutofit/>
          </a:bodyPr>
          <a:lstStyle/>
          <a:p>
            <a:r>
              <a:rPr lang="en-US" sz="1800" dirty="0"/>
              <a:t>When looking at notices to support an overpayment referral, be sure the notice reflects the correct program. A FoodShare notice immediately before the overpayment period does not also make that the Health Care reporting limit. The notice with the Health Care reporting requirements must also be found. </a:t>
            </a:r>
          </a:p>
          <a:p>
            <a:r>
              <a:rPr lang="en-US" sz="1800" dirty="0"/>
              <a:t>If the notice refers to both FS and Healthcare (a combined notice), the income reporting limit listed is most often the one for Healthcare (not FS). </a:t>
            </a:r>
          </a:p>
          <a:p>
            <a:pPr lvl="2">
              <a:buFont typeface="Arial" panose="020B0604020202020204" pitchFamily="34" charset="0"/>
              <a:buChar char="•"/>
            </a:pPr>
            <a:r>
              <a:rPr lang="en-US" sz="1800" dirty="0"/>
              <a:t>The FS FPL for change reporting amount can be found on the Table of Income and Allotment Limits. </a:t>
            </a:r>
          </a:p>
          <a:p>
            <a:r>
              <a:rPr lang="en-US" sz="1800" dirty="0"/>
              <a:t>Be sure to check that the ongoing income is correct or add new employment, if found. Failure to do this results in an agency error and MA agency errors are not recoverable. FS and Child Care can recover agency errors. </a:t>
            </a:r>
          </a:p>
          <a:p>
            <a:r>
              <a:rPr lang="en-US" sz="1800" dirty="0"/>
              <a:t>Multiple claims may be created in BRITS for a case if the referral source is SWICA.</a:t>
            </a:r>
          </a:p>
          <a:p>
            <a:r>
              <a:rPr lang="en-US" sz="1800" dirty="0"/>
              <a:t>Review case for GAP eligibility.</a:t>
            </a:r>
          </a:p>
          <a:p>
            <a:endParaRPr lang="en-US" sz="1500" dirty="0"/>
          </a:p>
        </p:txBody>
      </p:sp>
      <p:sp>
        <p:nvSpPr>
          <p:cNvPr id="4" name="Date Placeholder 3"/>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solidFill>
                  <a:srgbClr val="FFFFFF"/>
                </a:solidFill>
              </a:rPr>
              <a:pPr>
                <a:spcAft>
                  <a:spcPts val="600"/>
                </a:spcAft>
              </a:pPr>
              <a:t>1/12/2022</a:t>
            </a:fld>
            <a:endParaRPr lang="en-US">
              <a:solidFill>
                <a:srgbClr val="FFFFFF"/>
              </a:solidFill>
            </a:endParaRPr>
          </a:p>
        </p:txBody>
      </p:sp>
      <p:sp>
        <p:nvSpPr>
          <p:cNvPr id="5" name="Slide Number Placeholder 4"/>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smtClean="0"/>
              <a:pPr>
                <a:spcAft>
                  <a:spcPts val="600"/>
                </a:spcAft>
              </a:pPr>
              <a:t>18</a:t>
            </a:fld>
            <a:endParaRPr lang="en-US"/>
          </a:p>
        </p:txBody>
      </p:sp>
    </p:spTree>
    <p:extLst>
      <p:ext uri="{BB962C8B-B14F-4D97-AF65-F5344CB8AC3E}">
        <p14:creationId xmlns:p14="http://schemas.microsoft.com/office/powerpoint/2010/main" val="170672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018272" cy="1499616"/>
          </a:xfrm>
        </p:spPr>
        <p:txBody>
          <a:bodyPr>
            <a:normAutofit/>
          </a:bodyPr>
          <a:lstStyle/>
          <a:p>
            <a:r>
              <a:rPr lang="en-US" sz="4800" dirty="0"/>
              <a:t>Date of Discovery</a:t>
            </a:r>
            <a:br>
              <a:rPr lang="en-US" sz="2800" dirty="0"/>
            </a:br>
            <a:r>
              <a:rPr lang="en-US" sz="2800" dirty="0"/>
              <a:t>Effective 12/01/21        OPS Memo 21-25</a:t>
            </a:r>
            <a:br>
              <a:rPr lang="en-US" sz="2800" dirty="0"/>
            </a:br>
            <a:r>
              <a:rPr lang="en-US" sz="2000" dirty="0"/>
              <a:t>*This information does not apply to Child Care overpayments.</a:t>
            </a:r>
          </a:p>
        </p:txBody>
      </p:sp>
      <p:sp>
        <p:nvSpPr>
          <p:cNvPr id="3" name="Content Placeholder 2"/>
          <p:cNvSpPr>
            <a:spLocks noGrp="1"/>
          </p:cNvSpPr>
          <p:nvPr>
            <p:ph idx="1"/>
          </p:nvPr>
        </p:nvSpPr>
        <p:spPr>
          <a:xfrm>
            <a:off x="1024128" y="2286000"/>
            <a:ext cx="8018271" cy="4023360"/>
          </a:xfrm>
        </p:spPr>
        <p:txBody>
          <a:bodyPr vert="horz" lIns="91440" tIns="45720" rIns="91440" bIns="45720" rtlCol="0">
            <a:normAutofit fontScale="92500"/>
          </a:bodyPr>
          <a:lstStyle/>
          <a:p>
            <a:pPr>
              <a:buFont typeface="Wingdings" panose="05000000000000000000" pitchFamily="2" charset="2"/>
              <a:buChar char="v"/>
            </a:pPr>
            <a:r>
              <a:rPr lang="en-US" sz="2400" dirty="0">
                <a:ea typeface="+mn-lt"/>
                <a:cs typeface="+mn-lt"/>
              </a:rPr>
              <a:t>FoodShare and health care programs will define the date of discovery as </a:t>
            </a:r>
            <a:r>
              <a:rPr lang="en-US" sz="2400" b="1" u="sng" dirty="0">
                <a:ea typeface="+mn-lt"/>
                <a:cs typeface="+mn-lt"/>
              </a:rPr>
              <a:t>“the date the worker creates the overpayment claim in the system and triggers notice to the member.”</a:t>
            </a:r>
            <a:r>
              <a:rPr lang="en-US" sz="2400" b="1" u="sng" dirty="0"/>
              <a:t> </a:t>
            </a:r>
            <a:r>
              <a:rPr lang="en-US" sz="2400" dirty="0"/>
              <a:t> </a:t>
            </a:r>
          </a:p>
          <a:p>
            <a:pPr marL="128016" lvl="1" indent="0">
              <a:buNone/>
            </a:pPr>
            <a:endParaRPr lang="en-US" sz="2400" dirty="0">
              <a:ea typeface="+mn-lt"/>
              <a:cs typeface="+mn-lt"/>
            </a:endParaRPr>
          </a:p>
          <a:p>
            <a:pPr lvl="1">
              <a:buFont typeface="Wingdings" panose="05000000000000000000" pitchFamily="2" charset="2"/>
              <a:buChar char="v"/>
            </a:pPr>
            <a:r>
              <a:rPr lang="en-US" sz="2400" dirty="0">
                <a:ea typeface="+mn-lt"/>
                <a:cs typeface="+mn-lt"/>
              </a:rPr>
              <a:t>If the requested information needed to confirm the amount of an overpayment is not returned or is incomplete, the best available information may be used.</a:t>
            </a:r>
          </a:p>
          <a:p>
            <a:pPr lvl="2">
              <a:buFont typeface="Wingdings" panose="05000000000000000000" pitchFamily="2" charset="2"/>
              <a:buChar char="v"/>
            </a:pPr>
            <a:r>
              <a:rPr lang="en-US" sz="2400" dirty="0">
                <a:ea typeface="+mn-lt"/>
                <a:cs typeface="+mn-lt"/>
              </a:rPr>
              <a:t>This includes SWICA wage queries or other data exchanges.</a:t>
            </a:r>
          </a:p>
          <a:p>
            <a:pPr marL="310896" lvl="2" indent="0">
              <a:buNone/>
            </a:pPr>
            <a:endParaRPr lang="en-US" sz="2400" dirty="0">
              <a:ea typeface="+mn-lt"/>
              <a:cs typeface="+mn-lt"/>
            </a:endParaRPr>
          </a:p>
          <a:p>
            <a:pPr>
              <a:buFont typeface="Wingdings" panose="05000000000000000000" pitchFamily="2" charset="2"/>
              <a:buChar char="v"/>
            </a:pPr>
            <a:r>
              <a:rPr lang="en-US" sz="2400" dirty="0">
                <a:ea typeface="+mn-lt"/>
                <a:cs typeface="+mn-lt"/>
              </a:rPr>
              <a:t>Per OPS Memo 21-25, this applies to both FoodShare and health care programs.</a:t>
            </a:r>
          </a:p>
        </p:txBody>
      </p:sp>
      <p:sp>
        <p:nvSpPr>
          <p:cNvPr id="14" name="Rectangle 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smtClean="0"/>
              <a:pPr>
                <a:spcAft>
                  <a:spcPts val="600"/>
                </a:spcAft>
              </a:pPr>
              <a:t>1/12/2022</a:t>
            </a:fld>
            <a:endParaRPr lang="en-US"/>
          </a:p>
        </p:txBody>
      </p:sp>
      <p:sp>
        <p:nvSpPr>
          <p:cNvPr id="5" name="Slide Number Placeholder 4"/>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smtClean="0"/>
              <a:pPr>
                <a:spcAft>
                  <a:spcPts val="600"/>
                </a:spcAft>
              </a:pPr>
              <a:t>19</a:t>
            </a:fld>
            <a:endParaRPr lang="en-US"/>
          </a:p>
        </p:txBody>
      </p:sp>
    </p:spTree>
    <p:extLst>
      <p:ext uri="{BB962C8B-B14F-4D97-AF65-F5344CB8AC3E}">
        <p14:creationId xmlns:p14="http://schemas.microsoft.com/office/powerpoint/2010/main" val="219591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BDEE-7C43-4790-B571-DB159522837D}"/>
              </a:ext>
            </a:extLst>
          </p:cNvPr>
          <p:cNvSpPr>
            <a:spLocks noGrp="1"/>
          </p:cNvSpPr>
          <p:nvPr>
            <p:ph type="title"/>
          </p:nvPr>
        </p:nvSpPr>
        <p:spPr>
          <a:xfrm>
            <a:off x="1024128" y="230820"/>
            <a:ext cx="5418236" cy="834500"/>
          </a:xfrm>
        </p:spPr>
        <p:txBody>
          <a:bodyPr>
            <a:noAutofit/>
          </a:bodyPr>
          <a:lstStyle/>
          <a:p>
            <a:r>
              <a:rPr lang="en-US" sz="6600" dirty="0"/>
              <a:t>Table of Contents</a:t>
            </a:r>
          </a:p>
        </p:txBody>
      </p:sp>
      <p:sp>
        <p:nvSpPr>
          <p:cNvPr id="4" name="Date Placeholder 3">
            <a:extLst>
              <a:ext uri="{FF2B5EF4-FFF2-40B4-BE49-F238E27FC236}">
                <a16:creationId xmlns:a16="http://schemas.microsoft.com/office/drawing/2014/main" id="{2D6FFF1B-1BCB-4787-BD8F-7BAE4AF9BF50}"/>
              </a:ext>
            </a:extLst>
          </p:cNvPr>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pPr>
                <a:spcAft>
                  <a:spcPts val="600"/>
                </a:spcAft>
              </a:pPr>
              <a:t>1/12/2022</a:t>
            </a:fld>
            <a:endParaRPr lang="en-US"/>
          </a:p>
        </p:txBody>
      </p:sp>
      <p:sp>
        <p:nvSpPr>
          <p:cNvPr id="5" name="Slide Number Placeholder 4">
            <a:extLst>
              <a:ext uri="{FF2B5EF4-FFF2-40B4-BE49-F238E27FC236}">
                <a16:creationId xmlns:a16="http://schemas.microsoft.com/office/drawing/2014/main" id="{09CCFEA1-290D-45D9-8DF9-EB1A4FF615AD}"/>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pPr>
                <a:spcAft>
                  <a:spcPts val="600"/>
                </a:spcAft>
              </a:pPr>
              <a:t>2</a:t>
            </a:fld>
            <a:endParaRPr lang="en-US"/>
          </a:p>
        </p:txBody>
      </p:sp>
      <p:graphicFrame>
        <p:nvGraphicFramePr>
          <p:cNvPr id="76" name="Content Placeholder 2">
            <a:extLst>
              <a:ext uri="{FF2B5EF4-FFF2-40B4-BE49-F238E27FC236}">
                <a16:creationId xmlns:a16="http://schemas.microsoft.com/office/drawing/2014/main" id="{6A541CAC-C793-4149-9F78-C0DFB1D5A30D}"/>
              </a:ext>
            </a:extLst>
          </p:cNvPr>
          <p:cNvGraphicFramePr>
            <a:graphicFrameLocks noGrp="1"/>
          </p:cNvGraphicFramePr>
          <p:nvPr>
            <p:ph idx="1"/>
            <p:extLst>
              <p:ext uri="{D42A27DB-BD31-4B8C-83A1-F6EECF244321}">
                <p14:modId xmlns:p14="http://schemas.microsoft.com/office/powerpoint/2010/main" val="2185191676"/>
              </p:ext>
            </p:extLst>
          </p:nvPr>
        </p:nvGraphicFramePr>
        <p:xfrm>
          <a:off x="1023938" y="1065320"/>
          <a:ext cx="10364498" cy="5243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759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0A33F-327D-4894-A740-61480B5F70CE}"/>
              </a:ext>
            </a:extLst>
          </p:cNvPr>
          <p:cNvSpPr>
            <a:spLocks noGrp="1"/>
          </p:cNvSpPr>
          <p:nvPr>
            <p:ph type="title"/>
          </p:nvPr>
        </p:nvSpPr>
        <p:spPr>
          <a:xfrm>
            <a:off x="191069" y="804333"/>
            <a:ext cx="4165619" cy="5249334"/>
          </a:xfrm>
        </p:spPr>
        <p:txBody>
          <a:bodyPr>
            <a:normAutofit/>
          </a:bodyPr>
          <a:lstStyle/>
          <a:p>
            <a:pPr marL="0" marR="0" lvl="0" indent="0" algn="r" defTabSz="457200" rtl="0" eaLnBrk="1" fontAlgn="auto" latinLnBrk="0" hangingPunct="1">
              <a:spcBef>
                <a:spcPct val="0"/>
              </a:spcBef>
              <a:spcAft>
                <a:spcPts val="0"/>
              </a:spcAft>
              <a:tabLst/>
              <a:defRPr/>
            </a:pPr>
            <a:r>
              <a:rPr kumimoji="0" lang="en-US" sz="5400" b="0" i="0" u="none" strike="noStrike" kern="1200" cap="none" spc="0" normalizeH="0" baseline="0" noProof="0" dirty="0">
                <a:ln>
                  <a:noFill/>
                </a:ln>
                <a:solidFill>
                  <a:srgbClr val="FFFFFF"/>
                </a:solidFill>
                <a:effectLst/>
                <a:uLnTx/>
                <a:uFillTx/>
                <a:latin typeface="Century Gothic" panose="020B0502020202020204"/>
                <a:ea typeface="+mj-ea"/>
                <a:cs typeface="+mj-cs"/>
              </a:rPr>
              <a:t>Lookback Period</a:t>
            </a:r>
            <a:br>
              <a:rPr kumimoji="0" lang="en-US" sz="4400" b="0" i="0" u="none" strike="noStrike" kern="1200" cap="none" spc="0" normalizeH="0" baseline="0" noProof="0" dirty="0">
                <a:ln>
                  <a:noFill/>
                </a:ln>
                <a:solidFill>
                  <a:srgbClr val="FFFFFF"/>
                </a:solidFill>
                <a:effectLst/>
                <a:uLnTx/>
                <a:uFillTx/>
                <a:latin typeface="Century Gothic" panose="020B0502020202020204"/>
                <a:ea typeface="+mj-ea"/>
                <a:cs typeface="+mj-cs"/>
              </a:rPr>
            </a:br>
            <a:br>
              <a:rPr kumimoji="0" lang="en-US" sz="3100" b="0" i="0" u="none" strike="noStrike" kern="1200" cap="none" spc="0" normalizeH="0" baseline="0" noProof="0" dirty="0">
                <a:ln>
                  <a:noFill/>
                </a:ln>
                <a:solidFill>
                  <a:srgbClr val="FFFFFF"/>
                </a:solidFill>
                <a:effectLst/>
                <a:uLnTx/>
                <a:uFillTx/>
                <a:latin typeface="Century Gothic" panose="020B0502020202020204"/>
                <a:ea typeface="+mj-ea"/>
                <a:cs typeface="+mj-cs"/>
              </a:rPr>
            </a:br>
            <a:r>
              <a:rPr kumimoji="0" lang="en-US" sz="2800" b="0" i="0" u="none" strike="noStrike" kern="1200" cap="none" spc="0" normalizeH="0" baseline="0" noProof="0" dirty="0">
                <a:ln>
                  <a:noFill/>
                </a:ln>
                <a:solidFill>
                  <a:srgbClr val="FFFFFF"/>
                </a:solidFill>
                <a:effectLst/>
                <a:uLnTx/>
                <a:uFillTx/>
                <a:latin typeface="Century Gothic" panose="020B0502020202020204"/>
                <a:ea typeface="+mj-lt"/>
                <a:cs typeface="+mj-lt"/>
              </a:rPr>
              <a:t>Effective 12/01/21</a:t>
            </a:r>
            <a:br>
              <a:rPr kumimoji="0" lang="en-US" sz="2800" b="0" i="0" u="none" strike="noStrike" kern="1200" cap="none" spc="0" normalizeH="0" baseline="0" noProof="0" dirty="0">
                <a:ln>
                  <a:noFill/>
                </a:ln>
                <a:solidFill>
                  <a:srgbClr val="FFFFFF"/>
                </a:solidFill>
                <a:effectLst/>
                <a:uLnTx/>
                <a:uFillTx/>
                <a:latin typeface="Century Gothic" panose="020B0502020202020204"/>
                <a:ea typeface="+mj-lt"/>
                <a:cs typeface="+mj-lt"/>
              </a:rPr>
            </a:br>
            <a:r>
              <a:rPr kumimoji="0" lang="en-US" sz="2800" b="0" i="0" u="none" strike="noStrike" kern="1200" cap="none" spc="0" normalizeH="0" baseline="0" noProof="0" dirty="0">
                <a:ln>
                  <a:noFill/>
                </a:ln>
                <a:solidFill>
                  <a:srgbClr val="FFFFFF"/>
                </a:solidFill>
                <a:effectLst/>
                <a:uLnTx/>
                <a:uFillTx/>
                <a:latin typeface="Century Gothic" panose="020B0502020202020204"/>
                <a:ea typeface="+mj-lt"/>
                <a:cs typeface="+mj-lt"/>
              </a:rPr>
              <a:t>OPS Memo 21-25</a:t>
            </a:r>
            <a:br>
              <a:rPr kumimoji="0" lang="en-US" sz="2800" b="0" i="0" u="none" strike="noStrike" kern="1200" cap="none" spc="0" normalizeH="0" baseline="0" noProof="0" dirty="0">
                <a:ln>
                  <a:noFill/>
                </a:ln>
                <a:solidFill>
                  <a:srgbClr val="FFFFFF"/>
                </a:solidFill>
                <a:effectLst/>
                <a:uLnTx/>
                <a:uFillTx/>
                <a:latin typeface="Century Gothic" panose="020B0502020202020204"/>
                <a:ea typeface="+mj-lt"/>
                <a:cs typeface="+mj-lt"/>
              </a:rPr>
            </a:br>
            <a:br>
              <a:rPr kumimoji="0" lang="en-US" sz="3100" b="0" i="0" u="none" strike="noStrike" kern="1200" cap="none" spc="0" normalizeH="0" baseline="0" noProof="0" dirty="0">
                <a:ln>
                  <a:noFill/>
                </a:ln>
                <a:solidFill>
                  <a:srgbClr val="FFFFFF"/>
                </a:solidFill>
                <a:effectLst/>
                <a:uLnTx/>
                <a:uFillTx/>
                <a:latin typeface="Century Gothic" panose="020B0502020202020204"/>
                <a:ea typeface="+mj-lt"/>
                <a:cs typeface="+mj-lt"/>
              </a:rPr>
            </a:br>
            <a:r>
              <a:rPr kumimoji="0" lang="en-US" sz="2000" b="0" i="0" u="none" strike="noStrike" kern="1200" cap="none" spc="0" normalizeH="0" baseline="0" noProof="0" dirty="0">
                <a:ln>
                  <a:noFill/>
                </a:ln>
                <a:solidFill>
                  <a:srgbClr val="FFFFFF"/>
                </a:solidFill>
                <a:effectLst/>
                <a:uLnTx/>
                <a:uFillTx/>
                <a:latin typeface="Century Gothic" panose="020B0502020202020204"/>
                <a:ea typeface="+mj-ea"/>
                <a:cs typeface="+mj-cs"/>
              </a:rPr>
              <a:t>*This information does not apply to Child Care overpayments.</a:t>
            </a:r>
            <a:endParaRPr lang="en-US" sz="2000" dirty="0">
              <a:solidFill>
                <a:srgbClr val="FFFFFF"/>
              </a:solidFill>
            </a:endParaRPr>
          </a:p>
        </p:txBody>
      </p:sp>
      <p:sp>
        <p:nvSpPr>
          <p:cNvPr id="3" name="Content Placeholder 2">
            <a:extLst>
              <a:ext uri="{FF2B5EF4-FFF2-40B4-BE49-F238E27FC236}">
                <a16:creationId xmlns:a16="http://schemas.microsoft.com/office/drawing/2014/main" id="{0C95C58A-3C4D-47C2-BF66-C70F8DD92ACD}"/>
              </a:ext>
            </a:extLst>
          </p:cNvPr>
          <p:cNvSpPr>
            <a:spLocks noGrp="1"/>
          </p:cNvSpPr>
          <p:nvPr>
            <p:ph idx="1"/>
          </p:nvPr>
        </p:nvSpPr>
        <p:spPr>
          <a:xfrm>
            <a:off x="4951048" y="804333"/>
            <a:ext cx="6306003" cy="5249334"/>
          </a:xfrm>
        </p:spPr>
        <p:txBody>
          <a:bodyPr anchor="ctr">
            <a:normAutofit fontScale="92500" lnSpcReduction="10000"/>
          </a:bodyPr>
          <a:lstStyle/>
          <a:p>
            <a:pPr marL="0" indent="0">
              <a:buNone/>
            </a:pPr>
            <a:endParaRPr lang="en-US" sz="2000" dirty="0"/>
          </a:p>
          <a:p>
            <a:pPr>
              <a:buFont typeface="Wingdings" panose="05000000000000000000" pitchFamily="2" charset="2"/>
              <a:buChar char="v"/>
            </a:pPr>
            <a:r>
              <a:rPr lang="en-US" sz="2400" b="0" i="0" u="none" strike="noStrike" baseline="0" dirty="0"/>
              <a:t>The FoodShare look back period for client and non-client errors will be twelve months from the date of discovery. </a:t>
            </a:r>
          </a:p>
          <a:p>
            <a:pPr>
              <a:buFont typeface="Wingdings" panose="05000000000000000000" pitchFamily="2" charset="2"/>
              <a:buChar char="v"/>
            </a:pPr>
            <a:r>
              <a:rPr lang="en-US" sz="2400" b="0" i="0" u="none" strike="noStrike" baseline="0" dirty="0"/>
              <a:t>The look back period will remain at six years preceding the date of discovery for duplicate benefits, FoodShare IPV, or trafficking claims. </a:t>
            </a:r>
          </a:p>
          <a:p>
            <a:pPr>
              <a:buFont typeface="Wingdings" panose="05000000000000000000" pitchFamily="2" charset="2"/>
              <a:buChar char="v"/>
            </a:pPr>
            <a:r>
              <a:rPr lang="en-US" sz="2400" dirty="0">
                <a:ea typeface="+mn-lt"/>
                <a:cs typeface="+mn-lt"/>
              </a:rPr>
              <a:t>Recoverable health care overpayments not based on fraud will have a look back period of twelve months from the date of discovery.</a:t>
            </a:r>
          </a:p>
          <a:p>
            <a:pPr>
              <a:buFont typeface="Wingdings" panose="05000000000000000000" pitchFamily="2" charset="2"/>
              <a:buChar char="v"/>
            </a:pPr>
            <a:r>
              <a:rPr lang="en-US" sz="2400" b="0" i="0" u="none" strike="noStrike" baseline="0" dirty="0"/>
              <a:t>The lookback period for health care overpayments based on fraud convictions, a signed Intentional Health Care Program Violation Acknowledgement form, or a member receiving duplicate benefits is limited to six years preceding the date of discovery. </a:t>
            </a:r>
            <a:endParaRPr lang="en-US" sz="2400" dirty="0">
              <a:ea typeface="+mn-lt"/>
              <a:cs typeface="+mn-lt"/>
            </a:endParaRPr>
          </a:p>
          <a:p>
            <a:endParaRPr lang="en-US" sz="2000" dirty="0"/>
          </a:p>
        </p:txBody>
      </p:sp>
      <p:sp>
        <p:nvSpPr>
          <p:cNvPr id="4" name="Date Placeholder 3">
            <a:extLst>
              <a:ext uri="{FF2B5EF4-FFF2-40B4-BE49-F238E27FC236}">
                <a16:creationId xmlns:a16="http://schemas.microsoft.com/office/drawing/2014/main" id="{9B2B652B-C614-49F2-94F5-28EE2D7E2F01}"/>
              </a:ext>
            </a:extLst>
          </p:cNvPr>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solidFill>
                  <a:srgbClr val="FFFFFF"/>
                </a:solidFill>
              </a:rPr>
              <a:pPr>
                <a:spcAft>
                  <a:spcPts val="600"/>
                </a:spcAft>
              </a:pPr>
              <a:t>1/12/2022</a:t>
            </a:fld>
            <a:endParaRPr lang="en-US">
              <a:solidFill>
                <a:srgbClr val="FFFFFF"/>
              </a:solidFill>
            </a:endParaRPr>
          </a:p>
        </p:txBody>
      </p:sp>
      <p:sp>
        <p:nvSpPr>
          <p:cNvPr id="5" name="Slide Number Placeholder 4">
            <a:extLst>
              <a:ext uri="{FF2B5EF4-FFF2-40B4-BE49-F238E27FC236}">
                <a16:creationId xmlns:a16="http://schemas.microsoft.com/office/drawing/2014/main" id="{D8D9DDE5-470A-4473-A725-3B4A22F13A6F}"/>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smtClean="0"/>
              <a:pPr>
                <a:spcAft>
                  <a:spcPts val="600"/>
                </a:spcAft>
              </a:pPr>
              <a:t>20</a:t>
            </a:fld>
            <a:endParaRPr lang="en-US"/>
          </a:p>
        </p:txBody>
      </p:sp>
    </p:spTree>
    <p:extLst>
      <p:ext uri="{BB962C8B-B14F-4D97-AF65-F5344CB8AC3E}">
        <p14:creationId xmlns:p14="http://schemas.microsoft.com/office/powerpoint/2010/main" val="3888848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1">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744" y="484632"/>
            <a:ext cx="8948150"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77F2E-DF2F-428C-A140-F6C001B16194}"/>
              </a:ext>
            </a:extLst>
          </p:cNvPr>
          <p:cNvSpPr>
            <a:spLocks noGrp="1"/>
          </p:cNvSpPr>
          <p:nvPr>
            <p:ph type="title"/>
          </p:nvPr>
        </p:nvSpPr>
        <p:spPr>
          <a:xfrm>
            <a:off x="3469327" y="788416"/>
            <a:ext cx="7923264" cy="1499616"/>
          </a:xfrm>
        </p:spPr>
        <p:txBody>
          <a:bodyPr>
            <a:normAutofit/>
          </a:bodyPr>
          <a:lstStyle/>
          <a:p>
            <a:r>
              <a:rPr lang="en-US">
                <a:solidFill>
                  <a:srgbClr val="FFFFFF"/>
                </a:solidFill>
              </a:rPr>
              <a:t>Lookback Period Examples</a:t>
            </a:r>
          </a:p>
        </p:txBody>
      </p:sp>
      <p:sp>
        <p:nvSpPr>
          <p:cNvPr id="14" name="Rectangle 13">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152" y="484632"/>
            <a:ext cx="2128933"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071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B90620-B471-4656-A0A5-BEADBFD6E9B5}"/>
              </a:ext>
            </a:extLst>
          </p:cNvPr>
          <p:cNvSpPr>
            <a:spLocks noGrp="1"/>
          </p:cNvSpPr>
          <p:nvPr>
            <p:ph idx="1"/>
          </p:nvPr>
        </p:nvSpPr>
        <p:spPr>
          <a:xfrm>
            <a:off x="3469327" y="2115403"/>
            <a:ext cx="7923264" cy="4107976"/>
          </a:xfrm>
        </p:spPr>
        <p:txBody>
          <a:bodyPr vert="horz" lIns="91440" tIns="45720" rIns="91440" bIns="45720" rtlCol="0">
            <a:normAutofit fontScale="92500" lnSpcReduction="20000"/>
          </a:bodyPr>
          <a:lstStyle/>
          <a:p>
            <a:pPr>
              <a:buFont typeface="Wingdings,Sans-Serif" charset="2"/>
              <a:buChar char="v"/>
            </a:pPr>
            <a:endParaRPr lang="en-US" sz="1400" b="1" dirty="0">
              <a:solidFill>
                <a:srgbClr val="FFFFFF"/>
              </a:solidFill>
              <a:ea typeface="+mn-lt"/>
              <a:cs typeface="+mn-lt"/>
            </a:endParaRPr>
          </a:p>
          <a:p>
            <a:pPr>
              <a:buFont typeface="Wingdings,Sans-Serif" charset="2"/>
              <a:buChar char="v"/>
            </a:pPr>
            <a:r>
              <a:rPr lang="en-US" sz="1800" b="1" dirty="0">
                <a:solidFill>
                  <a:srgbClr val="FFFFFF"/>
                </a:solidFill>
                <a:ea typeface="+mn-lt"/>
                <a:cs typeface="+mn-lt"/>
              </a:rPr>
              <a:t>Example 1</a:t>
            </a:r>
            <a:r>
              <a:rPr lang="en-US" sz="1800" dirty="0">
                <a:solidFill>
                  <a:srgbClr val="FFFFFF"/>
                </a:solidFill>
                <a:ea typeface="+mn-lt"/>
                <a:cs typeface="+mn-lt"/>
              </a:rPr>
              <a:t>: Sue applies for FoodShare and BadgerCare Plus on November 6, 2021 and is found eligible for both programs. On January 20, 2022, the IM worker discovers the earned income was miscalculated on Sue’s case. The IM worker correctly calculates the earned income and Sue is found ineligible for both FoodShare and BadgerCare Plus. The overpayment claim is created on the same date the case was corrected. The look back period for FoodShare, based on the date of discovery, is November through February. There is no overpayment for BadgerCare Plus because it was an agency error and therefore a non-recoverable overpayment.</a:t>
            </a:r>
            <a:endParaRPr lang="en-US" sz="1800" dirty="0">
              <a:solidFill>
                <a:srgbClr val="FFFFFF"/>
              </a:solidFill>
            </a:endParaRPr>
          </a:p>
          <a:p>
            <a:pPr marL="0" indent="0">
              <a:buNone/>
            </a:pPr>
            <a:endParaRPr lang="en-US" sz="1800" dirty="0">
              <a:solidFill>
                <a:srgbClr val="FFFFFF"/>
              </a:solidFill>
            </a:endParaRPr>
          </a:p>
          <a:p>
            <a:pPr>
              <a:buFont typeface="Wingdings,Sans-Serif" charset="2"/>
              <a:buChar char="v"/>
            </a:pPr>
            <a:r>
              <a:rPr lang="en-US" sz="1800" b="1" dirty="0">
                <a:solidFill>
                  <a:srgbClr val="FFFFFF"/>
                </a:solidFill>
              </a:rPr>
              <a:t>Example 2:</a:t>
            </a:r>
            <a:r>
              <a:rPr lang="en-US" sz="1800" dirty="0">
                <a:solidFill>
                  <a:srgbClr val="FFFFFF"/>
                </a:solidFill>
              </a:rPr>
              <a:t> Steve has been receiving FoodShare for the last 18 months. The IM Worker receives verification on November 5 that Steve falsified his information with the agency, and he has been a resident of Illinois the entire time. Steve is not receiving FoodShare in Illinois. The agency does not pursue an IPV.  The worker enters the overpayment claim on November 6 and a notice is sent to the member. The overpayment is considered client error and the look back period is reduced to twelve months from the date of discovery, December through November.</a:t>
            </a:r>
            <a:endParaRPr lang="en-US" sz="1800" dirty="0">
              <a:solidFill>
                <a:srgbClr val="FFFFFF"/>
              </a:solidFill>
              <a:ea typeface="+mn-lt"/>
              <a:cs typeface="+mn-lt"/>
            </a:endParaRPr>
          </a:p>
          <a:p>
            <a:endParaRPr lang="en-US" sz="1400" dirty="0">
              <a:solidFill>
                <a:srgbClr val="FFFFFF"/>
              </a:solidFill>
            </a:endParaRPr>
          </a:p>
        </p:txBody>
      </p:sp>
      <p:sp>
        <p:nvSpPr>
          <p:cNvPr id="4" name="Date Placeholder 3">
            <a:extLst>
              <a:ext uri="{FF2B5EF4-FFF2-40B4-BE49-F238E27FC236}">
                <a16:creationId xmlns:a16="http://schemas.microsoft.com/office/drawing/2014/main" id="{96C65D38-5CF4-467C-9357-62E792B5B1FF}"/>
              </a:ext>
            </a:extLst>
          </p:cNvPr>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solidFill>
                  <a:schemeClr val="bg1">
                    <a:lumMod val="95000"/>
                    <a:lumOff val="5000"/>
                  </a:schemeClr>
                </a:solidFill>
              </a:rPr>
              <a:pPr>
                <a:spcAft>
                  <a:spcPts val="600"/>
                </a:spcAft>
              </a:pPr>
              <a:t>1/12/2022</a:t>
            </a:fld>
            <a:endParaRPr lang="en-US">
              <a:solidFill>
                <a:schemeClr val="bg1">
                  <a:lumMod val="95000"/>
                  <a:lumOff val="5000"/>
                </a:schemeClr>
              </a:solidFill>
            </a:endParaRPr>
          </a:p>
        </p:txBody>
      </p:sp>
      <p:sp>
        <p:nvSpPr>
          <p:cNvPr id="5" name="Slide Number Placeholder 4">
            <a:extLst>
              <a:ext uri="{FF2B5EF4-FFF2-40B4-BE49-F238E27FC236}">
                <a16:creationId xmlns:a16="http://schemas.microsoft.com/office/drawing/2014/main" id="{01124F7F-00C0-410A-A090-49B629A5E1D5}"/>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solidFill>
                  <a:schemeClr val="bg1">
                    <a:lumMod val="95000"/>
                    <a:lumOff val="5000"/>
                  </a:schemeClr>
                </a:solidFill>
              </a:rPr>
              <a:pPr>
                <a:spcAft>
                  <a:spcPts val="600"/>
                </a:spcAft>
              </a:pPr>
              <a:t>21</a:t>
            </a:fld>
            <a:endParaRPr lang="en-US">
              <a:solidFill>
                <a:schemeClr val="bg1">
                  <a:lumMod val="95000"/>
                  <a:lumOff val="5000"/>
                </a:schemeClr>
              </a:solidFill>
            </a:endParaRPr>
          </a:p>
        </p:txBody>
      </p:sp>
    </p:spTree>
    <p:extLst>
      <p:ext uri="{BB962C8B-B14F-4D97-AF65-F5344CB8AC3E}">
        <p14:creationId xmlns:p14="http://schemas.microsoft.com/office/powerpoint/2010/main" val="170959775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9097524"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48811C-E236-419B-8125-3DF5630C71EA}"/>
              </a:ext>
            </a:extLst>
          </p:cNvPr>
          <p:cNvSpPr>
            <a:spLocks noGrp="1"/>
          </p:cNvSpPr>
          <p:nvPr>
            <p:ph type="title"/>
          </p:nvPr>
        </p:nvSpPr>
        <p:spPr>
          <a:xfrm>
            <a:off x="1024129" y="585216"/>
            <a:ext cx="8069094" cy="1499616"/>
          </a:xfrm>
        </p:spPr>
        <p:txBody>
          <a:bodyPr>
            <a:normAutofit fontScale="90000"/>
          </a:bodyPr>
          <a:lstStyle/>
          <a:p>
            <a:r>
              <a:rPr lang="en-US" sz="5300" dirty="0">
                <a:solidFill>
                  <a:srgbClr val="FFFFFF"/>
                </a:solidFill>
              </a:rPr>
              <a:t>Minimum Threshold</a:t>
            </a:r>
            <a:br>
              <a:rPr lang="en-US" sz="2800" dirty="0">
                <a:solidFill>
                  <a:srgbClr val="FFFFFF"/>
                </a:solidFill>
              </a:rPr>
            </a:br>
            <a:r>
              <a:rPr kumimoji="0" lang="en-US" sz="3100" b="0" i="0" u="none" strike="noStrike" kern="1200" cap="none" spc="0" normalizeH="0" baseline="0" noProof="0" dirty="0">
                <a:ln>
                  <a:noFill/>
                </a:ln>
                <a:solidFill>
                  <a:srgbClr val="FFFFFF"/>
                </a:solidFill>
                <a:effectLst/>
                <a:uLnTx/>
                <a:uFillTx/>
                <a:latin typeface="Century Gothic" panose="020B0502020202020204"/>
                <a:ea typeface="+mj-lt"/>
                <a:cs typeface="+mj-lt"/>
              </a:rPr>
              <a:t>Effective 12/01/21        OPS Memo 21-25</a:t>
            </a:r>
            <a:br>
              <a:rPr kumimoji="0" lang="en-US" sz="2800" b="0" i="0" u="none" strike="noStrike" kern="1200" cap="none" spc="0" normalizeH="0" baseline="0" noProof="0" dirty="0">
                <a:ln>
                  <a:noFill/>
                </a:ln>
                <a:solidFill>
                  <a:srgbClr val="FFFFFF"/>
                </a:solidFill>
                <a:effectLst/>
                <a:uLnTx/>
                <a:uFillTx/>
                <a:latin typeface="Century Gothic" panose="020B0502020202020204"/>
                <a:ea typeface="+mj-lt"/>
                <a:cs typeface="+mj-lt"/>
              </a:rPr>
            </a:br>
            <a:r>
              <a:rPr kumimoji="0" lang="en-US" sz="2200" b="0" i="0" u="none" strike="noStrike" kern="1200" cap="none" spc="0" normalizeH="0" baseline="0" noProof="0" dirty="0">
                <a:ln>
                  <a:noFill/>
                </a:ln>
                <a:solidFill>
                  <a:srgbClr val="FFFFFF"/>
                </a:solidFill>
                <a:effectLst/>
                <a:uLnTx/>
                <a:uFillTx/>
                <a:latin typeface="Century Gothic" panose="020B0502020202020204"/>
                <a:ea typeface="+mj-ea"/>
                <a:cs typeface="+mj-cs"/>
              </a:rPr>
              <a:t>*This information does not apply to Child Care overpayments.</a:t>
            </a:r>
            <a:endParaRPr lang="en-US" sz="2200" dirty="0">
              <a:solidFill>
                <a:srgbClr val="FFFFFF"/>
              </a:solidFill>
            </a:endParaRPr>
          </a:p>
        </p:txBody>
      </p:sp>
      <p:cxnSp>
        <p:nvCxnSpPr>
          <p:cNvPr id="14" name="Straight Connector 13">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E99F32-7075-4B18-9530-BA6FCF8EF6C3}"/>
              </a:ext>
            </a:extLst>
          </p:cNvPr>
          <p:cNvSpPr>
            <a:spLocks noGrp="1"/>
          </p:cNvSpPr>
          <p:nvPr>
            <p:ph idx="1"/>
          </p:nvPr>
        </p:nvSpPr>
        <p:spPr>
          <a:xfrm>
            <a:off x="762000" y="2084832"/>
            <a:ext cx="8499615" cy="4064139"/>
          </a:xfrm>
        </p:spPr>
        <p:txBody>
          <a:bodyPr>
            <a:normAutofit/>
          </a:bodyPr>
          <a:lstStyle/>
          <a:p>
            <a:pPr marL="0" indent="0">
              <a:buNone/>
            </a:pPr>
            <a:r>
              <a:rPr lang="en-US" sz="1600" dirty="0">
                <a:solidFill>
                  <a:srgbClr val="FFFFFF"/>
                </a:solidFill>
              </a:rPr>
              <a:t>Beginning December 1, 2021, the minimum threshold for each </a:t>
            </a:r>
            <a:r>
              <a:rPr lang="en-US" sz="1600" b="1" u="sng" dirty="0">
                <a:solidFill>
                  <a:srgbClr val="FFFFFF"/>
                </a:solidFill>
              </a:rPr>
              <a:t>claim</a:t>
            </a:r>
            <a:r>
              <a:rPr lang="en-US" sz="1600" dirty="0">
                <a:solidFill>
                  <a:srgbClr val="FFFFFF"/>
                </a:solidFill>
              </a:rPr>
              <a:t> is </a:t>
            </a:r>
            <a:r>
              <a:rPr lang="en-US" sz="1600" b="1" dirty="0">
                <a:solidFill>
                  <a:srgbClr val="FFFFFF"/>
                </a:solidFill>
              </a:rPr>
              <a:t>$500 </a:t>
            </a:r>
            <a:r>
              <a:rPr lang="en-US" sz="1600" dirty="0">
                <a:solidFill>
                  <a:srgbClr val="FFFFFF"/>
                </a:solidFill>
              </a:rPr>
              <a:t>for client and non-client error FoodShare overpayments for both participating and non-participating food units, and for recoverable health care overpayments.   </a:t>
            </a:r>
          </a:p>
          <a:p>
            <a:pPr marL="0" indent="0">
              <a:buNone/>
            </a:pPr>
            <a:r>
              <a:rPr lang="en-US" sz="1600" dirty="0">
                <a:solidFill>
                  <a:srgbClr val="FFFFFF"/>
                </a:solidFill>
              </a:rPr>
              <a:t>For members with overpayments for both FoodShare and health care, the threshold policy may result in the agency creating a claim for one program and not the other.</a:t>
            </a:r>
          </a:p>
          <a:p>
            <a:pPr marL="0" indent="0">
              <a:buNone/>
            </a:pPr>
            <a:r>
              <a:rPr lang="en-US" sz="1600" dirty="0">
                <a:solidFill>
                  <a:srgbClr val="FFFFFF"/>
                </a:solidFill>
              </a:rPr>
              <a:t>If the overpaid amount is less than $500, no claim will be established unless it meets one of the following criteria:</a:t>
            </a:r>
          </a:p>
          <a:p>
            <a:pPr marL="0" indent="0">
              <a:buNone/>
            </a:pPr>
            <a:r>
              <a:rPr lang="en-US" sz="1600" dirty="0">
                <a:solidFill>
                  <a:srgbClr val="FFFFFF"/>
                </a:solidFill>
              </a:rPr>
              <a:t>	 Health care overpayments based on fraud convictions or a signed Intentional Health                      	Care Program Violation Acknowledgement form.  F-02913</a:t>
            </a:r>
          </a:p>
          <a:p>
            <a:pPr marL="0" indent="0">
              <a:buNone/>
            </a:pPr>
            <a:r>
              <a:rPr lang="en-US" sz="1600" dirty="0">
                <a:solidFill>
                  <a:srgbClr val="FFFFFF"/>
                </a:solidFill>
              </a:rPr>
              <a:t>	 FoodShare IPV claims</a:t>
            </a:r>
          </a:p>
          <a:p>
            <a:pPr marL="0" indent="0">
              <a:buNone/>
            </a:pPr>
            <a:r>
              <a:rPr lang="en-US" sz="1600" dirty="0">
                <a:solidFill>
                  <a:srgbClr val="FFFFFF"/>
                </a:solidFill>
              </a:rPr>
              <a:t>	 FoodShare overpayments discovered through a State Quality Control (QC) review</a:t>
            </a:r>
          </a:p>
          <a:p>
            <a:pPr marL="0" indent="0">
              <a:buNone/>
            </a:pPr>
            <a:r>
              <a:rPr lang="en-US" sz="1600" dirty="0">
                <a:solidFill>
                  <a:srgbClr val="FFFFFF"/>
                </a:solidFill>
              </a:rPr>
              <a:t>	 Overpayments related to a member receiving duplicate benefits. </a:t>
            </a:r>
          </a:p>
        </p:txBody>
      </p:sp>
      <p:sp>
        <p:nvSpPr>
          <p:cNvPr id="4" name="Date Placeholder 3">
            <a:extLst>
              <a:ext uri="{FF2B5EF4-FFF2-40B4-BE49-F238E27FC236}">
                <a16:creationId xmlns:a16="http://schemas.microsoft.com/office/drawing/2014/main" id="{378B37AD-B79F-4B93-B502-9584CEE57D0E}"/>
              </a:ext>
            </a:extLst>
          </p:cNvPr>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solidFill>
                  <a:schemeClr val="bg1">
                    <a:lumMod val="95000"/>
                    <a:lumOff val="5000"/>
                  </a:schemeClr>
                </a:solidFill>
              </a:rPr>
              <a:pPr>
                <a:spcAft>
                  <a:spcPts val="600"/>
                </a:spcAft>
              </a:pPr>
              <a:t>1/12/2022</a:t>
            </a:fld>
            <a:endParaRPr lang="en-US">
              <a:solidFill>
                <a:schemeClr val="bg1">
                  <a:lumMod val="95000"/>
                  <a:lumOff val="5000"/>
                </a:schemeClr>
              </a:solidFill>
            </a:endParaRPr>
          </a:p>
        </p:txBody>
      </p:sp>
      <p:sp>
        <p:nvSpPr>
          <p:cNvPr id="5" name="Slide Number Placeholder 4">
            <a:extLst>
              <a:ext uri="{FF2B5EF4-FFF2-40B4-BE49-F238E27FC236}">
                <a16:creationId xmlns:a16="http://schemas.microsoft.com/office/drawing/2014/main" id="{6EA9308A-7EC2-4872-B76D-6C742D05C63A}"/>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solidFill>
                  <a:schemeClr val="bg1">
                    <a:lumMod val="95000"/>
                    <a:lumOff val="5000"/>
                  </a:schemeClr>
                </a:solidFill>
              </a:rPr>
              <a:pPr>
                <a:spcAft>
                  <a:spcPts val="600"/>
                </a:spcAft>
              </a:pPr>
              <a:t>22</a:t>
            </a:fld>
            <a:endParaRPr lang="en-US">
              <a:solidFill>
                <a:schemeClr val="bg1">
                  <a:lumMod val="95000"/>
                  <a:lumOff val="5000"/>
                </a:schemeClr>
              </a:solidFill>
            </a:endParaRPr>
          </a:p>
        </p:txBody>
      </p:sp>
      <p:sp>
        <p:nvSpPr>
          <p:cNvPr id="16" name="Rectangle 15">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383233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C66D4-F535-4A38-B12D-84FA25AEEDE2}"/>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Duplicate Benefits</a:t>
            </a:r>
          </a:p>
        </p:txBody>
      </p:sp>
      <p:sp>
        <p:nvSpPr>
          <p:cNvPr id="3" name="Content Placeholder 2">
            <a:extLst>
              <a:ext uri="{FF2B5EF4-FFF2-40B4-BE49-F238E27FC236}">
                <a16:creationId xmlns:a16="http://schemas.microsoft.com/office/drawing/2014/main" id="{62FD0726-A83F-4A67-8657-11C91E8BEB69}"/>
              </a:ext>
            </a:extLst>
          </p:cNvPr>
          <p:cNvSpPr>
            <a:spLocks noGrp="1"/>
          </p:cNvSpPr>
          <p:nvPr>
            <p:ph idx="1"/>
          </p:nvPr>
        </p:nvSpPr>
        <p:spPr>
          <a:xfrm>
            <a:off x="4951048" y="804333"/>
            <a:ext cx="6306003" cy="5249334"/>
          </a:xfrm>
        </p:spPr>
        <p:txBody>
          <a:bodyPr anchor="ctr">
            <a:normAutofit/>
          </a:bodyPr>
          <a:lstStyle/>
          <a:p>
            <a:pPr lvl="1">
              <a:buFont typeface="Wingdings" panose="05000000000000000000" pitchFamily="2" charset="2"/>
              <a:buChar char="v"/>
            </a:pPr>
            <a:r>
              <a:rPr lang="en-US" u="sng" dirty="0"/>
              <a:t>FoodShare</a:t>
            </a:r>
          </a:p>
          <a:p>
            <a:pPr marL="128016" lvl="1" indent="0">
              <a:buNone/>
            </a:pPr>
            <a:r>
              <a:rPr lang="en-US" dirty="0"/>
              <a:t>	Duplicate benefits are defined as receiving benefits for 	the same month in more than one state or more than one 	case (except for those residing in a shelter for battered 	persons). </a:t>
            </a:r>
          </a:p>
          <a:p>
            <a:pPr lvl="1">
              <a:buFont typeface="Wingdings" panose="05000000000000000000" pitchFamily="2" charset="2"/>
              <a:buChar char="v"/>
            </a:pPr>
            <a:endParaRPr lang="en-US" dirty="0"/>
          </a:p>
          <a:p>
            <a:pPr lvl="1">
              <a:buFont typeface="Wingdings" panose="05000000000000000000" pitchFamily="2" charset="2"/>
              <a:buChar char="v"/>
            </a:pPr>
            <a:r>
              <a:rPr lang="en-US" u="sng" dirty="0"/>
              <a:t>Healthcare</a:t>
            </a:r>
          </a:p>
          <a:p>
            <a:pPr marL="128016" lvl="1" indent="0">
              <a:buNone/>
            </a:pPr>
            <a:r>
              <a:rPr lang="en-US" dirty="0"/>
              <a:t>	Duplicate benefits are defined as situations in which a 	member moved out of state, enrolled in another state’s 	Medicaid program, and received services under 	Wisconsin Medicaid more than two months after the move 	occurred.</a:t>
            </a:r>
          </a:p>
          <a:p>
            <a:pPr lvl="1">
              <a:buFont typeface="Wingdings" panose="05000000000000000000" pitchFamily="2" charset="2"/>
              <a:buChar char="v"/>
            </a:pPr>
            <a:endParaRPr lang="en-US" dirty="0"/>
          </a:p>
          <a:p>
            <a:pPr lvl="1">
              <a:buFont typeface="Wingdings" panose="05000000000000000000" pitchFamily="2" charset="2"/>
              <a:buChar char="v"/>
            </a:pPr>
            <a:r>
              <a:rPr lang="en-US" dirty="0"/>
              <a:t>It will be very important to obtain verification from the state that issued the duplicate benefits, including the application date, benefit history for both programs, and the address on file if they are currently residing out of state.</a:t>
            </a:r>
          </a:p>
          <a:p>
            <a:endParaRPr lang="en-US" dirty="0"/>
          </a:p>
        </p:txBody>
      </p:sp>
      <p:sp>
        <p:nvSpPr>
          <p:cNvPr id="4" name="Date Placeholder 3">
            <a:extLst>
              <a:ext uri="{FF2B5EF4-FFF2-40B4-BE49-F238E27FC236}">
                <a16:creationId xmlns:a16="http://schemas.microsoft.com/office/drawing/2014/main" id="{DE821127-84AC-4099-9425-7DF91DED2BED}"/>
              </a:ext>
            </a:extLst>
          </p:cNvPr>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solidFill>
                  <a:srgbClr val="FFFFFF"/>
                </a:solidFill>
              </a:rPr>
              <a:pPr>
                <a:spcAft>
                  <a:spcPts val="600"/>
                </a:spcAft>
              </a:pPr>
              <a:t>1/12/2022</a:t>
            </a:fld>
            <a:endParaRPr lang="en-US">
              <a:solidFill>
                <a:srgbClr val="FFFFFF"/>
              </a:solidFill>
            </a:endParaRPr>
          </a:p>
        </p:txBody>
      </p:sp>
      <p:sp>
        <p:nvSpPr>
          <p:cNvPr id="5" name="Slide Number Placeholder 4">
            <a:extLst>
              <a:ext uri="{FF2B5EF4-FFF2-40B4-BE49-F238E27FC236}">
                <a16:creationId xmlns:a16="http://schemas.microsoft.com/office/drawing/2014/main" id="{364B346E-7501-4DC4-B2CC-4DE9EBF1588F}"/>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smtClean="0"/>
              <a:pPr>
                <a:spcAft>
                  <a:spcPts val="600"/>
                </a:spcAft>
              </a:pPr>
              <a:t>23</a:t>
            </a:fld>
            <a:endParaRPr lang="en-US"/>
          </a:p>
        </p:txBody>
      </p:sp>
    </p:spTree>
    <p:extLst>
      <p:ext uri="{BB962C8B-B14F-4D97-AF65-F5344CB8AC3E}">
        <p14:creationId xmlns:p14="http://schemas.microsoft.com/office/powerpoint/2010/main" val="101187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7388" y="351968"/>
            <a:ext cx="10813511" cy="714833"/>
          </a:xfrm>
        </p:spPr>
        <p:txBody>
          <a:bodyPr>
            <a:normAutofit fontScale="90000"/>
          </a:bodyPr>
          <a:lstStyle/>
          <a:p>
            <a:r>
              <a:rPr lang="en-US" dirty="0"/>
              <a:t>Referring for Overpayment in BRITS</a:t>
            </a:r>
          </a:p>
        </p:txBody>
      </p:sp>
      <p:sp>
        <p:nvSpPr>
          <p:cNvPr id="3" name="Content Placeholder 2"/>
          <p:cNvSpPr>
            <a:spLocks noGrp="1"/>
          </p:cNvSpPr>
          <p:nvPr>
            <p:ph idx="1"/>
          </p:nvPr>
        </p:nvSpPr>
        <p:spPr>
          <a:xfrm>
            <a:off x="1327257" y="1066801"/>
            <a:ext cx="10177355" cy="4844421"/>
          </a:xfrm>
        </p:spPr>
        <p:txBody>
          <a:bodyPr>
            <a:normAutofit/>
          </a:bodyPr>
          <a:lstStyle/>
          <a:p>
            <a:pPr marL="0" indent="0">
              <a:buNone/>
            </a:pPr>
            <a:r>
              <a:rPr lang="en-US" dirty="0"/>
              <a:t>1) Log into BRITS.  </a:t>
            </a:r>
            <a:r>
              <a:rPr lang="en-US" sz="2600" b="1" i="1" dirty="0"/>
              <a:t>As of 12/13/21 you must use Chrome.</a:t>
            </a:r>
          </a:p>
          <a:p>
            <a:pPr marL="0" indent="0">
              <a:buNone/>
            </a:pPr>
            <a:r>
              <a:rPr lang="en-US" dirty="0"/>
              <a:t>2) In the Create Referral section, enter the case# and then “tab”-- the primary person’s name, case office, county of residency and case worker will auto-populate.  </a:t>
            </a:r>
          </a:p>
          <a:p>
            <a:pPr marL="0" indent="0">
              <a:buNone/>
            </a:pPr>
            <a:r>
              <a:rPr lang="en-US" dirty="0"/>
              <a:t>3) Select the gatekeeper office for each program shown.  This should be the client’s county of residence.</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1/12/2022</a:t>
            </a:fld>
            <a:endParaRPr lang="en-US"/>
          </a:p>
        </p:txBody>
      </p:sp>
      <p:sp>
        <p:nvSpPr>
          <p:cNvPr id="5" name="Slide Number Placeholder 4"/>
          <p:cNvSpPr>
            <a:spLocks noGrp="1"/>
          </p:cNvSpPr>
          <p:nvPr>
            <p:ph type="sldNum" sz="quarter" idx="12"/>
          </p:nvPr>
        </p:nvSpPr>
        <p:spPr/>
        <p:txBody>
          <a:bodyPr>
            <a:normAutofit/>
          </a:bodyPr>
          <a:lstStyle/>
          <a:p>
            <a:fld id="{D77CCBAE-CD6C-4034-A20D-11180A96BD83}" type="slidenum">
              <a:rPr lang="en-US" smtClean="0"/>
              <a:t>24</a:t>
            </a:fld>
            <a:endParaRPr lang="en-US"/>
          </a:p>
        </p:txBody>
      </p:sp>
      <p:pic>
        <p:nvPicPr>
          <p:cNvPr id="9" name="Picture 8"/>
          <p:cNvPicPr>
            <a:picLocks noChangeAspect="1"/>
          </p:cNvPicPr>
          <p:nvPr/>
        </p:nvPicPr>
        <p:blipFill>
          <a:blip r:embed="rId2"/>
          <a:stretch>
            <a:fillRect/>
          </a:stretch>
        </p:blipFill>
        <p:spPr>
          <a:xfrm>
            <a:off x="2048088" y="3009612"/>
            <a:ext cx="8735692" cy="3598252"/>
          </a:xfrm>
          <a:prstGeom prst="rect">
            <a:avLst/>
          </a:prstGeom>
        </p:spPr>
      </p:pic>
      <p:sp>
        <p:nvSpPr>
          <p:cNvPr id="10" name="Flowchart: Process 9"/>
          <p:cNvSpPr/>
          <p:nvPr/>
        </p:nvSpPr>
        <p:spPr>
          <a:xfrm>
            <a:off x="4005226" y="4524525"/>
            <a:ext cx="1415143" cy="199484"/>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Flowchart: Process 10"/>
          <p:cNvSpPr/>
          <p:nvPr/>
        </p:nvSpPr>
        <p:spPr>
          <a:xfrm>
            <a:off x="4005226" y="4077416"/>
            <a:ext cx="1415143" cy="199484"/>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58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3779085" cy="1499616"/>
          </a:xfrm>
        </p:spPr>
        <p:txBody>
          <a:bodyPr>
            <a:normAutofit/>
          </a:bodyPr>
          <a:lstStyle/>
          <a:p>
            <a:r>
              <a:rPr lang="en-US" sz="3900" dirty="0">
                <a:solidFill>
                  <a:srgbClr val="FFFFFF"/>
                </a:solidFill>
              </a:rPr>
              <a:t>Referring for Overpayment in BRITS</a:t>
            </a:r>
          </a:p>
        </p:txBody>
      </p:sp>
      <p:cxnSp>
        <p:nvCxnSpPr>
          <p:cNvPr id="15" name="Straight Connector 1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9" y="2286000"/>
            <a:ext cx="3791711" cy="3931920"/>
          </a:xfrm>
        </p:spPr>
        <p:txBody>
          <a:bodyPr>
            <a:normAutofit/>
          </a:bodyPr>
          <a:lstStyle/>
          <a:p>
            <a:pPr marL="0" indent="0">
              <a:buNone/>
            </a:pPr>
            <a:r>
              <a:rPr lang="en-US" sz="2000" dirty="0">
                <a:solidFill>
                  <a:srgbClr val="FFFFFF"/>
                </a:solidFill>
              </a:rPr>
              <a:t>4) Enter </a:t>
            </a:r>
            <a:r>
              <a:rPr lang="en-US" sz="2000" b="1" dirty="0">
                <a:solidFill>
                  <a:srgbClr val="FFFFFF"/>
                </a:solidFill>
              </a:rPr>
              <a:t>Claim Investigation </a:t>
            </a:r>
            <a:r>
              <a:rPr lang="en-US" sz="2000" dirty="0">
                <a:solidFill>
                  <a:srgbClr val="FFFFFF"/>
                </a:solidFill>
              </a:rPr>
              <a:t>as the Referral Type</a:t>
            </a:r>
          </a:p>
          <a:p>
            <a:pPr marL="0" indent="0">
              <a:buNone/>
            </a:pPr>
            <a:r>
              <a:rPr lang="en-US" sz="2000" dirty="0">
                <a:solidFill>
                  <a:srgbClr val="FFFFFF"/>
                </a:solidFill>
              </a:rPr>
              <a:t>5) Choose the Referral Source from the dropdown menu</a:t>
            </a:r>
          </a:p>
          <a:p>
            <a:pPr marL="0" indent="0">
              <a:buNone/>
            </a:pPr>
            <a:r>
              <a:rPr lang="en-US" sz="2000" dirty="0">
                <a:solidFill>
                  <a:srgbClr val="FFFFFF"/>
                </a:solidFill>
              </a:rPr>
              <a:t>	</a:t>
            </a:r>
            <a:r>
              <a:rPr lang="en-US" sz="2000" b="1" dirty="0">
                <a:solidFill>
                  <a:srgbClr val="FFFFFF"/>
                </a:solidFill>
              </a:rPr>
              <a:t>NOTE:</a:t>
            </a:r>
            <a:r>
              <a:rPr lang="en-US" sz="2000" dirty="0">
                <a:solidFill>
                  <a:srgbClr val="FFFFFF"/>
                </a:solidFill>
              </a:rPr>
              <a:t> Multiple claims may be created for a case if the referral source is SWICA</a:t>
            </a:r>
          </a:p>
          <a:p>
            <a:pPr marL="0" indent="0">
              <a:buNone/>
            </a:pPr>
            <a:r>
              <a:rPr lang="en-US" sz="2000" dirty="0">
                <a:solidFill>
                  <a:srgbClr val="FFFFFF"/>
                </a:solidFill>
              </a:rPr>
              <a:t>6) Enter the From and To dates of the overpayment timeframe</a:t>
            </a:r>
          </a:p>
          <a:p>
            <a:pPr marL="0" indent="0">
              <a:buNone/>
            </a:pPr>
            <a:r>
              <a:rPr lang="en-US" sz="2000" dirty="0">
                <a:solidFill>
                  <a:srgbClr val="FFFFFF"/>
                </a:solidFill>
              </a:rPr>
              <a:t>7) Choose the investigation reasons from the dropdown menu</a:t>
            </a: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pPr marL="0" indent="0">
              <a:buNone/>
            </a:pPr>
            <a:endParaRPr lang="en-US" sz="2000" dirty="0">
              <a:solidFill>
                <a:srgbClr val="FFFFFF"/>
              </a:solidFill>
            </a:endParaRPr>
          </a:p>
          <a:p>
            <a:endParaRPr lang="en-US" sz="2000" dirty="0">
              <a:solidFill>
                <a:srgbClr val="FFFFFF"/>
              </a:solidFill>
            </a:endParaRPr>
          </a:p>
        </p:txBody>
      </p:sp>
      <p:pic>
        <p:nvPicPr>
          <p:cNvPr id="8" name="Picture 7"/>
          <p:cNvPicPr>
            <a:picLocks noChangeAspect="1"/>
          </p:cNvPicPr>
          <p:nvPr/>
        </p:nvPicPr>
        <p:blipFill>
          <a:blip r:embed="rId2"/>
          <a:stretch>
            <a:fillRect/>
          </a:stretch>
        </p:blipFill>
        <p:spPr>
          <a:xfrm>
            <a:off x="6096000" y="1933022"/>
            <a:ext cx="5455921" cy="2991956"/>
          </a:xfrm>
          <a:prstGeom prst="rect">
            <a:avLst/>
          </a:prstGeom>
        </p:spPr>
      </p:pic>
      <p:sp>
        <p:nvSpPr>
          <p:cNvPr id="4" name="Date Placeholder 3"/>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smtClean="0"/>
              <a:pPr>
                <a:spcAft>
                  <a:spcPts val="600"/>
                </a:spcAft>
              </a:pPr>
              <a:t>1/12/2022</a:t>
            </a:fld>
            <a:endParaRPr lang="en-US"/>
          </a:p>
        </p:txBody>
      </p:sp>
      <p:sp>
        <p:nvSpPr>
          <p:cNvPr id="5" name="Slide Number Placeholder 4"/>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smtClean="0"/>
              <a:pPr>
                <a:spcAft>
                  <a:spcPts val="600"/>
                </a:spcAft>
              </a:pPr>
              <a:t>25</a:t>
            </a:fld>
            <a:endParaRPr lang="en-US"/>
          </a:p>
        </p:txBody>
      </p:sp>
      <p:sp>
        <p:nvSpPr>
          <p:cNvPr id="6" name="Rectangle 5">
            <a:extLst>
              <a:ext uri="{FF2B5EF4-FFF2-40B4-BE49-F238E27FC236}">
                <a16:creationId xmlns:a16="http://schemas.microsoft.com/office/drawing/2014/main" id="{A1970BE4-65AA-467D-9AAA-9A79548C326F}"/>
              </a:ext>
            </a:extLst>
          </p:cNvPr>
          <p:cNvSpPr/>
          <p:nvPr/>
        </p:nvSpPr>
        <p:spPr>
          <a:xfrm>
            <a:off x="8833282" y="1933022"/>
            <a:ext cx="559293" cy="151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112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a:t>BRITS comments format</a:t>
            </a:r>
          </a:p>
        </p:txBody>
      </p:sp>
      <p:cxnSp>
        <p:nvCxnSpPr>
          <p:cNvPr id="15" name="Straight Connector 11">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99330" y="245660"/>
            <a:ext cx="7010699" cy="6387152"/>
          </a:xfrm>
        </p:spPr>
        <p:txBody>
          <a:bodyPr vert="horz" lIns="91440" tIns="45720" rIns="91440" bIns="45720" rtlCol="0" anchor="ctr">
            <a:normAutofit/>
          </a:bodyPr>
          <a:lstStyle/>
          <a:p>
            <a:pPr marL="0">
              <a:spcBef>
                <a:spcPts val="0"/>
              </a:spcBef>
            </a:pPr>
            <a:endParaRPr lang="en-US" sz="1000" dirty="0">
              <a:latin typeface="Arial" panose="020B0604020202020204" pitchFamily="34" charset="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a:rPr>
              <a:t>Enter all this information into the BRITS comment section when you refer a claim for overpayment. You do not need to follow this format for FEV/FRAUD referral.  There are three examples below of information needed for an overpayment to be processed. In Rock, the Overpayment Specialists will send back BRITS overpayment referrals that do not contain all these comments: </a:t>
            </a: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000" b="1" dirty="0">
              <a:latin typeface="Calibri" panose="020F0502020204030204" pitchFamily="34" charset="0"/>
              <a:ea typeface="Calibri" panose="020F0502020204030204" pitchFamily="34" charset="0"/>
              <a:cs typeface="Times New Roman" panose="02020603050405020304" pitchFamily="18" charset="0"/>
            </a:endParaRPr>
          </a:p>
          <a:p>
            <a:pPr lvl="5">
              <a:spcBef>
                <a:spcPts val="0"/>
              </a:spcBef>
              <a:buFont typeface="Wingdings" panose="05000000000000000000" pitchFamily="2" charset="2"/>
              <a:buChar char=""/>
            </a:pPr>
            <a:r>
              <a:rPr lang="en-US" b="1" dirty="0">
                <a:ea typeface="Calibri" panose="020F0502020204030204" pitchFamily="34" charset="0"/>
                <a:cs typeface="Times New Roman"/>
              </a:rPr>
              <a:t>Pursue as Fraud?</a:t>
            </a:r>
            <a:endParaRPr lang="en-US" dirty="0">
              <a:ea typeface="Calibri" panose="020F0502020204030204" pitchFamily="34" charset="0"/>
              <a:cs typeface="Times New Roman" panose="02020603050405020304" pitchFamily="18" charset="0"/>
            </a:endParaRPr>
          </a:p>
          <a:p>
            <a:pPr lvl="5">
              <a:spcBef>
                <a:spcPts val="0"/>
              </a:spcBef>
              <a:buFont typeface="Wingdings" panose="05000000000000000000" pitchFamily="2" charset="2"/>
              <a:buChar char=""/>
            </a:pPr>
            <a:r>
              <a:rPr lang="en-US" b="1" dirty="0">
                <a:ea typeface="Calibri" panose="020F0502020204030204" pitchFamily="34" charset="0"/>
                <a:cs typeface="Times New Roman" panose="02020603050405020304" pitchFamily="18" charset="0"/>
              </a:rPr>
              <a:t>Programs involved:</a:t>
            </a:r>
            <a:endParaRPr lang="en-US" dirty="0">
              <a:ea typeface="Calibri" panose="020F0502020204030204" pitchFamily="34" charset="0"/>
              <a:cs typeface="Times New Roman" panose="02020603050405020304" pitchFamily="18" charset="0"/>
            </a:endParaRPr>
          </a:p>
          <a:p>
            <a:pPr lvl="5">
              <a:spcBef>
                <a:spcPts val="0"/>
              </a:spcBef>
              <a:buFont typeface="Wingdings" panose="05000000000000000000" pitchFamily="2" charset="2"/>
              <a:buChar char=""/>
            </a:pPr>
            <a:r>
              <a:rPr lang="en-US" b="1" dirty="0">
                <a:ea typeface="Calibri" panose="020F0502020204030204" pitchFamily="34" charset="0"/>
                <a:cs typeface="Times New Roman" panose="02020603050405020304" pitchFamily="18" charset="0"/>
              </a:rPr>
              <a:t>OP Time Frame:</a:t>
            </a:r>
            <a:endParaRPr lang="en-US" dirty="0">
              <a:ea typeface="Calibri" panose="020F0502020204030204" pitchFamily="34" charset="0"/>
              <a:cs typeface="Times New Roman" panose="02020603050405020304" pitchFamily="18" charset="0"/>
            </a:endParaRPr>
          </a:p>
          <a:p>
            <a:pPr lvl="5">
              <a:spcBef>
                <a:spcPts val="0"/>
              </a:spcBef>
              <a:buFont typeface="Wingdings" panose="05000000000000000000" pitchFamily="2" charset="2"/>
              <a:buChar char=""/>
            </a:pPr>
            <a:r>
              <a:rPr lang="en-US" b="1" dirty="0">
                <a:ea typeface="Calibri" panose="020F0502020204030204" pitchFamily="34" charset="0"/>
                <a:cs typeface="Times New Roman" panose="02020603050405020304" pitchFamily="18" charset="0"/>
              </a:rPr>
              <a:t>NOD Date and $ Limit:</a:t>
            </a:r>
            <a:endParaRPr lang="en-US" dirty="0">
              <a:ea typeface="Calibri" panose="020F0502020204030204" pitchFamily="34" charset="0"/>
              <a:cs typeface="Times New Roman" panose="02020603050405020304" pitchFamily="18" charset="0"/>
            </a:endParaRPr>
          </a:p>
          <a:p>
            <a:pPr lvl="5">
              <a:spcBef>
                <a:spcPts val="0"/>
              </a:spcBef>
              <a:buFont typeface="Wingdings" panose="05000000000000000000" pitchFamily="2" charset="2"/>
              <a:buChar char=""/>
            </a:pPr>
            <a:r>
              <a:rPr lang="en-US" b="1" dirty="0">
                <a:ea typeface="Calibri" panose="020F0502020204030204" pitchFamily="34" charset="0"/>
                <a:cs typeface="Times New Roman" panose="02020603050405020304" pitchFamily="18" charset="0"/>
              </a:rPr>
              <a:t>Employer Name/EI </a:t>
            </a:r>
            <a:r>
              <a:rPr lang="en-US" b="1" dirty="0" err="1">
                <a:ea typeface="Calibri" panose="020F0502020204030204" pitchFamily="34" charset="0"/>
                <a:cs typeface="Times New Roman" panose="02020603050405020304" pitchFamily="18" charset="0"/>
              </a:rPr>
              <a:t>Verif</a:t>
            </a:r>
            <a:r>
              <a:rPr lang="en-US" b="1" dirty="0">
                <a:ea typeface="Calibri" panose="020F0502020204030204" pitchFamily="34" charset="0"/>
                <a:cs typeface="Times New Roman" panose="02020603050405020304" pitchFamily="18" charset="0"/>
              </a:rPr>
              <a:t> Requested?</a:t>
            </a:r>
            <a:endParaRPr lang="en-US" dirty="0">
              <a:ea typeface="Calibri" panose="020F0502020204030204" pitchFamily="34" charset="0"/>
              <a:cs typeface="Times New Roman" panose="02020603050405020304" pitchFamily="18" charset="0"/>
            </a:endParaRPr>
          </a:p>
          <a:p>
            <a:pPr lvl="5">
              <a:spcBef>
                <a:spcPts val="0"/>
              </a:spcBef>
              <a:buFont typeface="Wingdings" panose="05000000000000000000" pitchFamily="2" charset="2"/>
              <a:buChar char=""/>
            </a:pPr>
            <a:r>
              <a:rPr lang="en-US" b="1" dirty="0">
                <a:ea typeface="Calibri" panose="020F0502020204030204" pitchFamily="34" charset="0"/>
                <a:cs typeface="Times New Roman" panose="02020603050405020304" pitchFamily="18" charset="0"/>
              </a:rPr>
              <a:t>COMMENTS:</a:t>
            </a:r>
            <a:endParaRPr lang="en-US" dirty="0">
              <a:ea typeface="Calibri" panose="020F0502020204030204" pitchFamily="34" charset="0"/>
              <a:cs typeface="Times New Roman" panose="02020603050405020304" pitchFamily="18" charset="0"/>
            </a:endParaRPr>
          </a:p>
          <a:p>
            <a:pPr marL="0">
              <a:spcBef>
                <a:spcPts val="0"/>
              </a:spcBef>
            </a:pPr>
            <a:endParaRPr lang="en-US" sz="1000" b="1"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en-US" sz="1000" b="1"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en-US" sz="1000" b="1" u="sng" dirty="0">
              <a:latin typeface="Arial"/>
              <a:ea typeface="Calibri" panose="020F0502020204030204" pitchFamily="34" charset="0"/>
              <a:cs typeface="Times New Roman"/>
            </a:endParaRPr>
          </a:p>
          <a:p>
            <a:pPr marL="0" indent="0">
              <a:spcBef>
                <a:spcPts val="0"/>
              </a:spcBef>
              <a:buNone/>
            </a:pPr>
            <a:r>
              <a:rPr lang="en-US" sz="1600" b="1" i="1" u="sng" dirty="0">
                <a:ea typeface="Calibri" panose="020F0502020204030204" pitchFamily="34" charset="0"/>
                <a:cs typeface="Times New Roman"/>
              </a:rPr>
              <a:t>Example 1</a:t>
            </a:r>
          </a:p>
          <a:p>
            <a:pPr>
              <a:lnSpc>
                <a:spcPct val="100000"/>
              </a:lnSpc>
              <a:spcBef>
                <a:spcPts val="0"/>
              </a:spcBef>
              <a:spcAft>
                <a:spcPts val="0"/>
              </a:spcAft>
            </a:pPr>
            <a:r>
              <a:rPr lang="en-US" sz="1600" b="1" dirty="0">
                <a:ea typeface="+mn-lt"/>
                <a:cs typeface="+mn-lt"/>
              </a:rPr>
              <a:t>FRAUD?</a:t>
            </a:r>
            <a:r>
              <a:rPr lang="en-US" sz="1600" dirty="0">
                <a:ea typeface="+mn-lt"/>
                <a:cs typeface="+mn-lt"/>
              </a:rPr>
              <a:t>  NO </a:t>
            </a:r>
            <a:endParaRPr lang="en-US" sz="1600" dirty="0"/>
          </a:p>
          <a:p>
            <a:pPr>
              <a:lnSpc>
                <a:spcPct val="100000"/>
              </a:lnSpc>
              <a:spcBef>
                <a:spcPts val="0"/>
              </a:spcBef>
              <a:spcAft>
                <a:spcPts val="0"/>
              </a:spcAft>
            </a:pPr>
            <a:r>
              <a:rPr lang="en-US" sz="1600" b="1" dirty="0">
                <a:ea typeface="+mn-lt"/>
                <a:cs typeface="+mn-lt"/>
              </a:rPr>
              <a:t>PROGRAMS AFFECTED:</a:t>
            </a:r>
            <a:r>
              <a:rPr lang="en-US" sz="1600" dirty="0">
                <a:ea typeface="+mn-lt"/>
                <a:cs typeface="+mn-lt"/>
              </a:rPr>
              <a:t>   FS </a:t>
            </a:r>
          </a:p>
          <a:p>
            <a:pPr>
              <a:lnSpc>
                <a:spcPct val="100000"/>
              </a:lnSpc>
              <a:spcBef>
                <a:spcPts val="0"/>
              </a:spcBef>
              <a:spcAft>
                <a:spcPts val="0"/>
              </a:spcAft>
            </a:pPr>
            <a:r>
              <a:rPr lang="en-US" sz="1600" b="1" dirty="0">
                <a:ea typeface="+mn-lt"/>
                <a:cs typeface="+mn-lt"/>
              </a:rPr>
              <a:t>OP TIME FRAME: </a:t>
            </a:r>
            <a:r>
              <a:rPr lang="en-US" sz="1600" dirty="0">
                <a:ea typeface="+mn-lt"/>
                <a:cs typeface="+mn-lt"/>
              </a:rPr>
              <a:t>   01/21—11/21 </a:t>
            </a:r>
            <a:endParaRPr lang="en-US" sz="1600" dirty="0"/>
          </a:p>
          <a:p>
            <a:pPr>
              <a:lnSpc>
                <a:spcPct val="100000"/>
              </a:lnSpc>
              <a:spcBef>
                <a:spcPts val="0"/>
              </a:spcBef>
              <a:spcAft>
                <a:spcPts val="0"/>
              </a:spcAft>
            </a:pPr>
            <a:r>
              <a:rPr lang="en-US" sz="1600" b="1" dirty="0">
                <a:ea typeface="+mn-lt"/>
                <a:cs typeface="+mn-lt"/>
              </a:rPr>
              <a:t>NOD DATE AND $ LIMIT:</a:t>
            </a:r>
            <a:r>
              <a:rPr lang="en-US" sz="1600" dirty="0">
                <a:ea typeface="+mn-lt"/>
                <a:cs typeface="+mn-lt"/>
              </a:rPr>
              <a:t>   10/18/20   $1383.00 </a:t>
            </a:r>
            <a:endParaRPr lang="en-US" sz="1600" dirty="0"/>
          </a:p>
          <a:p>
            <a:pPr>
              <a:lnSpc>
                <a:spcPct val="100000"/>
              </a:lnSpc>
              <a:spcBef>
                <a:spcPts val="0"/>
              </a:spcBef>
              <a:spcAft>
                <a:spcPts val="0"/>
              </a:spcAft>
            </a:pPr>
            <a:r>
              <a:rPr lang="en-US" sz="1600" b="1" dirty="0">
                <a:ea typeface="+mn-lt"/>
                <a:cs typeface="+mn-lt"/>
              </a:rPr>
              <a:t>EI REQUESTED/RECEIVED:</a:t>
            </a:r>
            <a:r>
              <a:rPr lang="en-US" sz="1600" dirty="0">
                <a:ea typeface="+mn-lt"/>
                <a:cs typeface="+mn-lt"/>
              </a:rPr>
              <a:t>  Received—Work Number QPS, EI Generac; Not received—Impact Confections </a:t>
            </a:r>
            <a:endParaRPr lang="en-US" sz="1600" dirty="0"/>
          </a:p>
          <a:p>
            <a:pPr>
              <a:lnSpc>
                <a:spcPct val="100000"/>
              </a:lnSpc>
              <a:spcBef>
                <a:spcPts val="0"/>
              </a:spcBef>
              <a:spcAft>
                <a:spcPts val="0"/>
              </a:spcAft>
            </a:pPr>
            <a:r>
              <a:rPr lang="en-US" sz="1600" b="1" dirty="0">
                <a:ea typeface="+mn-lt"/>
                <a:cs typeface="+mn-lt"/>
              </a:rPr>
              <a:t>COMMENTS:</a:t>
            </a:r>
            <a:r>
              <a:rPr lang="en-US" sz="1600" dirty="0">
                <a:ea typeface="+mn-lt"/>
                <a:cs typeface="+mn-lt"/>
              </a:rPr>
              <a:t>  Client failed to timely report new employment at QPS, Generac and Impact Confections.  </a:t>
            </a:r>
            <a:endParaRPr lang="en-US" sz="1600" dirty="0"/>
          </a:p>
        </p:txBody>
      </p:sp>
      <p:sp>
        <p:nvSpPr>
          <p:cNvPr id="4" name="Date Placeholder 3"/>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smtClean="0"/>
              <a:pPr>
                <a:spcAft>
                  <a:spcPts val="600"/>
                </a:spcAft>
              </a:pPr>
              <a:t>1/12/2022</a:t>
            </a:fld>
            <a:endParaRPr lang="en-US"/>
          </a:p>
        </p:txBody>
      </p:sp>
      <p:sp>
        <p:nvSpPr>
          <p:cNvPr id="5" name="Slide Number Placeholder 4"/>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smtClean="0"/>
              <a:pPr>
                <a:spcAft>
                  <a:spcPts val="600"/>
                </a:spcAft>
              </a:pPr>
              <a:t>26</a:t>
            </a:fld>
            <a:endParaRPr lang="en-US"/>
          </a:p>
        </p:txBody>
      </p:sp>
    </p:spTree>
    <p:extLst>
      <p:ext uri="{BB962C8B-B14F-4D97-AF65-F5344CB8AC3E}">
        <p14:creationId xmlns:p14="http://schemas.microsoft.com/office/powerpoint/2010/main" val="302225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t>BRITS Comments examples cont’d </a:t>
            </a:r>
          </a:p>
        </p:txBody>
      </p:sp>
      <p:cxnSp>
        <p:nvCxnSpPr>
          <p:cNvPr id="14" name="Straight Connector 13">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4999330" y="491320"/>
            <a:ext cx="6915163" cy="5979384"/>
          </a:xfrm>
        </p:spPr>
        <p:txBody>
          <a:bodyPr vert="horz" lIns="91440" tIns="45720" rIns="91440" bIns="45720" rtlCol="0" anchor="ctr">
            <a:normAutofit lnSpcReduction="10000"/>
          </a:bodyPr>
          <a:lstStyle/>
          <a:p>
            <a:pPr marL="0" indent="0">
              <a:spcBef>
                <a:spcPts val="0"/>
              </a:spcBef>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800" b="1" i="1" u="sng" dirty="0">
                <a:ea typeface="Calibri" panose="020F0502020204030204" pitchFamily="34" charset="0"/>
                <a:cs typeface="Times New Roman"/>
              </a:rPr>
              <a:t>Example 2</a:t>
            </a:r>
          </a:p>
          <a:p>
            <a:pPr>
              <a:spcBef>
                <a:spcPts val="0"/>
              </a:spcBef>
              <a:buFont typeface="Symbol" panose="05050102010706020507" pitchFamily="18" charset="2"/>
              <a:buChar char=""/>
            </a:pPr>
            <a:r>
              <a:rPr lang="en-US" sz="1800" b="1" dirty="0">
                <a:ea typeface="Calibri" panose="020F0502020204030204" pitchFamily="34" charset="0"/>
                <a:cs typeface="Times New Roman"/>
              </a:rPr>
              <a:t>Pursue as Fraud?  </a:t>
            </a:r>
            <a:r>
              <a:rPr lang="en-US" sz="1800" dirty="0">
                <a:ea typeface="Calibri" panose="020F0502020204030204" pitchFamily="34" charset="0"/>
                <a:cs typeface="Times New Roman"/>
              </a:rPr>
              <a:t>Yes</a:t>
            </a:r>
            <a:endParaRPr lang="en-US" sz="1800" dirty="0">
              <a:ea typeface="Calibri" panose="020F0502020204030204" pitchFamily="34" charset="0"/>
              <a:cs typeface="Times New Roman" panose="02020603050405020304" pitchFamily="18" charset="0"/>
            </a:endParaRPr>
          </a:p>
          <a:p>
            <a:pPr lvl="0">
              <a:spcBef>
                <a:spcPts val="0"/>
              </a:spcBef>
              <a:buFont typeface="Symbol" panose="05050102010706020507" pitchFamily="18" charset="2"/>
              <a:buChar char=""/>
            </a:pPr>
            <a:r>
              <a:rPr lang="en-US" sz="1800" b="1" dirty="0">
                <a:ea typeface="Calibri" panose="020F0502020204030204" pitchFamily="34" charset="0"/>
                <a:cs typeface="Times New Roman" panose="02020603050405020304" pitchFamily="18" charset="0"/>
              </a:rPr>
              <a:t>Programs involved:  </a:t>
            </a:r>
            <a:r>
              <a:rPr lang="en-US" sz="1800" dirty="0">
                <a:ea typeface="Calibri" panose="020F0502020204030204" pitchFamily="34" charset="0"/>
                <a:cs typeface="Times New Roman" panose="02020603050405020304" pitchFamily="18" charset="0"/>
              </a:rPr>
              <a:t>FS</a:t>
            </a:r>
          </a:p>
          <a:p>
            <a:pPr>
              <a:spcBef>
                <a:spcPts val="0"/>
              </a:spcBef>
              <a:buFont typeface="Symbol" panose="05050102010706020507" pitchFamily="18" charset="2"/>
              <a:buChar char=""/>
            </a:pPr>
            <a:r>
              <a:rPr lang="en-US" sz="1800" b="1" dirty="0">
                <a:ea typeface="Calibri" panose="020F0502020204030204" pitchFamily="34" charset="0"/>
                <a:cs typeface="Times New Roman"/>
              </a:rPr>
              <a:t>OP Time Frame:    </a:t>
            </a:r>
            <a:r>
              <a:rPr lang="en-US" sz="1800" dirty="0">
                <a:ea typeface="Calibri" panose="020F0502020204030204" pitchFamily="34" charset="0"/>
                <a:cs typeface="Times New Roman"/>
              </a:rPr>
              <a:t>7/11/19-08/31/21</a:t>
            </a:r>
            <a:endParaRPr lang="en-US" sz="1800" dirty="0">
              <a:ea typeface="Calibri" panose="020F0502020204030204" pitchFamily="34" charset="0"/>
              <a:cs typeface="Times New Roman" panose="02020603050405020304" pitchFamily="18" charset="0"/>
            </a:endParaRPr>
          </a:p>
          <a:p>
            <a:pPr>
              <a:spcBef>
                <a:spcPts val="0"/>
              </a:spcBef>
              <a:buFont typeface="Symbol" panose="05050102010706020507" pitchFamily="18" charset="2"/>
              <a:buChar char=""/>
            </a:pPr>
            <a:r>
              <a:rPr lang="en-US" sz="1800" b="1" dirty="0">
                <a:ea typeface="Calibri" panose="020F0502020204030204" pitchFamily="34" charset="0"/>
                <a:cs typeface="Times New Roman"/>
              </a:rPr>
              <a:t>NOD Date and $ Limit   </a:t>
            </a:r>
            <a:r>
              <a:rPr lang="en-US" sz="1800" dirty="0">
                <a:ea typeface="Calibri" panose="020F0502020204030204" pitchFamily="34" charset="0"/>
                <a:cs typeface="Times New Roman"/>
              </a:rPr>
              <a:t>n/a</a:t>
            </a:r>
          </a:p>
          <a:p>
            <a:pPr>
              <a:spcBef>
                <a:spcPts val="0"/>
              </a:spcBef>
              <a:buFont typeface="Symbol" panose="05050102010706020507" pitchFamily="18" charset="2"/>
              <a:buChar char=""/>
            </a:pPr>
            <a:r>
              <a:rPr lang="en-US" sz="1800" b="1" dirty="0">
                <a:ea typeface="Calibri" panose="020F0502020204030204" pitchFamily="34" charset="0"/>
                <a:cs typeface="Times New Roman"/>
              </a:rPr>
              <a:t>Employer Name/EI </a:t>
            </a:r>
            <a:r>
              <a:rPr lang="en-US" sz="1800" b="1" dirty="0" err="1">
                <a:ea typeface="Calibri" panose="020F0502020204030204" pitchFamily="34" charset="0"/>
                <a:cs typeface="Times New Roman"/>
              </a:rPr>
              <a:t>Verif</a:t>
            </a:r>
            <a:r>
              <a:rPr lang="en-US" sz="1800" b="1" dirty="0">
                <a:ea typeface="Calibri" panose="020F0502020204030204" pitchFamily="34" charset="0"/>
                <a:cs typeface="Times New Roman"/>
              </a:rPr>
              <a:t> Requested?  </a:t>
            </a:r>
            <a:r>
              <a:rPr lang="en-US" sz="1800" dirty="0">
                <a:ea typeface="Calibri" panose="020F0502020204030204" pitchFamily="34" charset="0"/>
                <a:cs typeface="Times New Roman"/>
              </a:rPr>
              <a:t>n/a</a:t>
            </a:r>
          </a:p>
          <a:p>
            <a:pPr>
              <a:spcBef>
                <a:spcPts val="0"/>
              </a:spcBef>
              <a:buFont typeface="Symbol" panose="05050102010706020507" pitchFamily="18" charset="2"/>
              <a:buChar char=""/>
            </a:pPr>
            <a:r>
              <a:rPr lang="en-US" sz="1800" b="1" dirty="0">
                <a:ea typeface="Calibri" panose="020F0502020204030204" pitchFamily="34" charset="0"/>
                <a:cs typeface="Times New Roman"/>
              </a:rPr>
              <a:t>COMMENTS:  </a:t>
            </a:r>
            <a:r>
              <a:rPr lang="en-US" sz="1800" dirty="0">
                <a:ea typeface="Calibri" panose="020F0502020204030204" pitchFamily="34" charset="0"/>
                <a:cs typeface="Times New Roman"/>
              </a:rPr>
              <a:t>Client applied for FS on 7/11/19 and stated she resided in WI and did not have an open case in any other state.  Received Out of State usage report showing client has used all benefits in IL.  Per IL DHS query, client also had open FS in IL when she applied in WI.  Copy of IL benefit history in ECF.</a:t>
            </a:r>
          </a:p>
          <a:p>
            <a:pPr>
              <a:spcBef>
                <a:spcPts val="0"/>
              </a:spcBef>
              <a:buFont typeface="Symbol" panose="05050102010706020507" pitchFamily="18" charset="2"/>
              <a:buChar char=""/>
            </a:pPr>
            <a:r>
              <a:rPr lang="en-US" sz="1800" b="1" i="1" dirty="0">
                <a:ea typeface="Calibri" panose="020F0502020204030204" pitchFamily="34" charset="0"/>
                <a:cs typeface="Times New Roman"/>
              </a:rPr>
              <a:t>*****If an IPV is done, you can recover the entire OP period.  If you do not pursue an IPV, you can only recover benefits from the last 12 months.</a:t>
            </a:r>
          </a:p>
          <a:p>
            <a:pPr>
              <a:spcBef>
                <a:spcPts val="0"/>
              </a:spcBef>
              <a:buFont typeface="Symbol" panose="05050102010706020507" pitchFamily="18" charset="2"/>
              <a:buChar char=""/>
            </a:pPr>
            <a:endParaRPr lang="en-US" sz="1800" dirty="0">
              <a:ea typeface="Calibri" panose="020F0502020204030204" pitchFamily="34" charset="0"/>
              <a:cs typeface="Times New Roman" panose="02020603050405020304" pitchFamily="18" charset="0"/>
            </a:endParaRPr>
          </a:p>
          <a:p>
            <a:pPr marL="0">
              <a:spcBef>
                <a:spcPts val="0"/>
              </a:spcBef>
            </a:pPr>
            <a:endParaRPr lang="en-US" sz="1800" b="1" dirty="0">
              <a:ea typeface="Calibri" panose="020F0502020204030204" pitchFamily="34" charset="0"/>
              <a:cs typeface="Times New Roman" panose="02020603050405020304" pitchFamily="18" charset="0"/>
            </a:endParaRPr>
          </a:p>
          <a:p>
            <a:pPr marL="0" indent="0">
              <a:spcBef>
                <a:spcPts val="0"/>
              </a:spcBef>
              <a:buNone/>
            </a:pPr>
            <a:r>
              <a:rPr lang="en-US" sz="1800" b="1" i="1" u="sng" dirty="0">
                <a:ea typeface="Calibri" panose="020F0502020204030204" pitchFamily="34" charset="0"/>
                <a:cs typeface="Times New Roman" panose="02020603050405020304" pitchFamily="18" charset="0"/>
              </a:rPr>
              <a:t>Example 3</a:t>
            </a:r>
          </a:p>
          <a:p>
            <a:pPr>
              <a:spcBef>
                <a:spcPts val="0"/>
              </a:spcBef>
              <a:buFont typeface="Symbol" panose="05050102010706020507" pitchFamily="18" charset="2"/>
              <a:buChar char=""/>
            </a:pPr>
            <a:r>
              <a:rPr lang="en-US" sz="1800" b="1" dirty="0">
                <a:ea typeface="Calibri" panose="020F0502020204030204" pitchFamily="34" charset="0"/>
                <a:cs typeface="Times New Roman"/>
              </a:rPr>
              <a:t>Pursue as Fraud?  </a:t>
            </a:r>
            <a:r>
              <a:rPr lang="en-US" sz="1800" dirty="0">
                <a:ea typeface="Calibri" panose="020F0502020204030204" pitchFamily="34" charset="0"/>
                <a:cs typeface="Times New Roman"/>
              </a:rPr>
              <a:t>No</a:t>
            </a:r>
          </a:p>
          <a:p>
            <a:pPr>
              <a:spcBef>
                <a:spcPts val="0"/>
              </a:spcBef>
              <a:buFont typeface="Symbol" panose="05050102010706020507" pitchFamily="18" charset="2"/>
              <a:buChar char=""/>
            </a:pPr>
            <a:r>
              <a:rPr lang="en-US" sz="1800" b="1" dirty="0">
                <a:ea typeface="Calibri" panose="020F0502020204030204" pitchFamily="34" charset="0"/>
                <a:cs typeface="Times New Roman"/>
              </a:rPr>
              <a:t>Programs involved:  </a:t>
            </a:r>
            <a:r>
              <a:rPr lang="en-US" sz="1800" dirty="0">
                <a:ea typeface="Calibri" panose="020F0502020204030204" pitchFamily="34" charset="0"/>
                <a:cs typeface="Times New Roman"/>
              </a:rPr>
              <a:t>FS/MAGS</a:t>
            </a:r>
          </a:p>
          <a:p>
            <a:pPr>
              <a:spcBef>
                <a:spcPts val="0"/>
              </a:spcBef>
              <a:buFont typeface="Symbol" panose="05050102010706020507" pitchFamily="18" charset="2"/>
              <a:buChar char=""/>
            </a:pPr>
            <a:r>
              <a:rPr lang="en-US" sz="1800" b="1" dirty="0">
                <a:ea typeface="Calibri" panose="020F0502020204030204" pitchFamily="34" charset="0"/>
                <a:cs typeface="Times New Roman"/>
              </a:rPr>
              <a:t>OP Time Frame:   </a:t>
            </a:r>
            <a:r>
              <a:rPr lang="en-US" sz="1800" dirty="0">
                <a:ea typeface="Calibri" panose="020F0502020204030204" pitchFamily="34" charset="0"/>
                <a:cs typeface="Times New Roman"/>
              </a:rPr>
              <a:t>5/21—8/31/21</a:t>
            </a:r>
            <a:endParaRPr lang="en-US" sz="1800" dirty="0">
              <a:ea typeface="Calibri" panose="020F0502020204030204" pitchFamily="34" charset="0"/>
              <a:cs typeface="Times New Roman" panose="02020603050405020304" pitchFamily="18" charset="0"/>
            </a:endParaRPr>
          </a:p>
          <a:p>
            <a:pPr>
              <a:spcBef>
                <a:spcPts val="0"/>
              </a:spcBef>
              <a:buFont typeface="Symbol" panose="05050102010706020507" pitchFamily="18" charset="2"/>
              <a:buChar char=""/>
            </a:pPr>
            <a:r>
              <a:rPr lang="en-US" sz="1800" b="1" dirty="0">
                <a:ea typeface="Calibri" panose="020F0502020204030204" pitchFamily="34" charset="0"/>
                <a:cs typeface="Times New Roman"/>
              </a:rPr>
              <a:t>NOD Date and $ Limit:  </a:t>
            </a:r>
            <a:r>
              <a:rPr lang="en-US" sz="1800" dirty="0">
                <a:ea typeface="Calibri" panose="020F0502020204030204" pitchFamily="34" charset="0"/>
                <a:cs typeface="Times New Roman"/>
              </a:rPr>
              <a:t>2/26/21 must report changes within 10 days</a:t>
            </a:r>
          </a:p>
          <a:p>
            <a:pPr>
              <a:spcBef>
                <a:spcPts val="0"/>
              </a:spcBef>
              <a:buFont typeface="Symbol" panose="05050102010706020507" pitchFamily="18" charset="2"/>
              <a:buChar char=""/>
            </a:pPr>
            <a:r>
              <a:rPr lang="en-US" sz="1800" b="1" dirty="0">
                <a:ea typeface="Calibri" panose="020F0502020204030204" pitchFamily="34" charset="0"/>
                <a:cs typeface="Times New Roman"/>
              </a:rPr>
              <a:t>Employer Name/EI </a:t>
            </a:r>
            <a:r>
              <a:rPr lang="en-US" sz="1800" b="1" dirty="0" err="1">
                <a:ea typeface="Calibri" panose="020F0502020204030204" pitchFamily="34" charset="0"/>
                <a:cs typeface="Times New Roman"/>
              </a:rPr>
              <a:t>Verif</a:t>
            </a:r>
            <a:r>
              <a:rPr lang="en-US" sz="1800" b="1" dirty="0">
                <a:ea typeface="Calibri" panose="020F0502020204030204" pitchFamily="34" charset="0"/>
                <a:cs typeface="Times New Roman"/>
              </a:rPr>
              <a:t> Requested?  </a:t>
            </a:r>
            <a:r>
              <a:rPr lang="en-US" sz="1800" dirty="0">
                <a:ea typeface="Calibri" panose="020F0502020204030204" pitchFamily="34" charset="0"/>
                <a:cs typeface="Times New Roman"/>
              </a:rPr>
              <a:t>n/a</a:t>
            </a:r>
          </a:p>
          <a:p>
            <a:pPr lvl="0">
              <a:spcBef>
                <a:spcPts val="0"/>
              </a:spcBef>
              <a:buFont typeface="Symbol" panose="05050102010706020507" pitchFamily="18" charset="2"/>
              <a:buChar char=""/>
            </a:pPr>
            <a:r>
              <a:rPr lang="en-US" sz="1800" b="1" dirty="0">
                <a:ea typeface="Calibri" panose="020F0502020204030204" pitchFamily="34" charset="0"/>
                <a:cs typeface="Times New Roman"/>
              </a:rPr>
              <a:t>COMMENTS: </a:t>
            </a:r>
            <a:r>
              <a:rPr lang="en-US" sz="1800" dirty="0">
                <a:ea typeface="Calibri" panose="020F0502020204030204" pitchFamily="34" charset="0"/>
                <a:cs typeface="Times New Roman"/>
              </a:rPr>
              <a:t>Customer failed to timely report incarceration. Incarcerated 4/2/21-9/6/21</a:t>
            </a:r>
            <a:endParaRPr lang="en-US" sz="1800" dirty="0">
              <a:ea typeface="Calibri" panose="020F0502020204030204" pitchFamily="34" charset="0"/>
              <a:cs typeface="Times New Roman" panose="02020603050405020304" pitchFamily="18" charset="0"/>
            </a:endParaRPr>
          </a:p>
          <a:p>
            <a:endParaRPr lang="en-US" sz="1400" dirty="0"/>
          </a:p>
        </p:txBody>
      </p:sp>
      <p:sp>
        <p:nvSpPr>
          <p:cNvPr id="4" name="Date Placeholder 3"/>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pPr>
                <a:spcAft>
                  <a:spcPts val="600"/>
                </a:spcAft>
              </a:pPr>
              <a:t>1/12/2022</a:t>
            </a:fld>
            <a:endParaRPr lang="en-US"/>
          </a:p>
        </p:txBody>
      </p:sp>
      <p:sp>
        <p:nvSpPr>
          <p:cNvPr id="5" name="Slide Number Placeholder 4"/>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pPr>
                <a:spcAft>
                  <a:spcPts val="600"/>
                </a:spcAft>
              </a:pPr>
              <a:t>27</a:t>
            </a:fld>
            <a:endParaRPr lang="en-US"/>
          </a:p>
        </p:txBody>
      </p:sp>
    </p:spTree>
    <p:extLst>
      <p:ext uri="{BB962C8B-B14F-4D97-AF65-F5344CB8AC3E}">
        <p14:creationId xmlns:p14="http://schemas.microsoft.com/office/powerpoint/2010/main" val="1352812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a:solidFill>
            <a:schemeClr val="bg1"/>
          </a:solidFill>
        </p:spPr>
        <p:txBody>
          <a:bodyPr>
            <a:normAutofit fontScale="90000"/>
          </a:bodyPr>
          <a:lstStyle/>
          <a:p>
            <a:r>
              <a:rPr lang="en-US" dirty="0"/>
              <a:t>BRITS cont’d </a:t>
            </a:r>
          </a:p>
        </p:txBody>
      </p:sp>
      <p:sp>
        <p:nvSpPr>
          <p:cNvPr id="3" name="Content Placeholder 2"/>
          <p:cNvSpPr>
            <a:spLocks noGrp="1"/>
          </p:cNvSpPr>
          <p:nvPr>
            <p:ph idx="1"/>
          </p:nvPr>
        </p:nvSpPr>
        <p:spPr>
          <a:xfrm>
            <a:off x="1392072" y="1613647"/>
            <a:ext cx="10112540" cy="4297575"/>
          </a:xfrm>
        </p:spPr>
        <p:txBody>
          <a:bodyPr>
            <a:normAutofit/>
          </a:bodyPr>
          <a:lstStyle/>
          <a:p>
            <a:pPr marL="0" indent="0">
              <a:buNone/>
            </a:pPr>
            <a:r>
              <a:rPr lang="en-US" dirty="0"/>
              <a:t>10) To finish the BRITS referral click Save (the floppy disk image below with the red dot)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11) Each county assigns referrals based on their internal process	</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1/12/2022</a:t>
            </a:fld>
            <a:endParaRPr lang="en-US"/>
          </a:p>
        </p:txBody>
      </p:sp>
      <p:sp>
        <p:nvSpPr>
          <p:cNvPr id="5" name="Slide Number Placeholder 4"/>
          <p:cNvSpPr>
            <a:spLocks noGrp="1"/>
          </p:cNvSpPr>
          <p:nvPr>
            <p:ph type="sldNum" sz="quarter" idx="12"/>
          </p:nvPr>
        </p:nvSpPr>
        <p:spPr/>
        <p:txBody>
          <a:bodyPr>
            <a:normAutofit/>
          </a:bodyPr>
          <a:lstStyle/>
          <a:p>
            <a:fld id="{D77CCBAE-CD6C-4034-A20D-11180A96BD83}" type="slidenum">
              <a:rPr lang="en-US" smtClean="0"/>
              <a:t>28</a:t>
            </a:fld>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412891" y="3008847"/>
            <a:ext cx="3736975" cy="600075"/>
          </a:xfrm>
          <a:prstGeom prst="rect">
            <a:avLst/>
          </a:prstGeom>
        </p:spPr>
      </p:pic>
      <p:sp>
        <p:nvSpPr>
          <p:cNvPr id="7" name="Up Arrow 6"/>
          <p:cNvSpPr/>
          <p:nvPr/>
        </p:nvSpPr>
        <p:spPr>
          <a:xfrm>
            <a:off x="4852020" y="376243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935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804333"/>
            <a:ext cx="4958290" cy="5249334"/>
          </a:xfrm>
        </p:spPr>
        <p:txBody>
          <a:bodyPr>
            <a:normAutofit/>
          </a:bodyPr>
          <a:lstStyle/>
          <a:p>
            <a:pPr algn="r"/>
            <a:r>
              <a:rPr lang="en-US" dirty="0">
                <a:solidFill>
                  <a:schemeClr val="bg1"/>
                </a:solidFill>
              </a:rPr>
              <a:t>Liable Individuals</a:t>
            </a:r>
            <a:br>
              <a:rPr lang="en-US" dirty="0">
                <a:solidFill>
                  <a:schemeClr val="bg1"/>
                </a:solidFill>
              </a:rPr>
            </a:br>
            <a:r>
              <a:rPr lang="en-US" sz="3200" dirty="0">
                <a:solidFill>
                  <a:schemeClr val="bg1"/>
                </a:solidFill>
              </a:rPr>
              <a:t>(Ref: FSH 7.3.1.2 Liability, </a:t>
            </a:r>
            <a:br>
              <a:rPr lang="en-US" sz="3200" dirty="0">
                <a:solidFill>
                  <a:schemeClr val="bg1"/>
                </a:solidFill>
              </a:rPr>
            </a:br>
            <a:r>
              <a:rPr lang="en-US" sz="3200" dirty="0">
                <a:solidFill>
                  <a:schemeClr val="bg1"/>
                </a:solidFill>
              </a:rPr>
              <a:t>BCPH 28.4.3 Determining Liable Individual)</a:t>
            </a:r>
            <a:br>
              <a:rPr lang="en-US" sz="3200" dirty="0">
                <a:solidFill>
                  <a:schemeClr val="bg1"/>
                </a:solidFill>
              </a:rPr>
            </a:br>
            <a:endParaRPr lang="en-US" sz="3200" dirty="0">
              <a:solidFill>
                <a:schemeClr val="bg1"/>
              </a:solidFill>
            </a:endParaRPr>
          </a:p>
        </p:txBody>
      </p:sp>
      <p:sp>
        <p:nvSpPr>
          <p:cNvPr id="24" name="Rectangle 10">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578600" y="804332"/>
            <a:ext cx="5130800" cy="5666371"/>
          </a:xfrm>
        </p:spPr>
        <p:txBody>
          <a:bodyPr vert="horz" lIns="91440" tIns="45720" rIns="91440" bIns="45720" rtlCol="0" anchor="ctr">
            <a:normAutofit lnSpcReduction="10000"/>
          </a:bodyPr>
          <a:lstStyle/>
          <a:p>
            <a:r>
              <a:rPr lang="en-US" sz="1800" dirty="0">
                <a:solidFill>
                  <a:srgbClr val="FFFFFF"/>
                </a:solidFill>
              </a:rPr>
              <a:t>For FS:  All adult household members included in the group (or who should have been included) are liable for the repayment of overpaid FoodShare. This includes adult children aged 18 and over.  </a:t>
            </a:r>
          </a:p>
          <a:p>
            <a:r>
              <a:rPr lang="en-US" sz="1800" dirty="0">
                <a:solidFill>
                  <a:srgbClr val="FFFFFF"/>
                </a:solidFill>
              </a:rPr>
              <a:t>For healthcare:  Unmarried co-parents are liable for their own portion of an overpayment as well as the amounts for any of their children.  For a married couple, they are each liable for the total overpayment.</a:t>
            </a:r>
          </a:p>
          <a:p>
            <a:endParaRPr lang="en-US" sz="1800" dirty="0">
              <a:solidFill>
                <a:srgbClr val="FFFFFF"/>
              </a:solidFill>
            </a:endParaRPr>
          </a:p>
          <a:p>
            <a:pPr marL="0" marR="0" lvl="0" indent="0" defTabSz="457200" rtl="0" eaLnBrk="1" fontAlgn="auto" latinLnBrk="0" hangingPunct="1">
              <a:spcBef>
                <a:spcPts val="1000"/>
              </a:spcBef>
              <a:spcAft>
                <a:spcPts val="0"/>
              </a:spcAft>
              <a:buClr>
                <a:srgbClr val="A53010"/>
              </a:buClr>
              <a:buSzTx/>
              <a:buNone/>
              <a:tabLst/>
              <a:defRPr/>
            </a:pPr>
            <a:r>
              <a:rPr kumimoji="0" lang="en-US" sz="1800" b="1" i="0" u="none" strike="noStrike" kern="1200" cap="none" spc="0" normalizeH="0" baseline="0" noProof="0" dirty="0">
                <a:ln>
                  <a:noFill/>
                </a:ln>
                <a:solidFill>
                  <a:srgbClr val="FFFFFF"/>
                </a:solidFill>
                <a:effectLst/>
                <a:uLnTx/>
                <a:uFillTx/>
                <a:ea typeface="+mn-ea"/>
                <a:cs typeface="+mn-cs"/>
              </a:rPr>
              <a:t>EXAMPLE: </a:t>
            </a:r>
            <a:r>
              <a:rPr kumimoji="0" lang="en-US" sz="1800" b="0" i="0" u="none" strike="noStrike" kern="1200" cap="none" spc="0" normalizeH="0" baseline="0" noProof="0" dirty="0">
                <a:ln>
                  <a:noFill/>
                </a:ln>
                <a:solidFill>
                  <a:srgbClr val="FFFFFF"/>
                </a:solidFill>
                <a:effectLst/>
                <a:uLnTx/>
                <a:uFillTx/>
                <a:ea typeface="+mn-ea"/>
                <a:cs typeface="+mn-cs"/>
              </a:rPr>
              <a:t>Barney and Betty have a 1-month overpayment.   Barney’s Net Capitation was $440.08.  Betty’s Net Capitation was $440.08.  The overpayment total is $880.16. Since they are married, they are both liable for the full $880.16.</a:t>
            </a:r>
          </a:p>
          <a:p>
            <a:pPr marL="742950" marR="0" lvl="1" indent="-285750" defTabSz="457200" rtl="0" eaLnBrk="1" fontAlgn="auto" latinLnBrk="0" hangingPunct="1">
              <a:spcBef>
                <a:spcPts val="1000"/>
              </a:spcBef>
              <a:spcAft>
                <a:spcPts val="0"/>
              </a:spcAft>
              <a:buClr>
                <a:schemeClr val="tx1"/>
              </a:buClr>
              <a:buSzTx/>
              <a:buFont typeface="Arial" panose="020B0604020202020204" pitchFamily="34" charset="0"/>
              <a:buChar char="•"/>
              <a:tabLst/>
              <a:defRPr/>
            </a:pPr>
            <a:r>
              <a:rPr kumimoji="0" lang="en-US" b="0" i="0" u="none" strike="noStrike" kern="1200" cap="none" spc="0" normalizeH="0" baseline="0" noProof="0" dirty="0">
                <a:ln>
                  <a:noFill/>
                </a:ln>
                <a:solidFill>
                  <a:srgbClr val="FFFFFF"/>
                </a:solidFill>
                <a:effectLst/>
                <a:uLnTx/>
                <a:uFillTx/>
                <a:ea typeface="+mn-ea"/>
                <a:cs typeface="+mn-cs"/>
              </a:rPr>
              <a:t>If they were not married, Barney would only be liable for his $440.08 and Betty would only be liable for her $440.08. </a:t>
            </a:r>
          </a:p>
          <a:p>
            <a:pPr marL="742950" marR="0" lvl="1" indent="-285750" defTabSz="457200" rtl="0" eaLnBrk="1" fontAlgn="auto" latinLnBrk="0" hangingPunct="1">
              <a:spcBef>
                <a:spcPts val="1000"/>
              </a:spcBef>
              <a:spcAft>
                <a:spcPts val="0"/>
              </a:spcAft>
              <a:buClr>
                <a:schemeClr val="tx1"/>
              </a:buClr>
              <a:buSzTx/>
              <a:buFont typeface="Arial" panose="020B0604020202020204" pitchFamily="34" charset="0"/>
              <a:buChar char="•"/>
              <a:tabLst/>
              <a:defRPr/>
            </a:pPr>
            <a:r>
              <a:rPr kumimoji="0" lang="en-US" b="0" i="0" u="none" strike="noStrike" kern="1200" cap="none" spc="0" normalizeH="0" baseline="0" noProof="0" dirty="0">
                <a:ln>
                  <a:noFill/>
                </a:ln>
                <a:solidFill>
                  <a:srgbClr val="FFFFFF"/>
                </a:solidFill>
                <a:effectLst/>
                <a:uLnTx/>
                <a:uFillTx/>
                <a:ea typeface="+mn-ea"/>
                <a:cs typeface="+mn-cs"/>
              </a:rPr>
              <a:t>If there is also an overpayment for their son </a:t>
            </a:r>
            <a:r>
              <a:rPr kumimoji="0" lang="en-US" b="0" i="0" u="none" strike="noStrike" kern="1200" cap="none" spc="0" normalizeH="0" baseline="0" noProof="0" dirty="0" err="1">
                <a:ln>
                  <a:noFill/>
                </a:ln>
                <a:solidFill>
                  <a:srgbClr val="FFFFFF"/>
                </a:solidFill>
                <a:effectLst/>
                <a:uLnTx/>
                <a:uFillTx/>
                <a:ea typeface="+mn-ea"/>
                <a:cs typeface="+mn-cs"/>
              </a:rPr>
              <a:t>Bamm-Bamm</a:t>
            </a:r>
            <a:r>
              <a:rPr kumimoji="0" lang="en-US" b="0" i="0" u="none" strike="noStrike" kern="1200" cap="none" spc="0" normalizeH="0" baseline="0" noProof="0" dirty="0">
                <a:ln>
                  <a:noFill/>
                </a:ln>
                <a:solidFill>
                  <a:srgbClr val="FFFFFF"/>
                </a:solidFill>
                <a:effectLst/>
                <a:uLnTx/>
                <a:uFillTx/>
                <a:ea typeface="+mn-ea"/>
                <a:cs typeface="+mn-cs"/>
              </a:rPr>
              <a:t> they would share liability for it (regardless of marital status). </a:t>
            </a:r>
          </a:p>
          <a:p>
            <a:endParaRPr lang="en-US" sz="1400" dirty="0">
              <a:solidFill>
                <a:srgbClr val="FFFFFF"/>
              </a:solidFill>
            </a:endParaRPr>
          </a:p>
        </p:txBody>
      </p:sp>
      <p:sp>
        <p:nvSpPr>
          <p:cNvPr id="4" name="Slide Number Placeholder 3"/>
          <p:cNvSpPr>
            <a:spLocks noGrp="1"/>
          </p:cNvSpPr>
          <p:nvPr>
            <p:ph type="sldNum" sz="quarter" idx="12"/>
          </p:nvPr>
        </p:nvSpPr>
        <p:spPr>
          <a:xfrm>
            <a:off x="10837333" y="6470704"/>
            <a:ext cx="973667" cy="274320"/>
          </a:xfrm>
        </p:spPr>
        <p:txBody>
          <a:bodyPr>
            <a:normAutofit/>
          </a:bodyPr>
          <a:lstStyle/>
          <a:p>
            <a:pPr>
              <a:spcAft>
                <a:spcPts val="600"/>
              </a:spcAft>
            </a:pPr>
            <a:fld id="{D57F1E4F-1CFF-5643-939E-217C01CDF565}" type="slidenum">
              <a:rPr lang="en-US">
                <a:solidFill>
                  <a:srgbClr val="FFFFFF"/>
                </a:solidFill>
              </a:rPr>
              <a:pPr>
                <a:spcAft>
                  <a:spcPts val="600"/>
                </a:spcAft>
              </a:pPr>
              <a:t>29</a:t>
            </a:fld>
            <a:endParaRPr lang="en-US">
              <a:solidFill>
                <a:srgbClr val="FFFFFF"/>
              </a:solidFill>
            </a:endParaRPr>
          </a:p>
        </p:txBody>
      </p:sp>
    </p:spTree>
    <p:extLst>
      <p:ext uri="{BB962C8B-B14F-4D97-AF65-F5344CB8AC3E}">
        <p14:creationId xmlns:p14="http://schemas.microsoft.com/office/powerpoint/2010/main" val="355801872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018272" cy="1499616"/>
          </a:xfrm>
        </p:spPr>
        <p:txBody>
          <a:bodyPr>
            <a:normAutofit/>
          </a:bodyPr>
          <a:lstStyle/>
          <a:p>
            <a:r>
              <a:rPr lang="en-US" dirty="0"/>
              <a:t>Definition of an overpayment</a:t>
            </a:r>
          </a:p>
        </p:txBody>
      </p:sp>
      <p:sp>
        <p:nvSpPr>
          <p:cNvPr id="92" name="Content Placeholder 2"/>
          <p:cNvSpPr>
            <a:spLocks noGrp="1"/>
          </p:cNvSpPr>
          <p:nvPr>
            <p:ph idx="1"/>
          </p:nvPr>
        </p:nvSpPr>
        <p:spPr>
          <a:xfrm>
            <a:off x="1024128" y="1937982"/>
            <a:ext cx="8018271" cy="4371378"/>
          </a:xfrm>
        </p:spPr>
        <p:txBody>
          <a:bodyPr>
            <a:normAutofit/>
          </a:bodyPr>
          <a:lstStyle/>
          <a:p>
            <a:r>
              <a:rPr lang="en-US" sz="1400" dirty="0"/>
              <a:t>An overpayment of benefits occurs if a member receives benefits they were not entitled to or more benefits than they were entitled to. </a:t>
            </a:r>
          </a:p>
          <a:p>
            <a:r>
              <a:rPr lang="en-US" sz="1400" dirty="0"/>
              <a:t>FoodShare and health care programs have very specific nonfinancial and financial eligibility criteria.  An assistance group is either eligible or not eligible.</a:t>
            </a:r>
          </a:p>
          <a:p>
            <a:r>
              <a:rPr lang="en-US" sz="1400" dirty="0"/>
              <a:t>If an individual received benefits but it is later discovered that s/he did not meet the eligibility criteria, an overpayment may exist.</a:t>
            </a:r>
          </a:p>
          <a:p>
            <a:r>
              <a:rPr lang="en-US" sz="1400" dirty="0"/>
              <a:t>Workers must review cases thoroughly to determine if an overpayment has occurred.   </a:t>
            </a:r>
          </a:p>
          <a:p>
            <a:r>
              <a:rPr lang="en-US" sz="1400" dirty="0"/>
              <a:t>For healthcare, the worker is required to determine if the person could have been eligible in any other category of Medicaid before requesting an overpayment.  For example: the worker should assess if a customer would have been eligible under GAP filling. </a:t>
            </a:r>
          </a:p>
          <a:p>
            <a:r>
              <a:rPr lang="en-US" sz="1400" dirty="0"/>
              <a:t>There are instances when there may be an overpayment for the past but the individual or assistance group remains eligible for ongoing benefits such as when:</a:t>
            </a:r>
          </a:p>
          <a:p>
            <a:pPr lvl="1">
              <a:buFont typeface="Arial" panose="020B0604020202020204" pitchFamily="34" charset="0"/>
              <a:buChar char="•"/>
            </a:pPr>
            <a:r>
              <a:rPr lang="en-US" sz="1400" dirty="0"/>
              <a:t>An error was made in determining the amount of benefits to be received (received more FoodShare than s/he should have).</a:t>
            </a:r>
          </a:p>
          <a:p>
            <a:pPr lvl="1">
              <a:buFont typeface="Arial" panose="020B0604020202020204" pitchFamily="34" charset="0"/>
              <a:buChar char="•"/>
            </a:pPr>
            <a:r>
              <a:rPr lang="en-US" sz="1400" dirty="0"/>
              <a:t>The premium, co-pay or cost share calculation was incorrect.</a:t>
            </a:r>
          </a:p>
          <a:p>
            <a:pPr lvl="1">
              <a:buFont typeface="Arial" panose="020B0604020202020204" pitchFamily="34" charset="0"/>
              <a:buChar char="•"/>
            </a:pPr>
            <a:r>
              <a:rPr lang="en-US" sz="1400" dirty="0"/>
              <a:t>A deductible amount was incorrect</a:t>
            </a:r>
          </a:p>
          <a:p>
            <a:pPr lvl="1"/>
            <a:endParaRPr lang="en-US" sz="1100" dirty="0"/>
          </a:p>
        </p:txBody>
      </p:sp>
      <p:sp>
        <p:nvSpPr>
          <p:cNvPr id="97" name="Rectangle 96">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smtClean="0"/>
              <a:pPr>
                <a:spcAft>
                  <a:spcPts val="600"/>
                </a:spcAft>
              </a:pPr>
              <a:t>1/12/2022</a:t>
            </a:fld>
            <a:endParaRPr lang="en-US"/>
          </a:p>
        </p:txBody>
      </p:sp>
      <p:sp>
        <p:nvSpPr>
          <p:cNvPr id="5" name="Slide Number Placeholder 4"/>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smtClean="0"/>
              <a:pPr>
                <a:spcAft>
                  <a:spcPts val="600"/>
                </a:spcAft>
              </a:pPr>
              <a:t>3</a:t>
            </a:fld>
            <a:endParaRPr lang="en-US"/>
          </a:p>
        </p:txBody>
      </p:sp>
    </p:spTree>
    <p:extLst>
      <p:ext uri="{BB962C8B-B14F-4D97-AF65-F5344CB8AC3E}">
        <p14:creationId xmlns:p14="http://schemas.microsoft.com/office/powerpoint/2010/main" val="497853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5A93-D6E2-4CFE-B45A-CD25F9EFE051}"/>
              </a:ext>
            </a:extLst>
          </p:cNvPr>
          <p:cNvSpPr>
            <a:spLocks noGrp="1"/>
          </p:cNvSpPr>
          <p:nvPr>
            <p:ph type="title"/>
          </p:nvPr>
        </p:nvSpPr>
        <p:spPr>
          <a:xfrm>
            <a:off x="1024128" y="585216"/>
            <a:ext cx="8018272" cy="1499616"/>
          </a:xfrm>
        </p:spPr>
        <p:txBody>
          <a:bodyPr>
            <a:normAutofit/>
          </a:bodyPr>
          <a:lstStyle/>
          <a:p>
            <a:r>
              <a:rPr kumimoji="0" lang="en-US" sz="4900" b="0" i="0" u="none" strike="noStrike" kern="1200" cap="none" spc="0" normalizeH="0" baseline="0" noProof="0" dirty="0">
                <a:ln>
                  <a:noFill/>
                </a:ln>
                <a:effectLst/>
                <a:uLnTx/>
                <a:uFillTx/>
                <a:ea typeface="+mj-ea"/>
                <a:cs typeface="+mj-cs"/>
              </a:rPr>
              <a:t>Liable Individuals—Con</a:t>
            </a:r>
            <a:r>
              <a:rPr lang="en-US" sz="4900" cap="none" spc="0" dirty="0" err="1"/>
              <a:t>t’d</a:t>
            </a:r>
            <a:br>
              <a:rPr kumimoji="0" lang="en-US" sz="2800" b="0" i="0" u="none" strike="noStrike" kern="1200" cap="none" spc="0" normalizeH="0" baseline="0" noProof="0" dirty="0">
                <a:ln>
                  <a:noFill/>
                </a:ln>
                <a:effectLst/>
                <a:uLnTx/>
                <a:uFillTx/>
                <a:latin typeface="Century Gothic" panose="020B0502020202020204"/>
                <a:ea typeface="+mj-ea"/>
                <a:cs typeface="+mj-cs"/>
              </a:rPr>
            </a:br>
            <a:r>
              <a:rPr kumimoji="0" lang="en-US" sz="2800" b="0" i="0" u="none" strike="noStrike" kern="1200" cap="none" spc="0" normalizeH="0" baseline="0" noProof="0" dirty="0">
                <a:ln>
                  <a:noFill/>
                </a:ln>
                <a:effectLst/>
                <a:uLnTx/>
                <a:uFillTx/>
                <a:ea typeface="+mj-ea"/>
                <a:cs typeface="+mj-cs"/>
              </a:rPr>
              <a:t>(Ref FSH 7.3.1.2 Liability, BCPH 28.4.3 Determining Liable Individual)</a:t>
            </a:r>
            <a:br>
              <a:rPr kumimoji="0" lang="en-US" sz="2800" b="0" i="0" u="none" strike="noStrike" kern="1200" cap="none" spc="0" normalizeH="0" baseline="0" noProof="0" dirty="0">
                <a:ln>
                  <a:noFill/>
                </a:ln>
                <a:effectLst/>
                <a:uLnTx/>
                <a:uFillTx/>
                <a:ea typeface="+mj-ea"/>
                <a:cs typeface="+mj-cs"/>
              </a:rPr>
            </a:br>
            <a:endParaRPr lang="en-US" sz="2800" dirty="0"/>
          </a:p>
        </p:txBody>
      </p:sp>
      <p:sp>
        <p:nvSpPr>
          <p:cNvPr id="3" name="Content Placeholder 2">
            <a:extLst>
              <a:ext uri="{FF2B5EF4-FFF2-40B4-BE49-F238E27FC236}">
                <a16:creationId xmlns:a16="http://schemas.microsoft.com/office/drawing/2014/main" id="{E2340E6D-BD57-4D6C-9DBF-0530A184AE03}"/>
              </a:ext>
            </a:extLst>
          </p:cNvPr>
          <p:cNvSpPr>
            <a:spLocks noGrp="1"/>
          </p:cNvSpPr>
          <p:nvPr>
            <p:ph idx="1"/>
          </p:nvPr>
        </p:nvSpPr>
        <p:spPr>
          <a:xfrm>
            <a:off x="504967" y="1924334"/>
            <a:ext cx="8911987" cy="4385026"/>
          </a:xfrm>
        </p:spPr>
        <p:txBody>
          <a:bodyPr>
            <a:normAutofit fontScale="92500" lnSpcReduction="10000"/>
          </a:bodyPr>
          <a:lstStyle/>
          <a:p>
            <a:r>
              <a:rPr lang="en-US" sz="1800" dirty="0">
                <a:ea typeface="+mn-lt"/>
                <a:cs typeface="+mn-lt"/>
              </a:rPr>
              <a:t>If someone was included in the household, but should not have been included, they are not liable. An example may be a household reporting a change in household composition (someone moving out) and the agency failing to remove the individual. The overpayment still exists, but the person who should have been removed would not be liable.</a:t>
            </a:r>
            <a:endParaRPr lang="en-US" sz="1800" dirty="0"/>
          </a:p>
          <a:p>
            <a:r>
              <a:rPr lang="en-US" sz="1800" dirty="0"/>
              <a:t>Liable individuals on a claim can be seen on CARES screen:</a:t>
            </a:r>
          </a:p>
          <a:p>
            <a:pPr lvl="1"/>
            <a:r>
              <a:rPr lang="en-US" b="1" dirty="0"/>
              <a:t>TRAN: BVCL </a:t>
            </a:r>
            <a:r>
              <a:rPr lang="en-US" dirty="0"/>
              <a:t>and </a:t>
            </a:r>
            <a:r>
              <a:rPr lang="en-US" b="1" dirty="0"/>
              <a:t>PARMS: Claim Number</a:t>
            </a:r>
            <a:r>
              <a:rPr lang="en-US" dirty="0"/>
              <a:t>. </a:t>
            </a:r>
          </a:p>
          <a:p>
            <a:r>
              <a:rPr lang="en-US" sz="1800" dirty="0"/>
              <a:t>Overpayments follow liable individuals when they move to other cases. </a:t>
            </a:r>
          </a:p>
          <a:p>
            <a:pPr lvl="1">
              <a:buFont typeface="Arial" panose="020B0604020202020204" pitchFamily="34" charset="0"/>
              <a:buChar char="•"/>
            </a:pPr>
            <a:r>
              <a:rPr lang="en-US" b="1" dirty="0"/>
              <a:t>Example</a:t>
            </a:r>
            <a:r>
              <a:rPr lang="en-US" dirty="0"/>
              <a:t>: Fred and Wilma have a FS overpayment of $300.  They are both liable individuals on the claim.  Fred moves out of Wilma’s home and into Barney and Betty’s home. Fred is added to Barney’s FS. Fred’s liability to the overpayment on his case with Wilma will cause a recoupment out of Barney’s FS case.    </a:t>
            </a:r>
          </a:p>
          <a:p>
            <a:r>
              <a:rPr lang="en-US" sz="1800" dirty="0"/>
              <a:t>Each liable person will be mailed a copy of the Overpayment Notice and Repayment Agreement (RPA). All liable individuals need to sign the RPA and return it to PACU.  If you manually add a person to the claim, the system will not issue an Overpayment Notice. Manually send them a Notice of Food Share </a:t>
            </a:r>
            <a:r>
              <a:rPr lang="en-US" sz="1800" dirty="0" err="1"/>
              <a:t>Overissuance</a:t>
            </a:r>
            <a:r>
              <a:rPr lang="en-US" sz="1800" dirty="0"/>
              <a:t> form, F-16028.  </a:t>
            </a:r>
          </a:p>
          <a:p>
            <a:r>
              <a:rPr lang="en-US" sz="1800" dirty="0"/>
              <a:t>***See page 39 for adding or removing a liable individual.</a:t>
            </a:r>
          </a:p>
          <a:p>
            <a:endParaRPr lang="en-US" sz="1800" dirty="0"/>
          </a:p>
          <a:p>
            <a:endParaRPr lang="en-US" sz="1400" dirty="0"/>
          </a:p>
        </p:txBody>
      </p:sp>
      <p:sp>
        <p:nvSpPr>
          <p:cNvPr id="17" name="Rectangle 16">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2D236F0B-C86C-44D5-9A2C-F4D95A242911}"/>
              </a:ext>
            </a:extLst>
          </p:cNvPr>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pPr>
                <a:spcAft>
                  <a:spcPts val="600"/>
                </a:spcAft>
              </a:pPr>
              <a:t>1/12/2022</a:t>
            </a:fld>
            <a:endParaRPr lang="en-US"/>
          </a:p>
        </p:txBody>
      </p:sp>
      <p:sp>
        <p:nvSpPr>
          <p:cNvPr id="5" name="Slide Number Placeholder 4">
            <a:extLst>
              <a:ext uri="{FF2B5EF4-FFF2-40B4-BE49-F238E27FC236}">
                <a16:creationId xmlns:a16="http://schemas.microsoft.com/office/drawing/2014/main" id="{7787976A-9585-4047-88E0-C9B391D2B20B}"/>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smtClean="0"/>
              <a:pPr>
                <a:spcAft>
                  <a:spcPts val="600"/>
                </a:spcAft>
              </a:pPr>
              <a:t>30</a:t>
            </a:fld>
            <a:endParaRPr lang="en-US"/>
          </a:p>
        </p:txBody>
      </p:sp>
    </p:spTree>
    <p:extLst>
      <p:ext uri="{BB962C8B-B14F-4D97-AF65-F5344CB8AC3E}">
        <p14:creationId xmlns:p14="http://schemas.microsoft.com/office/powerpoint/2010/main" val="2821797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2387" y="408792"/>
            <a:ext cx="9442225" cy="820404"/>
          </a:xfrm>
        </p:spPr>
        <p:txBody>
          <a:bodyPr>
            <a:normAutofit fontScale="90000"/>
          </a:bodyPr>
          <a:lstStyle/>
          <a:p>
            <a:br>
              <a:rPr lang="en-US" dirty="0"/>
            </a:br>
            <a:r>
              <a:rPr lang="en-US" dirty="0"/>
              <a:t>Overpayment Processing—CWW</a:t>
            </a:r>
            <a:br>
              <a:rPr lang="en-US" dirty="0"/>
            </a:br>
            <a:endParaRPr lang="en-US" dirty="0"/>
          </a:p>
        </p:txBody>
      </p:sp>
      <p:sp>
        <p:nvSpPr>
          <p:cNvPr id="3" name="Content Placeholder 2"/>
          <p:cNvSpPr>
            <a:spLocks noGrp="1"/>
          </p:cNvSpPr>
          <p:nvPr>
            <p:ph idx="1"/>
          </p:nvPr>
        </p:nvSpPr>
        <p:spPr>
          <a:xfrm>
            <a:off x="873457" y="1064524"/>
            <a:ext cx="10422072" cy="4846697"/>
          </a:xfrm>
        </p:spPr>
        <p:txBody>
          <a:bodyPr/>
          <a:lstStyle/>
          <a:p>
            <a:r>
              <a:rPr lang="en-US" dirty="0"/>
              <a:t>For FS, from the Case Summary Page, select the radial button for Initiate, Resume, or Terminate Simulation. MA overpayments must be calculated manually.</a:t>
            </a:r>
          </a:p>
          <a:p>
            <a:endParaRPr lang="en-US" dirty="0"/>
          </a:p>
          <a:p>
            <a:endParaRPr lang="en-US" dirty="0"/>
          </a:p>
          <a:p>
            <a:endParaRPr lang="en-US" dirty="0"/>
          </a:p>
          <a:p>
            <a:pPr marL="0" indent="0">
              <a:buNone/>
            </a:pPr>
            <a:endParaRPr lang="en-US" dirty="0"/>
          </a:p>
          <a:p>
            <a:r>
              <a:rPr lang="en-US" dirty="0"/>
              <a:t>From the Simulation menu, select initiate simulation. </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1/12/2022</a:t>
            </a:fld>
            <a:endParaRPr lang="en-US"/>
          </a:p>
        </p:txBody>
      </p:sp>
      <p:sp>
        <p:nvSpPr>
          <p:cNvPr id="5" name="Slide Number Placeholder 4"/>
          <p:cNvSpPr>
            <a:spLocks noGrp="1"/>
          </p:cNvSpPr>
          <p:nvPr>
            <p:ph type="sldNum" sz="quarter" idx="12"/>
          </p:nvPr>
        </p:nvSpPr>
        <p:spPr/>
        <p:txBody>
          <a:bodyPr>
            <a:normAutofit/>
          </a:bodyPr>
          <a:lstStyle/>
          <a:p>
            <a:fld id="{D77CCBAE-CD6C-4034-A20D-11180A96BD83}" type="slidenum">
              <a:rPr lang="en-US" smtClean="0"/>
              <a:t>31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t="78796" r="62442" b="4962"/>
          <a:stretch>
            <a:fillRect/>
          </a:stretch>
        </p:blipFill>
        <p:spPr bwMode="auto">
          <a:xfrm>
            <a:off x="2062388" y="1884888"/>
            <a:ext cx="8215313" cy="1799500"/>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rcRect t="11667" r="62848" b="62222"/>
          <a:stretch>
            <a:fillRect/>
          </a:stretch>
        </p:blipFill>
        <p:spPr bwMode="auto">
          <a:xfrm>
            <a:off x="2062388" y="4374134"/>
            <a:ext cx="8167300" cy="2226834"/>
          </a:xfrm>
          <a:prstGeom prst="rect">
            <a:avLst/>
          </a:prstGeom>
          <a:noFill/>
        </p:spPr>
      </p:pic>
      <p:sp>
        <p:nvSpPr>
          <p:cNvPr id="8" name="Left Arrow 7"/>
          <p:cNvSpPr/>
          <p:nvPr/>
        </p:nvSpPr>
        <p:spPr>
          <a:xfrm>
            <a:off x="8988397" y="3129869"/>
            <a:ext cx="978408" cy="1916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813722" y="5145769"/>
            <a:ext cx="978408" cy="1916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73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3430B4-C2B6-48DA-A79F-757492AF8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12976"/>
            <a:ext cx="5161126" cy="2127941"/>
          </a:xfrm>
        </p:spPr>
        <p:txBody>
          <a:bodyPr>
            <a:normAutofit/>
          </a:bodyPr>
          <a:lstStyle/>
          <a:p>
            <a:r>
              <a:rPr lang="en-US" sz="4400" dirty="0"/>
              <a:t>Overpayment Processing—</a:t>
            </a:r>
            <a:r>
              <a:rPr lang="en-US" sz="4400" dirty="0" err="1"/>
              <a:t>CWw</a:t>
            </a:r>
            <a:r>
              <a:rPr lang="en-US" sz="4400" dirty="0"/>
              <a:t> </a:t>
            </a:r>
            <a:r>
              <a:rPr lang="en-US" sz="4400" dirty="0" err="1"/>
              <a:t>conT’D</a:t>
            </a:r>
            <a:r>
              <a:rPr lang="en-US" sz="4400" dirty="0"/>
              <a:t> </a:t>
            </a:r>
          </a:p>
        </p:txBody>
      </p:sp>
      <p:cxnSp>
        <p:nvCxnSpPr>
          <p:cNvPr id="13" name="Straight Connector 12">
            <a:extLst>
              <a:ext uri="{FF2B5EF4-FFF2-40B4-BE49-F238E27FC236}">
                <a16:creationId xmlns:a16="http://schemas.microsoft.com/office/drawing/2014/main" id="{7153BDBF-1B08-496E-BED4-E0DE721A00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81974" y="1842448"/>
            <a:ext cx="5741152" cy="4735773"/>
          </a:xfrm>
        </p:spPr>
        <p:txBody>
          <a:bodyPr vert="horz" lIns="91440" tIns="45720" rIns="91440" bIns="45720" rtlCol="0">
            <a:normAutofit fontScale="85000" lnSpcReduction="20000"/>
          </a:bodyPr>
          <a:lstStyle/>
          <a:p>
            <a:pPr lvl="0">
              <a:spcBef>
                <a:spcPts val="0"/>
              </a:spcBef>
              <a:buSzPts val="1200"/>
              <a:buFont typeface="Wingdings" panose="05000000000000000000" pitchFamily="2" charset="2"/>
              <a:buChar char="v"/>
            </a:pPr>
            <a:r>
              <a:rPr lang="en-US" sz="1900" dirty="0"/>
              <a:t>P</a:t>
            </a:r>
            <a:r>
              <a:rPr lang="en-US" sz="1900" dirty="0">
                <a:ea typeface="Times New Roman" panose="02020603050405020304" pitchFamily="18" charset="0"/>
              </a:rPr>
              <a:t>rocess for determining and calculating overpayment </a:t>
            </a:r>
          </a:p>
          <a:p>
            <a:pPr lvl="1">
              <a:spcBef>
                <a:spcPts val="0"/>
              </a:spcBef>
              <a:buSzPts val="1200"/>
              <a:buFont typeface="Wingdings" panose="05000000000000000000" pitchFamily="2" charset="2"/>
              <a:buChar char="§"/>
            </a:pPr>
            <a:r>
              <a:rPr lang="en-US" sz="1900" dirty="0">
                <a:ea typeface="Times New Roman" panose="02020603050405020304" pitchFamily="18" charset="0"/>
              </a:rPr>
              <a:t>For FS cases, use the actual income to determine if they exceeded the reporting requirements.  Convert the income to determine any overpayment calculation.  (FSH 7.3.2.1).  </a:t>
            </a:r>
          </a:p>
          <a:p>
            <a:pPr lvl="1">
              <a:spcBef>
                <a:spcPts val="0"/>
              </a:spcBef>
              <a:buSzPts val="1200"/>
              <a:buFont typeface="Wingdings" panose="05000000000000000000" pitchFamily="2" charset="2"/>
              <a:buChar char="§"/>
            </a:pPr>
            <a:r>
              <a:rPr lang="en-US" sz="1900" dirty="0">
                <a:ea typeface="Times New Roman" panose="02020603050405020304" pitchFamily="18" charset="0"/>
              </a:rPr>
              <a:t>For BCP/MA claims, use the actual income that was reported or required to be reported in determining the overpayment (PH 31.3.4.2).  </a:t>
            </a:r>
          </a:p>
          <a:p>
            <a:pPr lvl="1">
              <a:spcBef>
                <a:spcPts val="0"/>
              </a:spcBef>
              <a:buSzPts val="1200"/>
              <a:buFont typeface="Wingdings" panose="05000000000000000000" pitchFamily="2" charset="2"/>
              <a:buChar char="§"/>
            </a:pPr>
            <a:endParaRPr lang="en-US" sz="1900" dirty="0">
              <a:ea typeface="Times New Roman" panose="02020603050405020304" pitchFamily="18" charset="0"/>
            </a:endParaRPr>
          </a:p>
          <a:p>
            <a:pPr>
              <a:spcBef>
                <a:spcPts val="0"/>
              </a:spcBef>
              <a:buSzPts val="1200"/>
              <a:buFont typeface="Wingdings" panose="05000000000000000000" pitchFamily="2" charset="2"/>
              <a:buChar char="v"/>
            </a:pPr>
            <a:r>
              <a:rPr lang="en-US" sz="1900" dirty="0">
                <a:ea typeface="Times New Roman" panose="02020603050405020304" pitchFamily="18" charset="0"/>
              </a:rPr>
              <a:t>Exclude any income that was not reported and not required to be reported during this time period. </a:t>
            </a:r>
          </a:p>
          <a:p>
            <a:pPr>
              <a:spcBef>
                <a:spcPts val="0"/>
              </a:spcBef>
              <a:buSzPts val="1200"/>
              <a:buFont typeface="Wingdings" panose="05000000000000000000" pitchFamily="2" charset="2"/>
              <a:buChar char="v"/>
            </a:pPr>
            <a:endParaRPr lang="en-US" sz="1900" dirty="0">
              <a:ea typeface="Times New Roman" panose="02020603050405020304" pitchFamily="18" charset="0"/>
            </a:endParaRPr>
          </a:p>
          <a:p>
            <a:pPr lvl="0">
              <a:spcBef>
                <a:spcPts val="0"/>
              </a:spcBef>
              <a:buSzPts val="1200"/>
              <a:buFont typeface="Wingdings" panose="05000000000000000000" pitchFamily="2" charset="2"/>
              <a:buChar char="v"/>
            </a:pPr>
            <a:r>
              <a:rPr lang="en-US" sz="1900" dirty="0">
                <a:ea typeface="Times New Roman" panose="02020603050405020304" pitchFamily="18" charset="0"/>
              </a:rPr>
              <a:t>Run eligibility for the time period of the overpayment.  Note the following:</a:t>
            </a:r>
          </a:p>
          <a:p>
            <a:pPr lvl="1">
              <a:spcBef>
                <a:spcPts val="0"/>
              </a:spcBef>
              <a:buSzPts val="1200"/>
              <a:buFont typeface="Wingdings" panose="05000000000000000000" pitchFamily="2" charset="2"/>
              <a:buChar char="§"/>
            </a:pPr>
            <a:r>
              <a:rPr lang="en-US" sz="1900" dirty="0">
                <a:ea typeface="Times New Roman" panose="02020603050405020304" pitchFamily="18" charset="0"/>
              </a:rPr>
              <a:t>Only 12 months at a time are allowed when running eligibility.</a:t>
            </a:r>
          </a:p>
          <a:p>
            <a:pPr lvl="1">
              <a:spcBef>
                <a:spcPts val="0"/>
              </a:spcBef>
              <a:buSzPts val="1200"/>
              <a:buFont typeface="Wingdings" panose="05000000000000000000" pitchFamily="2" charset="2"/>
              <a:buChar char="§"/>
            </a:pPr>
            <a:r>
              <a:rPr lang="en-US" sz="1900" dirty="0">
                <a:ea typeface="Times New Roman" panose="02020603050405020304" pitchFamily="18" charset="0"/>
              </a:rPr>
              <a:t>There may be more than one period based on length of overpayment and  renewals on the case.</a:t>
            </a:r>
          </a:p>
          <a:p>
            <a:pPr>
              <a:spcBef>
                <a:spcPts val="0"/>
              </a:spcBef>
              <a:buSzPts val="1200"/>
              <a:buFont typeface="Wingdings" panose="05000000000000000000" pitchFamily="2" charset="2"/>
              <a:buChar char="§"/>
            </a:pPr>
            <a:endParaRPr lang="en-US" sz="2300" dirty="0">
              <a:ea typeface="Times New Roman" panose="02020603050405020304" pitchFamily="18" charset="0"/>
            </a:endParaRPr>
          </a:p>
          <a:p>
            <a:pPr marL="128016" lvl="1" indent="0">
              <a:spcBef>
                <a:spcPts val="0"/>
              </a:spcBef>
              <a:buSzPts val="1200"/>
              <a:buNone/>
            </a:pPr>
            <a:r>
              <a:rPr lang="en-US" sz="2100" dirty="0">
                <a:ea typeface="Times New Roman" panose="02020603050405020304" pitchFamily="18" charset="0"/>
                <a:cs typeface="Times New Roman"/>
              </a:rPr>
              <a:t>****If there is a renewal month that falls in the overpayment period and makes simulation fail months incorrectly, you should use the </a:t>
            </a:r>
            <a:r>
              <a:rPr lang="en-US" sz="2100" b="1" dirty="0">
                <a:ea typeface="Times New Roman" panose="02020603050405020304" pitchFamily="18" charset="0"/>
                <a:cs typeface="Times New Roman"/>
              </a:rPr>
              <a:t>Food Share Wisconsin Overpayment Calculator</a:t>
            </a:r>
            <a:r>
              <a:rPr lang="en-US" sz="2100" dirty="0">
                <a:ea typeface="Times New Roman" panose="02020603050405020304" pitchFamily="18" charset="0"/>
                <a:cs typeface="Times New Roman"/>
              </a:rPr>
              <a:t> tool found in </a:t>
            </a:r>
          </a:p>
          <a:p>
            <a:pPr marL="128016" lvl="1" indent="0">
              <a:spcBef>
                <a:spcPts val="0"/>
              </a:spcBef>
              <a:buSzPts val="1200"/>
              <a:buNone/>
            </a:pPr>
            <a:r>
              <a:rPr lang="en-US" sz="2100" dirty="0">
                <a:ea typeface="Times New Roman" panose="02020603050405020304" pitchFamily="18" charset="0"/>
                <a:cs typeface="Times New Roman"/>
              </a:rPr>
              <a:t>Forms—</a:t>
            </a:r>
            <a:r>
              <a:rPr lang="en-US" sz="2100" b="1" dirty="0">
                <a:ea typeface="Times New Roman" panose="02020603050405020304" pitchFamily="18" charset="0"/>
                <a:cs typeface="Times New Roman"/>
              </a:rPr>
              <a:t>F-16030</a:t>
            </a:r>
            <a:r>
              <a:rPr lang="en-US" sz="2100" dirty="0">
                <a:ea typeface="Times New Roman" panose="02020603050405020304" pitchFamily="18" charset="0"/>
                <a:cs typeface="Times New Roman"/>
              </a:rPr>
              <a:t>.</a:t>
            </a:r>
          </a:p>
          <a:p>
            <a:pPr lvl="1">
              <a:spcBef>
                <a:spcPts val="0"/>
              </a:spcBef>
              <a:buSzPts val="1200"/>
              <a:buFont typeface="+mj-lt"/>
              <a:buAutoNum type="alphaLcPeriod"/>
            </a:pPr>
            <a:endParaRPr lang="en-US" dirty="0">
              <a:latin typeface="Times New Roman" panose="02020603050405020304" pitchFamily="18" charset="0"/>
              <a:ea typeface="Times New Roman" panose="02020603050405020304" pitchFamily="18" charset="0"/>
            </a:endParaRPr>
          </a:p>
          <a:p>
            <a:pPr lvl="1">
              <a:spcBef>
                <a:spcPts val="0"/>
              </a:spcBef>
              <a:buSzPts val="1200"/>
              <a:buFont typeface="+mj-lt"/>
              <a:buAutoNum type="alphaLcPeriod"/>
            </a:pPr>
            <a:endParaRPr lang="en-US" sz="1300" dirty="0">
              <a:latin typeface="Times New Roman" panose="02020603050405020304" pitchFamily="18" charset="0"/>
              <a:ea typeface="Times New Roman" panose="02020603050405020304" pitchFamily="18" charset="0"/>
            </a:endParaRPr>
          </a:p>
          <a:p>
            <a:endParaRPr lang="en-US" sz="1300" dirty="0"/>
          </a:p>
        </p:txBody>
      </p:sp>
      <p:pic>
        <p:nvPicPr>
          <p:cNvPr id="6" name="Picture 5"/>
          <p:cNvPicPr>
            <a:picLocks noChangeAspect="1"/>
          </p:cNvPicPr>
          <p:nvPr/>
        </p:nvPicPr>
        <p:blipFill>
          <a:blip r:embed="rId2"/>
          <a:stretch>
            <a:fillRect/>
          </a:stretch>
        </p:blipFill>
        <p:spPr>
          <a:xfrm>
            <a:off x="6305266" y="2113934"/>
            <a:ext cx="5752678" cy="2045111"/>
          </a:xfrm>
          <a:prstGeom prst="rect">
            <a:avLst/>
          </a:prstGeom>
        </p:spPr>
      </p:pic>
      <p:sp>
        <p:nvSpPr>
          <p:cNvPr id="4" name="Date Placeholder 3"/>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pPr>
                <a:spcAft>
                  <a:spcPts val="600"/>
                </a:spcAft>
              </a:pPr>
              <a:t>1/12/2022</a:t>
            </a:fld>
            <a:endParaRPr lang="en-US"/>
          </a:p>
        </p:txBody>
      </p:sp>
      <p:sp>
        <p:nvSpPr>
          <p:cNvPr id="5" name="Slide Number Placeholder 4"/>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pPr>
                <a:spcAft>
                  <a:spcPts val="600"/>
                </a:spcAft>
              </a:pPr>
              <a:t>32</a:t>
            </a:fld>
            <a:endParaRPr lang="en-US"/>
          </a:p>
        </p:txBody>
      </p:sp>
    </p:spTree>
    <p:extLst>
      <p:ext uri="{BB962C8B-B14F-4D97-AF65-F5344CB8AC3E}">
        <p14:creationId xmlns:p14="http://schemas.microsoft.com/office/powerpoint/2010/main" val="593434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Overpayment Processing CWW cont’d</a:t>
            </a:r>
          </a:p>
        </p:txBody>
      </p:sp>
      <p:sp>
        <p:nvSpPr>
          <p:cNvPr id="3" name="Content Placeholder 2"/>
          <p:cNvSpPr>
            <a:spLocks noGrp="1"/>
          </p:cNvSpPr>
          <p:nvPr>
            <p:ph idx="1"/>
          </p:nvPr>
        </p:nvSpPr>
        <p:spPr/>
        <p:txBody>
          <a:bodyPr/>
          <a:lstStyle/>
          <a:p>
            <a:r>
              <a:rPr lang="en-US" dirty="0"/>
              <a:t>For FS, terminate simulation WITHOUT delete so the information is retained in CWW for the overpayment processing in CARES mainframe.</a:t>
            </a:r>
          </a:p>
          <a:p>
            <a:endParaRPr lang="en-US" dirty="0"/>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1/12/2022</a:t>
            </a:fld>
            <a:endParaRPr lang="en-US"/>
          </a:p>
        </p:txBody>
      </p:sp>
      <p:sp>
        <p:nvSpPr>
          <p:cNvPr id="5" name="Slide Number Placeholder 4"/>
          <p:cNvSpPr>
            <a:spLocks noGrp="1"/>
          </p:cNvSpPr>
          <p:nvPr>
            <p:ph type="sldNum" sz="quarter" idx="12"/>
          </p:nvPr>
        </p:nvSpPr>
        <p:spPr/>
        <p:txBody>
          <a:bodyPr>
            <a:normAutofit/>
          </a:bodyPr>
          <a:lstStyle/>
          <a:p>
            <a:fld id="{D77CCBAE-CD6C-4034-A20D-11180A96BD83}" type="slidenum">
              <a:rPr lang="en-US" smtClean="0"/>
              <a:t>33</a:t>
            </a:fld>
            <a:endParaRPr lang="en-US"/>
          </a:p>
        </p:txBody>
      </p:sp>
      <p:pic>
        <p:nvPicPr>
          <p:cNvPr id="6" name="Picture 5"/>
          <p:cNvPicPr>
            <a:picLocks noChangeAspect="1"/>
          </p:cNvPicPr>
          <p:nvPr/>
        </p:nvPicPr>
        <p:blipFill>
          <a:blip r:embed="rId2"/>
          <a:stretch>
            <a:fillRect/>
          </a:stretch>
        </p:blipFill>
        <p:spPr>
          <a:xfrm>
            <a:off x="2259873" y="3643952"/>
            <a:ext cx="8017828" cy="2604448"/>
          </a:xfrm>
          <a:prstGeom prst="rect">
            <a:avLst/>
          </a:prstGeom>
        </p:spPr>
      </p:pic>
      <p:pic>
        <p:nvPicPr>
          <p:cNvPr id="9" name="Picture 8"/>
          <p:cNvPicPr>
            <a:picLocks noChangeAspect="1"/>
          </p:cNvPicPr>
          <p:nvPr/>
        </p:nvPicPr>
        <p:blipFill>
          <a:blip r:embed="rId3"/>
          <a:stretch>
            <a:fillRect/>
          </a:stretch>
        </p:blipFill>
        <p:spPr>
          <a:xfrm>
            <a:off x="6965668" y="5348832"/>
            <a:ext cx="975445" cy="231668"/>
          </a:xfrm>
          <a:prstGeom prst="rect">
            <a:avLst/>
          </a:prstGeom>
        </p:spPr>
      </p:pic>
    </p:spTree>
    <p:extLst>
      <p:ext uri="{BB962C8B-B14F-4D97-AF65-F5344CB8AC3E}">
        <p14:creationId xmlns:p14="http://schemas.microsoft.com/office/powerpoint/2010/main" val="3768441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3CAF01F4-43BC-4C8D-B3E7-889AD234B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06CA1EFD-9858-44D0-91BA-87238CF94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D35323DC-C2C7-41A7-92D3-2AF72E7E96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075DF9C-FBFA-4852-9E97-463CCCDEE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E8C26B4-C16C-4C86-8146-C48FAC987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61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40080"/>
            <a:ext cx="3185917" cy="3034857"/>
          </a:xfrm>
        </p:spPr>
        <p:txBody>
          <a:bodyPr vert="horz" lIns="91440" tIns="45720" rIns="91440" bIns="45720" rtlCol="0" anchor="b">
            <a:normAutofit/>
          </a:bodyPr>
          <a:lstStyle/>
          <a:p>
            <a:pPr algn="r"/>
            <a:r>
              <a:rPr lang="en-US" sz="4400" spc="200">
                <a:solidFill>
                  <a:srgbClr val="FFFFFF"/>
                </a:solidFill>
              </a:rPr>
              <a:t>Overpayment Processing-Mainframe</a:t>
            </a:r>
          </a:p>
        </p:txBody>
      </p:sp>
      <p:sp>
        <p:nvSpPr>
          <p:cNvPr id="24" name="Content Placeholder 11">
            <a:extLst>
              <a:ext uri="{FF2B5EF4-FFF2-40B4-BE49-F238E27FC236}">
                <a16:creationId xmlns:a16="http://schemas.microsoft.com/office/drawing/2014/main" id="{8BCB74A1-9DB3-4734-A223-8C5678CAC859}"/>
              </a:ext>
            </a:extLst>
          </p:cNvPr>
          <p:cNvSpPr>
            <a:spLocks noGrp="1"/>
          </p:cNvSpPr>
          <p:nvPr>
            <p:ph idx="1"/>
          </p:nvPr>
        </p:nvSpPr>
        <p:spPr>
          <a:xfrm>
            <a:off x="638921" y="3849539"/>
            <a:ext cx="3004195" cy="2359417"/>
          </a:xfrm>
        </p:spPr>
        <p:txBody>
          <a:bodyPr vert="horz" lIns="91440" tIns="45720" rIns="91440" bIns="45720" rtlCol="0" anchor="t">
            <a:normAutofit/>
          </a:bodyPr>
          <a:lstStyle/>
          <a:p>
            <a:pPr marL="0" indent="0" algn="r">
              <a:lnSpc>
                <a:spcPct val="100000"/>
              </a:lnSpc>
              <a:spcBef>
                <a:spcPts val="0"/>
              </a:spcBef>
              <a:buNone/>
            </a:pPr>
            <a:r>
              <a:rPr lang="en-US" sz="1600">
                <a:solidFill>
                  <a:srgbClr val="FFFFFF"/>
                </a:solidFill>
              </a:rPr>
              <a:t>1) Enter TRAN code BVRF with no PARMS and hit “Enter.”</a:t>
            </a:r>
          </a:p>
        </p:txBody>
      </p:sp>
      <p:cxnSp>
        <p:nvCxnSpPr>
          <p:cNvPr id="25" name="Straight Connector 24">
            <a:extLst>
              <a:ext uri="{FF2B5EF4-FFF2-40B4-BE49-F238E27FC236}">
                <a16:creationId xmlns:a16="http://schemas.microsoft.com/office/drawing/2014/main" id="{C7451CD4-E661-4A39-B545-79A6C62736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749" y="3765314"/>
            <a:ext cx="2834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ChangeAspect="1"/>
          </p:cNvPicPr>
          <p:nvPr/>
        </p:nvPicPr>
        <p:blipFill>
          <a:blip r:embed="rId2"/>
          <a:stretch>
            <a:fillRect/>
          </a:stretch>
        </p:blipFill>
        <p:spPr>
          <a:xfrm>
            <a:off x="4100317" y="1433142"/>
            <a:ext cx="7811510" cy="4745492"/>
          </a:xfrm>
          <a:prstGeom prst="rect">
            <a:avLst/>
          </a:prstGeom>
        </p:spPr>
      </p:pic>
      <p:sp>
        <p:nvSpPr>
          <p:cNvPr id="4" name="Date Placeholder 3"/>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3DE19F4B-1667-4652-A309-01B87D2798F8}" type="datetime1">
              <a:rPr lang="en-US" kern="1200">
                <a:solidFill>
                  <a:srgbClr val="FFFFFF">
                    <a:alpha val="80000"/>
                  </a:srgbClr>
                </a:solidFill>
                <a:latin typeface="+mj-lt"/>
                <a:ea typeface="+mn-ea"/>
                <a:cs typeface="+mn-cs"/>
              </a:rPr>
              <a:pPr>
                <a:spcAft>
                  <a:spcPts val="600"/>
                </a:spcAft>
              </a:pPr>
              <a:t>1/12/2022</a:t>
            </a:fld>
            <a:endParaRPr lang="en-US" kern="1200">
              <a:solidFill>
                <a:srgbClr val="FFFFFF">
                  <a:alpha val="80000"/>
                </a:srgbClr>
              </a:solidFill>
              <a:latin typeface="+mj-lt"/>
              <a:ea typeface="+mn-ea"/>
              <a:cs typeface="+mn-cs"/>
            </a:endParaRPr>
          </a:p>
        </p:txBody>
      </p:sp>
      <p:sp>
        <p:nvSpPr>
          <p:cNvPr id="5" name="Slide Number Placeholder 4"/>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D77CCBAE-CD6C-4034-A20D-11180A96BD83}" type="slidenum">
              <a:rPr lang="en-US" kern="1200" dirty="0">
                <a:solidFill>
                  <a:schemeClr val="tx1">
                    <a:lumMod val="95000"/>
                    <a:lumOff val="5000"/>
                  </a:schemeClr>
                </a:solidFill>
                <a:latin typeface="+mj-lt"/>
                <a:ea typeface="+mn-ea"/>
                <a:cs typeface="+mn-cs"/>
              </a:rPr>
              <a:pPr>
                <a:spcAft>
                  <a:spcPts val="600"/>
                </a:spcAft>
              </a:pPr>
              <a:t>34</a:t>
            </a:fld>
            <a:endParaRPr lang="en-US" kern="1200" dirty="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3362999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965" y="624110"/>
            <a:ext cx="10709647" cy="709838"/>
          </a:xfrm>
        </p:spPr>
        <p:txBody>
          <a:bodyPr>
            <a:normAutofit fontScale="90000"/>
          </a:bodyPr>
          <a:lstStyle/>
          <a:p>
            <a:r>
              <a:rPr lang="en-US" dirty="0"/>
              <a:t>Overpayment Processing-Mainframe</a:t>
            </a:r>
          </a:p>
        </p:txBody>
      </p:sp>
      <p:sp>
        <p:nvSpPr>
          <p:cNvPr id="3" name="Content Placeholder 2"/>
          <p:cNvSpPr>
            <a:spLocks noGrp="1"/>
          </p:cNvSpPr>
          <p:nvPr>
            <p:ph idx="1"/>
          </p:nvPr>
        </p:nvSpPr>
        <p:spPr>
          <a:xfrm>
            <a:off x="1173707" y="1333948"/>
            <a:ext cx="10223328" cy="3777622"/>
          </a:xfrm>
        </p:spPr>
        <p:txBody>
          <a:bodyPr/>
          <a:lstStyle/>
          <a:p>
            <a:pPr marL="0" indent="0">
              <a:buNone/>
            </a:pPr>
            <a:r>
              <a:rPr lang="en-US" dirty="0"/>
              <a:t>2) This creates a new referral.  The referral # displays at the top left corner of the page and in the PARMS. Write it down. If you forget to do this, you can find the claim number by going to TRAN code BVCI with the SSN or PIN.</a:t>
            </a:r>
          </a:p>
          <a:p>
            <a:pPr marL="0" indent="0">
              <a:buNone/>
            </a:pPr>
            <a:r>
              <a:rPr lang="en-US" dirty="0"/>
              <a:t> </a:t>
            </a:r>
          </a:p>
        </p:txBody>
      </p:sp>
      <p:sp>
        <p:nvSpPr>
          <p:cNvPr id="4" name="Date Placeholder 3"/>
          <p:cNvSpPr>
            <a:spLocks noGrp="1"/>
          </p:cNvSpPr>
          <p:nvPr>
            <p:ph type="dt" sz="half" idx="10"/>
          </p:nvPr>
        </p:nvSpPr>
        <p:spPr/>
        <p:txBody>
          <a:bodyPr/>
          <a:lstStyle/>
          <a:p>
            <a:fld id="{3DE19F4B-1667-4652-A309-01B87D2798F8}" type="datetime1">
              <a:rPr lang="en-US" smtClean="0"/>
              <a:t>1/12/2022</a:t>
            </a:fld>
            <a:endParaRPr lang="en-US"/>
          </a:p>
        </p:txBody>
      </p:sp>
      <p:sp>
        <p:nvSpPr>
          <p:cNvPr id="5" name="Slide Number Placeholder 4"/>
          <p:cNvSpPr>
            <a:spLocks noGrp="1"/>
          </p:cNvSpPr>
          <p:nvPr>
            <p:ph type="sldNum" sz="quarter" idx="12"/>
          </p:nvPr>
        </p:nvSpPr>
        <p:spPr/>
        <p:txBody>
          <a:bodyPr>
            <a:normAutofit/>
          </a:bodyPr>
          <a:lstStyle/>
          <a:p>
            <a:fld id="{D77CCBAE-CD6C-4034-A20D-11180A96BD83}" type="slidenum">
              <a:rPr lang="en-US" smtClean="0"/>
              <a:t>35</a:t>
            </a:fld>
            <a:endParaRPr lang="en-US"/>
          </a:p>
        </p:txBody>
      </p:sp>
      <p:pic>
        <p:nvPicPr>
          <p:cNvPr id="7" name="Picture 6"/>
          <p:cNvPicPr>
            <a:picLocks noChangeAspect="1"/>
          </p:cNvPicPr>
          <p:nvPr/>
        </p:nvPicPr>
        <p:blipFill>
          <a:blip r:embed="rId2"/>
          <a:stretch>
            <a:fillRect/>
          </a:stretch>
        </p:blipFill>
        <p:spPr>
          <a:xfrm>
            <a:off x="2528149" y="2341383"/>
            <a:ext cx="7135701" cy="4290254"/>
          </a:xfrm>
          <a:prstGeom prst="rect">
            <a:avLst/>
          </a:prstGeom>
        </p:spPr>
      </p:pic>
      <p:sp>
        <p:nvSpPr>
          <p:cNvPr id="8" name="Flowchart: Process 7"/>
          <p:cNvSpPr/>
          <p:nvPr/>
        </p:nvSpPr>
        <p:spPr>
          <a:xfrm>
            <a:off x="5038267" y="6408234"/>
            <a:ext cx="1011218" cy="185197"/>
          </a:xfrm>
          <a:prstGeom prst="flowChartProcess">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5135084" y="6370027"/>
            <a:ext cx="914400" cy="261610"/>
          </a:xfrm>
          <a:prstGeom prst="rect">
            <a:avLst/>
          </a:prstGeom>
          <a:noFill/>
        </p:spPr>
        <p:txBody>
          <a:bodyPr wrap="square" rtlCol="0">
            <a:spAutoFit/>
          </a:bodyPr>
          <a:lstStyle/>
          <a:p>
            <a:r>
              <a:rPr lang="en-US" sz="1100" dirty="0"/>
              <a:t>2900xxxxxx</a:t>
            </a:r>
          </a:p>
        </p:txBody>
      </p:sp>
      <p:sp>
        <p:nvSpPr>
          <p:cNvPr id="10" name="Rectangle 9">
            <a:extLst>
              <a:ext uri="{FF2B5EF4-FFF2-40B4-BE49-F238E27FC236}">
                <a16:creationId xmlns:a16="http://schemas.microsoft.com/office/drawing/2014/main" id="{C2DBD792-1572-4486-B288-8BB60CEC6552}"/>
              </a:ext>
            </a:extLst>
          </p:cNvPr>
          <p:cNvSpPr/>
          <p:nvPr/>
        </p:nvSpPr>
        <p:spPr>
          <a:xfrm>
            <a:off x="3991897" y="2585884"/>
            <a:ext cx="521109" cy="176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496A2A-0F45-488B-8239-163B10B9A646}"/>
              </a:ext>
            </a:extLst>
          </p:cNvPr>
          <p:cNvSpPr/>
          <p:nvPr/>
        </p:nvSpPr>
        <p:spPr>
          <a:xfrm>
            <a:off x="8849032" y="4218039"/>
            <a:ext cx="294968" cy="167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a:extLst>
              <a:ext uri="{FF2B5EF4-FFF2-40B4-BE49-F238E27FC236}">
                <a16:creationId xmlns:a16="http://schemas.microsoft.com/office/drawing/2014/main" id="{43BE00BA-2353-4FB9-A518-7F049EDDCEF0}"/>
              </a:ext>
            </a:extLst>
          </p:cNvPr>
          <p:cNvSpPr/>
          <p:nvPr/>
        </p:nvSpPr>
        <p:spPr>
          <a:xfrm>
            <a:off x="8638391" y="4172521"/>
            <a:ext cx="1011218" cy="25818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lumMod val="95000"/>
                    <a:lumOff val="5000"/>
                  </a:schemeClr>
                </a:solidFill>
              </a:rPr>
              <a:t>X#####</a:t>
            </a:r>
          </a:p>
        </p:txBody>
      </p:sp>
    </p:spTree>
    <p:extLst>
      <p:ext uri="{BB962C8B-B14F-4D97-AF65-F5344CB8AC3E}">
        <p14:creationId xmlns:p14="http://schemas.microsoft.com/office/powerpoint/2010/main" val="477883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830"/>
            <a:ext cx="11397035" cy="1068913"/>
          </a:xfrm>
        </p:spPr>
        <p:txBody>
          <a:bodyPr>
            <a:normAutofit/>
          </a:bodyPr>
          <a:lstStyle/>
          <a:p>
            <a:r>
              <a:rPr lang="en-US" dirty="0"/>
              <a:t>Overpayment Processing-Mainframe</a:t>
            </a:r>
          </a:p>
        </p:txBody>
      </p:sp>
      <p:sp>
        <p:nvSpPr>
          <p:cNvPr id="3" name="Content Placeholder 2"/>
          <p:cNvSpPr>
            <a:spLocks noGrp="1"/>
          </p:cNvSpPr>
          <p:nvPr>
            <p:ph idx="1"/>
          </p:nvPr>
        </p:nvSpPr>
        <p:spPr>
          <a:xfrm>
            <a:off x="794965" y="801068"/>
            <a:ext cx="10605783" cy="6056932"/>
          </a:xfrm>
        </p:spPr>
        <p:txBody>
          <a:bodyPr vert="horz" lIns="91440" tIns="45720" rIns="91440" bIns="45720" rtlCol="0" anchor="t">
            <a:normAutofit/>
          </a:bodyPr>
          <a:lstStyle/>
          <a:p>
            <a:pPr marL="0" indent="0">
              <a:buNone/>
            </a:pPr>
            <a:r>
              <a:rPr lang="en-US" sz="1400" dirty="0"/>
              <a:t>3 )Enter the Referral Office, Case#, Category (CAT) and Sequence (SEQ)</a:t>
            </a:r>
          </a:p>
          <a:p>
            <a:pPr marL="0" indent="0">
              <a:buNone/>
            </a:pPr>
            <a:r>
              <a:rPr lang="en-US" sz="1400" dirty="0"/>
              <a:t>4) Enter the source, assigned worker, referral date, referral period, and comments.</a:t>
            </a:r>
          </a:p>
          <a:p>
            <a:pPr marL="0" indent="0">
              <a:buNone/>
            </a:pPr>
            <a:r>
              <a:rPr lang="en-US" sz="1400" dirty="0"/>
              <a:t>5) The investigation referral is the BRITS referral number.  </a:t>
            </a:r>
            <a:r>
              <a:rPr lang="en-US" sz="1400" b="1" dirty="0"/>
              <a:t>Note: </a:t>
            </a:r>
            <a:r>
              <a:rPr lang="en-US" sz="1400" dirty="0"/>
              <a:t>The referral date is the date of discovery (the date the overpayment is entered into the benefit recovery system).</a:t>
            </a:r>
          </a:p>
          <a:p>
            <a:pPr marL="0" indent="0">
              <a:buNone/>
            </a:pPr>
            <a:r>
              <a:rPr lang="en-US" sz="1400" dirty="0"/>
              <a:t>6) Press enter to create the referral.  Comments from BVRF transfer to BVCC.  TRAN to BVCC with the referral in PARMS to view or enter more comments.  </a:t>
            </a:r>
          </a:p>
          <a:p>
            <a:pPr marL="0" indent="0">
              <a:buNone/>
            </a:pPr>
            <a:r>
              <a:rPr lang="en-US" sz="1400" dirty="0"/>
              <a:t>7)Create separate claims for each sequence in the category (MAGA, MAGC, etc.).</a:t>
            </a:r>
          </a:p>
          <a:p>
            <a:pPr marL="0" indent="0">
              <a:buNone/>
            </a:pPr>
            <a:r>
              <a:rPr lang="en-US" dirty="0"/>
              <a:t> </a:t>
            </a:r>
          </a:p>
        </p:txBody>
      </p:sp>
      <p:sp>
        <p:nvSpPr>
          <p:cNvPr id="4" name="Date Placeholder 3"/>
          <p:cNvSpPr>
            <a:spLocks noGrp="1"/>
          </p:cNvSpPr>
          <p:nvPr>
            <p:ph type="dt" sz="half" idx="10"/>
          </p:nvPr>
        </p:nvSpPr>
        <p:spPr/>
        <p:txBody>
          <a:bodyPr/>
          <a:lstStyle/>
          <a:p>
            <a:fld id="{3DE19F4B-1667-4652-A309-01B87D2798F8}" type="datetime1">
              <a:rPr lang="en-US" smtClean="0"/>
              <a:t>1/12/2022</a:t>
            </a:fld>
            <a:endParaRPr lang="en-US"/>
          </a:p>
        </p:txBody>
      </p:sp>
      <p:sp>
        <p:nvSpPr>
          <p:cNvPr id="5" name="Slide Number Placeholder 4"/>
          <p:cNvSpPr>
            <a:spLocks noGrp="1"/>
          </p:cNvSpPr>
          <p:nvPr>
            <p:ph type="sldNum" sz="quarter" idx="12"/>
          </p:nvPr>
        </p:nvSpPr>
        <p:spPr/>
        <p:txBody>
          <a:bodyPr>
            <a:normAutofit/>
          </a:bodyPr>
          <a:lstStyle/>
          <a:p>
            <a:fld id="{D77CCBAE-CD6C-4034-A20D-11180A96BD83}" type="slidenum">
              <a:rPr lang="en-US" smtClean="0"/>
              <a:t>36</a:t>
            </a:fld>
            <a:endParaRPr lang="en-US"/>
          </a:p>
        </p:txBody>
      </p:sp>
      <p:pic>
        <p:nvPicPr>
          <p:cNvPr id="6" name="Picture 5"/>
          <p:cNvPicPr>
            <a:picLocks noChangeAspect="1"/>
          </p:cNvPicPr>
          <p:nvPr/>
        </p:nvPicPr>
        <p:blipFill>
          <a:blip r:embed="rId2"/>
          <a:stretch>
            <a:fillRect/>
          </a:stretch>
        </p:blipFill>
        <p:spPr>
          <a:xfrm>
            <a:off x="1648343" y="2941983"/>
            <a:ext cx="8100348" cy="3770387"/>
          </a:xfrm>
          <a:prstGeom prst="rect">
            <a:avLst/>
          </a:prstGeom>
        </p:spPr>
      </p:pic>
      <p:sp>
        <p:nvSpPr>
          <p:cNvPr id="10" name="Flowchart: Process 9"/>
          <p:cNvSpPr/>
          <p:nvPr/>
        </p:nvSpPr>
        <p:spPr>
          <a:xfrm>
            <a:off x="8076723" y="4331015"/>
            <a:ext cx="1011218" cy="25818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175808" y="4331015"/>
            <a:ext cx="828339" cy="276999"/>
          </a:xfrm>
          <a:prstGeom prst="rect">
            <a:avLst/>
          </a:prstGeom>
          <a:noFill/>
        </p:spPr>
        <p:txBody>
          <a:bodyPr wrap="square" rtlCol="0">
            <a:spAutoFit/>
          </a:bodyPr>
          <a:lstStyle/>
          <a:p>
            <a:r>
              <a:rPr lang="en-US" sz="1200" b="1" dirty="0"/>
              <a:t>X#####</a:t>
            </a:r>
          </a:p>
        </p:txBody>
      </p:sp>
    </p:spTree>
    <p:extLst>
      <p:ext uri="{BB962C8B-B14F-4D97-AF65-F5344CB8AC3E}">
        <p14:creationId xmlns:p14="http://schemas.microsoft.com/office/powerpoint/2010/main" val="3077944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867061" cy="1499616"/>
          </a:xfrm>
        </p:spPr>
        <p:txBody>
          <a:bodyPr>
            <a:normAutofit/>
          </a:bodyPr>
          <a:lstStyle/>
          <a:p>
            <a:r>
              <a:rPr lang="en-US" sz="4600"/>
              <a:t>Calculating the Overpayment in Simulation</a:t>
            </a:r>
          </a:p>
        </p:txBody>
      </p:sp>
      <p:pic>
        <p:nvPicPr>
          <p:cNvPr id="6" name="Picture 5"/>
          <p:cNvPicPr>
            <a:picLocks noChangeAspect="1"/>
          </p:cNvPicPr>
          <p:nvPr/>
        </p:nvPicPr>
        <p:blipFill>
          <a:blip r:embed="rId2"/>
          <a:stretch>
            <a:fillRect/>
          </a:stretch>
        </p:blipFill>
        <p:spPr>
          <a:xfrm>
            <a:off x="477672" y="2279176"/>
            <a:ext cx="6825776" cy="3857123"/>
          </a:xfrm>
          <a:prstGeom prst="rect">
            <a:avLst/>
          </a:prstGeom>
        </p:spPr>
      </p:pic>
      <p:sp>
        <p:nvSpPr>
          <p:cNvPr id="11" name="Rectangle 10">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21490" y="585216"/>
            <a:ext cx="3527043" cy="5586984"/>
          </a:xfrm>
        </p:spPr>
        <p:txBody>
          <a:bodyPr anchor="ctr">
            <a:normAutofit/>
          </a:bodyPr>
          <a:lstStyle/>
          <a:p>
            <a:pPr marL="0" indent="0">
              <a:buNone/>
            </a:pPr>
            <a:r>
              <a:rPr lang="en-US" sz="2000" b="1" i="1" u="sng">
                <a:solidFill>
                  <a:srgbClr val="FFFFFF"/>
                </a:solidFill>
              </a:rPr>
              <a:t> For FS only:</a:t>
            </a:r>
            <a:endParaRPr lang="en-US" sz="2000" b="1" i="1">
              <a:solidFill>
                <a:srgbClr val="FFFFFF"/>
              </a:solidFill>
            </a:endParaRPr>
          </a:p>
          <a:p>
            <a:r>
              <a:rPr lang="en-US" sz="2000" b="1" i="1">
                <a:solidFill>
                  <a:srgbClr val="FFFFFF"/>
                </a:solidFill>
              </a:rPr>
              <a:t>On the same day you run simulation</a:t>
            </a:r>
            <a:r>
              <a:rPr lang="en-US" sz="2000">
                <a:solidFill>
                  <a:srgbClr val="FFFFFF"/>
                </a:solidFill>
              </a:rPr>
              <a:t>, TRAN to BVBD, PARMS =Claim number</a:t>
            </a:r>
          </a:p>
          <a:p>
            <a:r>
              <a:rPr lang="en-US" sz="2000">
                <a:solidFill>
                  <a:srgbClr val="FFFFFF"/>
                </a:solidFill>
              </a:rPr>
              <a:t>Enter “Y” in the “Calculate” field and press enter. </a:t>
            </a:r>
          </a:p>
          <a:p>
            <a:endParaRPr lang="en-US" sz="2000">
              <a:solidFill>
                <a:srgbClr val="FFFFFF"/>
              </a:solidFill>
            </a:endParaRPr>
          </a:p>
          <a:p>
            <a:endParaRPr lang="en-US" sz="2000">
              <a:solidFill>
                <a:srgbClr val="FFFFFF"/>
              </a:solidFill>
            </a:endParaRPr>
          </a:p>
          <a:p>
            <a:endParaRPr lang="en-US" sz="2000">
              <a:solidFill>
                <a:srgbClr val="FFFFFF"/>
              </a:solidFill>
            </a:endParaRPr>
          </a:p>
          <a:p>
            <a:endParaRPr lang="en-US" sz="2000">
              <a:solidFill>
                <a:srgbClr val="FFFFFF"/>
              </a:solidFill>
            </a:endParaRPr>
          </a:p>
          <a:p>
            <a:endParaRPr lang="en-US" sz="2000">
              <a:solidFill>
                <a:srgbClr val="FFFFFF"/>
              </a:solidFill>
            </a:endParaRPr>
          </a:p>
        </p:txBody>
      </p:sp>
      <p:sp>
        <p:nvSpPr>
          <p:cNvPr id="4" name="Date Placeholder 3"/>
          <p:cNvSpPr>
            <a:spLocks noGrp="1"/>
          </p:cNvSpPr>
          <p:nvPr>
            <p:ph type="dt" sz="half" idx="10"/>
          </p:nvPr>
        </p:nvSpPr>
        <p:spPr>
          <a:xfrm>
            <a:off x="8590248" y="6470704"/>
            <a:ext cx="2154143" cy="274320"/>
          </a:xfrm>
        </p:spPr>
        <p:txBody>
          <a:bodyPr>
            <a:normAutofit/>
          </a:bodyPr>
          <a:lstStyle/>
          <a:p>
            <a:pPr algn="r">
              <a:spcAft>
                <a:spcPts val="600"/>
              </a:spcAft>
            </a:pPr>
            <a:fld id="{3DE19F4B-1667-4652-A309-01B87D2798F8}" type="datetime1">
              <a:rPr lang="en-US"/>
              <a:pPr algn="r">
                <a:spcAft>
                  <a:spcPts val="600"/>
                </a:spcAft>
              </a:pPr>
              <a:t>1/12/2022</a:t>
            </a:fld>
            <a:endParaRPr lang="en-US"/>
          </a:p>
        </p:txBody>
      </p:sp>
      <p:sp>
        <p:nvSpPr>
          <p:cNvPr id="5" name="Slide Number Placeholder 4"/>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pPr>
                <a:spcAft>
                  <a:spcPts val="600"/>
                </a:spcAft>
              </a:pPr>
              <a:t>37</a:t>
            </a:fld>
            <a:endParaRPr lang="en-US"/>
          </a:p>
        </p:txBody>
      </p:sp>
    </p:spTree>
    <p:extLst>
      <p:ext uri="{BB962C8B-B14F-4D97-AF65-F5344CB8AC3E}">
        <p14:creationId xmlns:p14="http://schemas.microsoft.com/office/powerpoint/2010/main" val="2851053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3" y="624110"/>
            <a:ext cx="10849519" cy="709838"/>
          </a:xfrm>
        </p:spPr>
        <p:txBody>
          <a:bodyPr>
            <a:normAutofit fontScale="90000"/>
          </a:bodyPr>
          <a:lstStyle/>
          <a:p>
            <a:r>
              <a:rPr lang="en-US" dirty="0"/>
              <a:t>Overpayment Processing-Mainframe</a:t>
            </a:r>
          </a:p>
        </p:txBody>
      </p:sp>
      <p:sp>
        <p:nvSpPr>
          <p:cNvPr id="4" name="Date Placeholder 3"/>
          <p:cNvSpPr>
            <a:spLocks noGrp="1"/>
          </p:cNvSpPr>
          <p:nvPr>
            <p:ph type="dt" sz="half" idx="10"/>
          </p:nvPr>
        </p:nvSpPr>
        <p:spPr/>
        <p:txBody>
          <a:bodyPr/>
          <a:lstStyle/>
          <a:p>
            <a:fld id="{3DE19F4B-1667-4652-A309-01B87D2798F8}" type="datetime1">
              <a:rPr lang="en-US" smtClean="0"/>
              <a:t>1/12/2022</a:t>
            </a:fld>
            <a:endParaRPr lang="en-US"/>
          </a:p>
        </p:txBody>
      </p:sp>
      <p:sp>
        <p:nvSpPr>
          <p:cNvPr id="5" name="Slide Number Placeholder 4"/>
          <p:cNvSpPr>
            <a:spLocks noGrp="1"/>
          </p:cNvSpPr>
          <p:nvPr>
            <p:ph type="sldNum" sz="quarter" idx="12"/>
          </p:nvPr>
        </p:nvSpPr>
        <p:spPr/>
        <p:txBody>
          <a:bodyPr>
            <a:normAutofit/>
          </a:bodyPr>
          <a:lstStyle/>
          <a:p>
            <a:fld id="{D77CCBAE-CD6C-4034-A20D-11180A96BD83}" type="slidenum">
              <a:rPr lang="en-US" smtClean="0"/>
              <a:t>38</a:t>
            </a:fld>
            <a:endParaRPr lang="en-US"/>
          </a:p>
        </p:txBody>
      </p:sp>
      <p:pic>
        <p:nvPicPr>
          <p:cNvPr id="6" name="Picture 5"/>
          <p:cNvPicPr>
            <a:picLocks noChangeAspect="1"/>
          </p:cNvPicPr>
          <p:nvPr/>
        </p:nvPicPr>
        <p:blipFill>
          <a:blip r:embed="rId2"/>
          <a:stretch>
            <a:fillRect/>
          </a:stretch>
        </p:blipFill>
        <p:spPr>
          <a:xfrm>
            <a:off x="1501254" y="3043451"/>
            <a:ext cx="8880887" cy="3374235"/>
          </a:xfrm>
          <a:prstGeom prst="rect">
            <a:avLst/>
          </a:prstGeom>
        </p:spPr>
      </p:pic>
      <p:sp>
        <p:nvSpPr>
          <p:cNvPr id="7" name="Rectangle 6"/>
          <p:cNvSpPr/>
          <p:nvPr/>
        </p:nvSpPr>
        <p:spPr>
          <a:xfrm>
            <a:off x="955343" y="1333948"/>
            <a:ext cx="9759274" cy="1477328"/>
          </a:xfrm>
          <a:prstGeom prst="rect">
            <a:avLst/>
          </a:prstGeom>
        </p:spPr>
        <p:txBody>
          <a:bodyPr wrap="square">
            <a:spAutoFit/>
          </a:bodyPr>
          <a:lstStyle/>
          <a:p>
            <a:r>
              <a:rPr lang="en-US" dirty="0"/>
              <a:t>CARES will pick up the correct benefits determined in simulation and compare them to the actual benefits issued. It then calculates and displays the total overpayment or underpayment amount. If the over/under payment amount does not seem correct, return to simulation and re-check your data. You may make changes in simulation, save them, and re-run the calculations in BVBD.  If you want to see a budget, select the month and press PF24.  You can make changes to any budget, if needed.  </a:t>
            </a:r>
          </a:p>
        </p:txBody>
      </p:sp>
    </p:spTree>
    <p:extLst>
      <p:ext uri="{BB962C8B-B14F-4D97-AF65-F5344CB8AC3E}">
        <p14:creationId xmlns:p14="http://schemas.microsoft.com/office/powerpoint/2010/main" val="449491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Overpayment Processing- Mainframe cont’d </a:t>
            </a:r>
          </a:p>
        </p:txBody>
      </p:sp>
      <p:sp>
        <p:nvSpPr>
          <p:cNvPr id="3" name="Content Placeholder 2"/>
          <p:cNvSpPr>
            <a:spLocks noGrp="1"/>
          </p:cNvSpPr>
          <p:nvPr>
            <p:ph idx="1"/>
          </p:nvPr>
        </p:nvSpPr>
        <p:spPr>
          <a:xfrm>
            <a:off x="4951048" y="804333"/>
            <a:ext cx="6306003" cy="5249334"/>
          </a:xfrm>
        </p:spPr>
        <p:txBody>
          <a:bodyPr anchor="ctr">
            <a:normAutofit/>
          </a:bodyPr>
          <a:lstStyle/>
          <a:p>
            <a:endParaRPr lang="en-US" sz="1500" dirty="0"/>
          </a:p>
          <a:p>
            <a:r>
              <a:rPr lang="en-US" sz="1500" dirty="0"/>
              <a:t>Tran to BVCL (Benefit Recovery Claim), PARMS =claim number. The status is displayed. Enter the “Overpayment Reason” and “Error Type”. Codes can be found by entering “#” in the space.</a:t>
            </a:r>
          </a:p>
          <a:p>
            <a:r>
              <a:rPr lang="en-US" sz="1500" dirty="0"/>
              <a:t>Anyone over the age of 18 will be included as a liable individual on the claim.</a:t>
            </a:r>
          </a:p>
          <a:p>
            <a:pPr lvl="0"/>
            <a:r>
              <a:rPr lang="en-US" sz="1500" dirty="0"/>
              <a:t>BVCL will have the information regarding the overpayment period and original claim amount entered (FS only).  If you used a manual FS worksheet, you need to enter the claim amount.  You will need to fill in the claim amount for healthcare.  </a:t>
            </a:r>
          </a:p>
          <a:p>
            <a:r>
              <a:rPr lang="en-US" sz="1500" dirty="0"/>
              <a:t>Use PF21 to insert a liable individual.  </a:t>
            </a:r>
          </a:p>
          <a:p>
            <a:pPr lvl="0"/>
            <a:r>
              <a:rPr lang="en-US" sz="1500" dirty="0"/>
              <a:t>Remove anyone who should not be liable during the overpayment timeframe by putting a “D” in the DC field and enter a reason code.  Place a # in the RSN field to display reasons.  </a:t>
            </a:r>
          </a:p>
          <a:p>
            <a:r>
              <a:rPr lang="en-US" sz="1500" dirty="0"/>
              <a:t>If you manually add a person to the claim, the system will not issue an Overpayment Notice. Manually send them a Notice of Food Share </a:t>
            </a:r>
            <a:r>
              <a:rPr lang="en-US" sz="1500" dirty="0" err="1"/>
              <a:t>Overissuance</a:t>
            </a:r>
            <a:r>
              <a:rPr lang="en-US" sz="1500" dirty="0"/>
              <a:t> form, F-16028.  </a:t>
            </a:r>
          </a:p>
          <a:p>
            <a:pPr lvl="0"/>
            <a:endParaRPr lang="en-US" sz="1500" dirty="0"/>
          </a:p>
          <a:p>
            <a:pPr lvl="0"/>
            <a:r>
              <a:rPr lang="en-US" sz="1800" b="1" dirty="0"/>
              <a:t>See screen shot on next page</a:t>
            </a:r>
            <a:r>
              <a:rPr lang="en-US" sz="1800" dirty="0"/>
              <a:t>.</a:t>
            </a:r>
          </a:p>
          <a:p>
            <a:endParaRPr lang="en-US" sz="1500" dirty="0"/>
          </a:p>
          <a:p>
            <a:pPr marL="0" indent="0">
              <a:buNone/>
            </a:pPr>
            <a:endParaRPr lang="en-US" sz="1500" dirty="0"/>
          </a:p>
          <a:p>
            <a:endParaRPr lang="en-US" sz="1500" dirty="0"/>
          </a:p>
        </p:txBody>
      </p:sp>
      <p:sp>
        <p:nvSpPr>
          <p:cNvPr id="4" name="Date Placeholder 3"/>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solidFill>
                  <a:srgbClr val="FFFFFF"/>
                </a:solidFill>
              </a:rPr>
              <a:pPr>
                <a:spcAft>
                  <a:spcPts val="600"/>
                </a:spcAft>
              </a:pPr>
              <a:t>1/12/2022</a:t>
            </a:fld>
            <a:endParaRPr lang="en-US">
              <a:solidFill>
                <a:srgbClr val="FFFFFF"/>
              </a:solidFill>
            </a:endParaRPr>
          </a:p>
        </p:txBody>
      </p:sp>
      <p:sp>
        <p:nvSpPr>
          <p:cNvPr id="5" name="Slide Number Placeholder 4"/>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pPr>
                <a:spcAft>
                  <a:spcPts val="600"/>
                </a:spcAft>
              </a:pPr>
              <a:t>39</a:t>
            </a:fld>
            <a:endParaRPr lang="en-US"/>
          </a:p>
        </p:txBody>
      </p:sp>
    </p:spTree>
    <p:extLst>
      <p:ext uri="{BB962C8B-B14F-4D97-AF65-F5344CB8AC3E}">
        <p14:creationId xmlns:p14="http://schemas.microsoft.com/office/powerpoint/2010/main" val="83422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79" name="Rectangle 78">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19803" y="4735775"/>
            <a:ext cx="7006998" cy="1245732"/>
          </a:xfrm>
        </p:spPr>
        <p:txBody>
          <a:bodyPr anchor="t">
            <a:normAutofit/>
          </a:bodyPr>
          <a:lstStyle/>
          <a:p>
            <a:r>
              <a:rPr lang="en-US" dirty="0">
                <a:solidFill>
                  <a:srgbClr val="FFFFFF"/>
                </a:solidFill>
              </a:rPr>
              <a:t>Types of Overpayments	</a:t>
            </a:r>
            <a:endParaRPr lang="en-US">
              <a:solidFill>
                <a:srgbClr val="FFFFFF"/>
              </a:solidFill>
            </a:endParaRPr>
          </a:p>
        </p:txBody>
      </p:sp>
      <p:sp>
        <p:nvSpPr>
          <p:cNvPr id="81"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65" name="Content Placeholder 2"/>
          <p:cNvSpPr>
            <a:spLocks noGrp="1"/>
          </p:cNvSpPr>
          <p:nvPr>
            <p:ph idx="1"/>
          </p:nvPr>
        </p:nvSpPr>
        <p:spPr>
          <a:xfrm>
            <a:off x="4219802" y="965864"/>
            <a:ext cx="7006998" cy="3450370"/>
          </a:xfrm>
        </p:spPr>
        <p:txBody>
          <a:bodyPr vert="horz" lIns="91440" tIns="45720" rIns="91440" bIns="45720" rtlCol="0" anchor="b">
            <a:normAutofit/>
          </a:bodyPr>
          <a:lstStyle/>
          <a:p>
            <a:pPr lvl="1"/>
            <a:r>
              <a:rPr lang="en-US" sz="1300">
                <a:solidFill>
                  <a:srgbClr val="FFFFFF"/>
                </a:solidFill>
              </a:rPr>
              <a:t>There are three types of overpayments: Non-client error, Client error and Intentional Program Violation (IPV).</a:t>
            </a:r>
          </a:p>
          <a:p>
            <a:pPr marL="128016" lvl="1" indent="0">
              <a:buNone/>
            </a:pPr>
            <a:endParaRPr lang="en-US" sz="1300">
              <a:solidFill>
                <a:srgbClr val="FFFFFF"/>
              </a:solidFill>
            </a:endParaRPr>
          </a:p>
          <a:p>
            <a:pPr lvl="1"/>
            <a:r>
              <a:rPr lang="en-US" sz="1300" b="1">
                <a:solidFill>
                  <a:srgbClr val="FFFFFF"/>
                </a:solidFill>
              </a:rPr>
              <a:t>Non-Client</a:t>
            </a:r>
            <a:r>
              <a:rPr lang="en-US" sz="1300">
                <a:solidFill>
                  <a:srgbClr val="FFFFFF"/>
                </a:solidFill>
              </a:rPr>
              <a:t> error occurs when a worker keys the wrong information, fails to act on available information, misapplies policy or the system gave the customer more benefits than s/he was entitled to receive.</a:t>
            </a:r>
          </a:p>
          <a:p>
            <a:pPr marL="128016" lvl="1" indent="0">
              <a:buNone/>
            </a:pPr>
            <a:endParaRPr lang="en-US" sz="1300">
              <a:solidFill>
                <a:srgbClr val="FFFFFF"/>
              </a:solidFill>
            </a:endParaRPr>
          </a:p>
          <a:p>
            <a:pPr lvl="1"/>
            <a:r>
              <a:rPr lang="en-US" sz="1300" b="1">
                <a:solidFill>
                  <a:srgbClr val="FFFFFF"/>
                </a:solidFill>
              </a:rPr>
              <a:t>Client error </a:t>
            </a:r>
            <a:r>
              <a:rPr lang="en-US" sz="1300">
                <a:solidFill>
                  <a:srgbClr val="FFFFFF"/>
                </a:solidFill>
              </a:rPr>
              <a:t>occurs when a customer unintentionally omitted or provided erroneous facts and received more benefits than s/he was entitled to receive.</a:t>
            </a:r>
          </a:p>
          <a:p>
            <a:pPr marL="128016" lvl="1" indent="0">
              <a:buNone/>
            </a:pPr>
            <a:endParaRPr lang="en-US" sz="1300">
              <a:solidFill>
                <a:srgbClr val="FFFFFF"/>
              </a:solidFill>
            </a:endParaRPr>
          </a:p>
          <a:p>
            <a:pPr lvl="1"/>
            <a:r>
              <a:rPr lang="en-US" sz="1300" b="1">
                <a:solidFill>
                  <a:srgbClr val="FFFFFF"/>
                </a:solidFill>
              </a:rPr>
              <a:t>Intentional Program Violation (IPV) </a:t>
            </a:r>
            <a:r>
              <a:rPr lang="en-US" sz="1300">
                <a:solidFill>
                  <a:srgbClr val="FFFFFF"/>
                </a:solidFill>
              </a:rPr>
              <a:t>occurs when a customer </a:t>
            </a:r>
            <a:r>
              <a:rPr lang="en-US" sz="1300" i="1">
                <a:solidFill>
                  <a:srgbClr val="FFFFFF"/>
                </a:solidFill>
              </a:rPr>
              <a:t>intentionally</a:t>
            </a:r>
            <a:r>
              <a:rPr lang="en-US" sz="1300">
                <a:solidFill>
                  <a:srgbClr val="FFFFFF"/>
                </a:solidFill>
              </a:rPr>
              <a:t> omitted or provided erroneous facts to receive more benefits than s/he was entitled to, and the individual was found guilty of the IPV by a court or an administrative disqualification hearing OR by signing a Waiver of Administrative Disqualification Hearing form (F-16039) for Food Share or an Intentional Health Care Program Violation Acknowledgement form (F-02913) for Health Care.</a:t>
            </a:r>
          </a:p>
          <a:p>
            <a:pPr marL="457200" lvl="1" indent="0">
              <a:buNone/>
            </a:pPr>
            <a:endParaRPr lang="en-US" sz="1300">
              <a:solidFill>
                <a:srgbClr val="FFFFFF"/>
              </a:solidFill>
            </a:endParaRPr>
          </a:p>
        </p:txBody>
      </p:sp>
      <p:cxnSp>
        <p:nvCxnSpPr>
          <p:cNvPr id="83" name="Straight Connector 8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solidFill>
                  <a:schemeClr val="bg1">
                    <a:lumMod val="95000"/>
                    <a:lumOff val="5000"/>
                  </a:schemeClr>
                </a:solidFill>
              </a:rPr>
              <a:pPr>
                <a:spcAft>
                  <a:spcPts val="600"/>
                </a:spcAft>
              </a:pPr>
              <a:t>1/12/2022</a:t>
            </a:fld>
            <a:endParaRPr lang="en-US">
              <a:solidFill>
                <a:schemeClr val="bg1">
                  <a:lumMod val="95000"/>
                  <a:lumOff val="5000"/>
                </a:schemeClr>
              </a:solidFill>
            </a:endParaRPr>
          </a:p>
        </p:txBody>
      </p:sp>
      <p:sp>
        <p:nvSpPr>
          <p:cNvPr id="5" name="Slide Number Placeholder 4"/>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smtClean="0"/>
              <a:pPr>
                <a:spcAft>
                  <a:spcPts val="600"/>
                </a:spcAft>
              </a:pPr>
              <a:t>4</a:t>
            </a:fld>
            <a:endParaRPr lang="en-US"/>
          </a:p>
        </p:txBody>
      </p:sp>
    </p:spTree>
    <p:extLst>
      <p:ext uri="{BB962C8B-B14F-4D97-AF65-F5344CB8AC3E}">
        <p14:creationId xmlns:p14="http://schemas.microsoft.com/office/powerpoint/2010/main" val="1811561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4887" y="376516"/>
            <a:ext cx="10669726" cy="853707"/>
          </a:xfrm>
        </p:spPr>
        <p:txBody>
          <a:bodyPr>
            <a:noAutofit/>
          </a:bodyPr>
          <a:lstStyle/>
          <a:p>
            <a:r>
              <a:rPr lang="en-US" sz="3200" dirty="0"/>
              <a:t>Overpayment Processing- Mainframe cont’d </a:t>
            </a:r>
          </a:p>
        </p:txBody>
      </p:sp>
      <p:sp>
        <p:nvSpPr>
          <p:cNvPr id="3" name="Content Placeholder 2"/>
          <p:cNvSpPr>
            <a:spLocks noGrp="1"/>
          </p:cNvSpPr>
          <p:nvPr>
            <p:ph idx="1"/>
          </p:nvPr>
        </p:nvSpPr>
        <p:spPr>
          <a:xfrm>
            <a:off x="2589212" y="1011219"/>
            <a:ext cx="8915400" cy="4900003"/>
          </a:xfrm>
        </p:spPr>
        <p:txBody>
          <a:bodyPr/>
          <a:lstStyle/>
          <a:p>
            <a:pPr lvl="0"/>
            <a:endParaRPr lang="en-US" dirty="0"/>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1/12/2022</a:t>
            </a:fld>
            <a:endParaRPr lang="en-US"/>
          </a:p>
        </p:txBody>
      </p:sp>
      <p:sp>
        <p:nvSpPr>
          <p:cNvPr id="5" name="Slide Number Placeholder 4"/>
          <p:cNvSpPr>
            <a:spLocks noGrp="1"/>
          </p:cNvSpPr>
          <p:nvPr>
            <p:ph type="sldNum" sz="quarter" idx="12"/>
          </p:nvPr>
        </p:nvSpPr>
        <p:spPr/>
        <p:txBody>
          <a:bodyPr>
            <a:normAutofit/>
          </a:bodyPr>
          <a:lstStyle/>
          <a:p>
            <a:fld id="{D77CCBAE-CD6C-4034-A20D-11180A96BD83}" type="slidenum">
              <a:rPr lang="en-US" smtClean="0"/>
              <a:t>40</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07863" y="1341783"/>
            <a:ext cx="9176273" cy="5017362"/>
          </a:xfrm>
          <a:prstGeom prst="rect">
            <a:avLst/>
          </a:prstGeom>
          <a:noFill/>
          <a:ln>
            <a:noFill/>
          </a:ln>
        </p:spPr>
      </p:pic>
      <p:sp>
        <p:nvSpPr>
          <p:cNvPr id="8" name="Rectangle 7"/>
          <p:cNvSpPr/>
          <p:nvPr/>
        </p:nvSpPr>
        <p:spPr>
          <a:xfrm>
            <a:off x="5400221" y="5567080"/>
            <a:ext cx="1000461" cy="1666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906078" y="2096859"/>
            <a:ext cx="665922" cy="1941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5029200" y="2743200"/>
            <a:ext cx="543261" cy="1666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81C1D3-D629-4564-9170-44DF6B693362}"/>
              </a:ext>
            </a:extLst>
          </p:cNvPr>
          <p:cNvSpPr/>
          <p:nvPr/>
        </p:nvSpPr>
        <p:spPr>
          <a:xfrm>
            <a:off x="6096000" y="4114800"/>
            <a:ext cx="921026" cy="298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06346E-E2ED-4A2B-AA15-639846B32C15}"/>
              </a:ext>
            </a:extLst>
          </p:cNvPr>
          <p:cNvSpPr/>
          <p:nvPr/>
        </p:nvSpPr>
        <p:spPr>
          <a:xfrm>
            <a:off x="8400007" y="4114800"/>
            <a:ext cx="914400" cy="298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FD3AD5-9F30-441A-9E37-7A7C840B7F89}"/>
              </a:ext>
            </a:extLst>
          </p:cNvPr>
          <p:cNvSpPr/>
          <p:nvPr/>
        </p:nvSpPr>
        <p:spPr>
          <a:xfrm>
            <a:off x="4134678" y="4114800"/>
            <a:ext cx="578341" cy="298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803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621353"/>
            <a:ext cx="11242576" cy="613185"/>
          </a:xfrm>
        </p:spPr>
        <p:txBody>
          <a:bodyPr>
            <a:noAutofit/>
          </a:bodyPr>
          <a:lstStyle/>
          <a:p>
            <a:r>
              <a:rPr lang="en-US" sz="3200" dirty="0"/>
              <a:t>Overpayment Processing –Mainframe cont’d </a:t>
            </a:r>
          </a:p>
        </p:txBody>
      </p:sp>
      <p:sp>
        <p:nvSpPr>
          <p:cNvPr id="3" name="Content Placeholder 2"/>
          <p:cNvSpPr>
            <a:spLocks noGrp="1"/>
          </p:cNvSpPr>
          <p:nvPr>
            <p:ph idx="1"/>
          </p:nvPr>
        </p:nvSpPr>
        <p:spPr>
          <a:xfrm>
            <a:off x="750627" y="1645921"/>
            <a:ext cx="10753985" cy="5194150"/>
          </a:xfrm>
        </p:spPr>
        <p:txBody>
          <a:bodyPr/>
          <a:lstStyle/>
          <a:p>
            <a:r>
              <a:rPr lang="en-US" dirty="0"/>
              <a:t>Enter the Overpayment Reason and Error Type.  Enter a # in the field to display options.  Enter the claim amount for healthcare or FoodShare claims that did not use BVBD.</a:t>
            </a:r>
          </a:p>
          <a:p>
            <a:endParaRPr lang="en-US" dirty="0"/>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1/12/2022</a:t>
            </a:fld>
            <a:endParaRPr lang="en-US"/>
          </a:p>
        </p:txBody>
      </p:sp>
      <p:sp>
        <p:nvSpPr>
          <p:cNvPr id="5" name="Slide Number Placeholder 4"/>
          <p:cNvSpPr>
            <a:spLocks noGrp="1"/>
          </p:cNvSpPr>
          <p:nvPr>
            <p:ph type="sldNum" sz="quarter" idx="12"/>
          </p:nvPr>
        </p:nvSpPr>
        <p:spPr/>
        <p:txBody>
          <a:bodyPr>
            <a:normAutofit/>
          </a:bodyPr>
          <a:lstStyle/>
          <a:p>
            <a:fld id="{D77CCBAE-CD6C-4034-A20D-11180A96BD83}" type="slidenum">
              <a:rPr lang="en-US" smtClean="0"/>
              <a:t>41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846702" y="2361443"/>
            <a:ext cx="7562293" cy="4341979"/>
          </a:xfrm>
          <a:prstGeom prst="rect">
            <a:avLst/>
          </a:prstGeom>
          <a:noFill/>
          <a:ln>
            <a:noFill/>
          </a:ln>
        </p:spPr>
      </p:pic>
      <p:sp>
        <p:nvSpPr>
          <p:cNvPr id="7" name="Down Arrow 6"/>
          <p:cNvSpPr/>
          <p:nvPr/>
        </p:nvSpPr>
        <p:spPr>
          <a:xfrm>
            <a:off x="7566198" y="3288929"/>
            <a:ext cx="288182" cy="2900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Down Arrow 7"/>
          <p:cNvSpPr/>
          <p:nvPr/>
        </p:nvSpPr>
        <p:spPr>
          <a:xfrm>
            <a:off x="8736548" y="3318616"/>
            <a:ext cx="288182" cy="2900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6096000" y="6016873"/>
            <a:ext cx="531849" cy="1351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5312114" y="3582678"/>
            <a:ext cx="1000461" cy="1666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4870174" y="3054966"/>
            <a:ext cx="453036" cy="1666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7BCC5B-4CDA-4740-876C-B74F7350A958}"/>
              </a:ext>
            </a:extLst>
          </p:cNvPr>
          <p:cNvSpPr/>
          <p:nvPr/>
        </p:nvSpPr>
        <p:spPr>
          <a:xfrm>
            <a:off x="5019261" y="4777203"/>
            <a:ext cx="453036"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6D0355-3622-40F7-95D5-611C5FF75C06}"/>
              </a:ext>
            </a:extLst>
          </p:cNvPr>
          <p:cNvSpPr/>
          <p:nvPr/>
        </p:nvSpPr>
        <p:spPr>
          <a:xfrm>
            <a:off x="6627849" y="4777203"/>
            <a:ext cx="886134"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7F4F74-BF6D-4700-BE92-339B5B289C33}"/>
              </a:ext>
            </a:extLst>
          </p:cNvPr>
          <p:cNvSpPr/>
          <p:nvPr/>
        </p:nvSpPr>
        <p:spPr>
          <a:xfrm>
            <a:off x="8656983" y="4735601"/>
            <a:ext cx="437321" cy="280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428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E8DEF-AEF1-40CB-8E2A-CFF8A206DC8E}"/>
              </a:ext>
            </a:extLst>
          </p:cNvPr>
          <p:cNvSpPr>
            <a:spLocks noGrp="1"/>
          </p:cNvSpPr>
          <p:nvPr>
            <p:ph type="title"/>
          </p:nvPr>
        </p:nvSpPr>
        <p:spPr>
          <a:xfrm>
            <a:off x="1024128" y="4911819"/>
            <a:ext cx="9720072" cy="1499616"/>
          </a:xfrm>
        </p:spPr>
        <p:txBody>
          <a:bodyPr>
            <a:normAutofit/>
          </a:bodyPr>
          <a:lstStyle/>
          <a:p>
            <a:r>
              <a:rPr lang="en-US">
                <a:solidFill>
                  <a:srgbClr val="FFFFFF"/>
                </a:solidFill>
              </a:rPr>
              <a:t>Overpayment Processing--BRITS</a:t>
            </a:r>
          </a:p>
        </p:txBody>
      </p:sp>
      <p:sp>
        <p:nvSpPr>
          <p:cNvPr id="3" name="Content Placeholder 2">
            <a:extLst>
              <a:ext uri="{FF2B5EF4-FFF2-40B4-BE49-F238E27FC236}">
                <a16:creationId xmlns:a16="http://schemas.microsoft.com/office/drawing/2014/main" id="{42567D2A-81B3-4D53-BC41-535F46FD28AF}"/>
              </a:ext>
            </a:extLst>
          </p:cNvPr>
          <p:cNvSpPr>
            <a:spLocks noGrp="1"/>
          </p:cNvSpPr>
          <p:nvPr>
            <p:ph idx="1"/>
          </p:nvPr>
        </p:nvSpPr>
        <p:spPr>
          <a:xfrm>
            <a:off x="449112" y="643467"/>
            <a:ext cx="5646887" cy="3606798"/>
          </a:xfrm>
        </p:spPr>
        <p:txBody>
          <a:bodyPr anchor="ctr">
            <a:normAutofit/>
          </a:bodyPr>
          <a:lstStyle/>
          <a:p>
            <a:r>
              <a:rPr lang="en-US" sz="2800" dirty="0"/>
              <a:t>***Reminder—Use Chrome!</a:t>
            </a:r>
          </a:p>
          <a:p>
            <a:r>
              <a:rPr lang="en-US" sz="2400" dirty="0"/>
              <a:t>Once you have completed all the needed claims in mainframe, go to BRITS to close the referral.</a:t>
            </a:r>
          </a:p>
          <a:p>
            <a:r>
              <a:rPr lang="en-US" sz="2400" dirty="0"/>
              <a:t>Type in the BRITS referral number in the top right side of the page and hit enter.</a:t>
            </a:r>
          </a:p>
          <a:p>
            <a:pPr marL="0" indent="0">
              <a:buNone/>
            </a:pPr>
            <a:endParaRPr lang="en-US" sz="2000" dirty="0"/>
          </a:p>
        </p:txBody>
      </p:sp>
      <p:pic>
        <p:nvPicPr>
          <p:cNvPr id="9" name="Picture 8">
            <a:extLst>
              <a:ext uri="{FF2B5EF4-FFF2-40B4-BE49-F238E27FC236}">
                <a16:creationId xmlns:a16="http://schemas.microsoft.com/office/drawing/2014/main" id="{C1F4C37A-8167-4397-BBA1-B02B6BB20CBF}"/>
              </a:ext>
            </a:extLst>
          </p:cNvPr>
          <p:cNvPicPr>
            <a:picLocks noChangeAspect="1"/>
          </p:cNvPicPr>
          <p:nvPr/>
        </p:nvPicPr>
        <p:blipFill>
          <a:blip r:embed="rId2"/>
          <a:stretch>
            <a:fillRect/>
          </a:stretch>
        </p:blipFill>
        <p:spPr>
          <a:xfrm>
            <a:off x="6095999" y="1286031"/>
            <a:ext cx="5968623" cy="2453456"/>
          </a:xfrm>
          <a:prstGeom prst="rect">
            <a:avLst/>
          </a:prstGeom>
        </p:spPr>
      </p:pic>
      <p:cxnSp>
        <p:nvCxnSpPr>
          <p:cNvPr id="18" name="Straight Connector 17">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08F5589C-E1AA-4846-A421-7AF963A29567}"/>
              </a:ext>
            </a:extLst>
          </p:cNvPr>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pPr>
                <a:spcAft>
                  <a:spcPts val="600"/>
                </a:spcAft>
              </a:pPr>
              <a:t>1/12/2022</a:t>
            </a:fld>
            <a:endParaRPr lang="en-US"/>
          </a:p>
        </p:txBody>
      </p:sp>
      <p:sp>
        <p:nvSpPr>
          <p:cNvPr id="5" name="Slide Number Placeholder 4">
            <a:extLst>
              <a:ext uri="{FF2B5EF4-FFF2-40B4-BE49-F238E27FC236}">
                <a16:creationId xmlns:a16="http://schemas.microsoft.com/office/drawing/2014/main" id="{49C673DE-B175-4699-A9DB-DB46C111759E}"/>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pPr>
                <a:spcAft>
                  <a:spcPts val="600"/>
                </a:spcAft>
              </a:pPr>
              <a:t>42</a:t>
            </a:fld>
            <a:endParaRPr lang="en-US"/>
          </a:p>
        </p:txBody>
      </p:sp>
    </p:spTree>
    <p:extLst>
      <p:ext uri="{BB962C8B-B14F-4D97-AF65-F5344CB8AC3E}">
        <p14:creationId xmlns:p14="http://schemas.microsoft.com/office/powerpoint/2010/main" val="1666173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71D7-6A7E-4391-B9D0-F1EB3E42149E}"/>
              </a:ext>
            </a:extLst>
          </p:cNvPr>
          <p:cNvSpPr>
            <a:spLocks noGrp="1"/>
          </p:cNvSpPr>
          <p:nvPr>
            <p:ph type="title"/>
          </p:nvPr>
        </p:nvSpPr>
        <p:spPr>
          <a:xfrm>
            <a:off x="643468" y="585216"/>
            <a:ext cx="6247722" cy="1499616"/>
          </a:xfrm>
        </p:spPr>
        <p:txBody>
          <a:bodyPr>
            <a:normAutofit/>
          </a:bodyPr>
          <a:lstStyle/>
          <a:p>
            <a:pPr marL="342900" marR="0" lvl="0" indent="-342900" defTabSz="457200" rtl="0" eaLnBrk="1" fontAlgn="auto" latinLnBrk="0" hangingPunct="1">
              <a:spcBef>
                <a:spcPts val="1000"/>
              </a:spcBef>
              <a:spcAft>
                <a:spcPts val="0"/>
              </a:spcAft>
              <a:tabLst/>
              <a:defRPr/>
            </a:pPr>
            <a:r>
              <a:rPr kumimoji="0" lang="en-US" sz="3500" b="0" i="0" u="none" strike="noStrike" kern="1200" cap="none" spc="0" normalizeH="0" baseline="0" noProof="0" dirty="0">
                <a:ln>
                  <a:noFill/>
                </a:ln>
                <a:effectLst/>
                <a:uLnTx/>
                <a:uFillTx/>
                <a:latin typeface="Century Gothic" panose="020B0502020202020204"/>
                <a:ea typeface="+mn-ea"/>
                <a:cs typeface="+mn-cs"/>
              </a:rPr>
              <a:t>Overpayment Processing—BRITS cont’d	</a:t>
            </a:r>
            <a:endParaRPr lang="en-US" sz="3500" dirty="0"/>
          </a:p>
        </p:txBody>
      </p:sp>
      <p:sp>
        <p:nvSpPr>
          <p:cNvPr id="67" name="Rectangle 66">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ontent Placeholder 10">
            <a:extLst>
              <a:ext uri="{FF2B5EF4-FFF2-40B4-BE49-F238E27FC236}">
                <a16:creationId xmlns:a16="http://schemas.microsoft.com/office/drawing/2014/main" id="{B35BC270-6A88-4357-BE4B-A6E6C510D359}"/>
              </a:ext>
            </a:extLst>
          </p:cNvPr>
          <p:cNvSpPr>
            <a:spLocks noGrp="1"/>
          </p:cNvSpPr>
          <p:nvPr>
            <p:ph idx="1"/>
          </p:nvPr>
        </p:nvSpPr>
        <p:spPr>
          <a:xfrm>
            <a:off x="8021490" y="585216"/>
            <a:ext cx="4054553" cy="5586984"/>
          </a:xfrm>
        </p:spPr>
        <p:txBody>
          <a:bodyPr anchor="ctr">
            <a:normAutofit/>
          </a:bodyPr>
          <a:lstStyle/>
          <a:p>
            <a:r>
              <a:rPr kumimoji="0" lang="en-US" sz="1900" b="0" i="0" u="none" strike="noStrike" kern="1200" cap="none" spc="0" normalizeH="0" baseline="0" noProof="0" dirty="0">
                <a:ln>
                  <a:noFill/>
                </a:ln>
                <a:solidFill>
                  <a:srgbClr val="FFFFFF"/>
                </a:solidFill>
                <a:effectLst/>
                <a:uLnTx/>
                <a:uFillTx/>
                <a:latin typeface="Century Gothic" panose="020B0502020202020204"/>
                <a:ea typeface="+mn-ea"/>
                <a:cs typeface="+mn-cs"/>
              </a:rPr>
              <a:t>Counties each assign referrals and handle the investigation step differently.</a:t>
            </a:r>
            <a:br>
              <a:rPr kumimoji="0" lang="en-US" sz="1900" b="0" i="0" u="none" strike="noStrike" kern="1200" cap="none" spc="0" normalizeH="0" baseline="0" noProof="0" dirty="0">
                <a:ln>
                  <a:noFill/>
                </a:ln>
                <a:solidFill>
                  <a:srgbClr val="FFFFFF"/>
                </a:solidFill>
                <a:effectLst/>
                <a:uLnTx/>
                <a:uFillTx/>
                <a:latin typeface="Century Gothic" panose="020B0502020202020204"/>
                <a:ea typeface="+mn-ea"/>
                <a:cs typeface="+mn-cs"/>
              </a:rPr>
            </a:br>
            <a:br>
              <a:rPr kumimoji="0" lang="en-US" sz="1900" b="0" i="0" u="none" strike="noStrike" kern="1200" cap="none" spc="0" normalizeH="0" baseline="0" noProof="0" dirty="0">
                <a:ln>
                  <a:noFill/>
                </a:ln>
                <a:solidFill>
                  <a:srgbClr val="FFFFFF"/>
                </a:solidFill>
                <a:effectLst/>
                <a:uLnTx/>
                <a:uFillTx/>
                <a:latin typeface="Century Gothic" panose="020B0502020202020204"/>
                <a:ea typeface="+mn-ea"/>
                <a:cs typeface="+mn-cs"/>
              </a:rPr>
            </a:br>
            <a:r>
              <a:rPr kumimoji="0" lang="en-US" sz="1900" b="0" i="0" u="none" strike="noStrike" kern="1200" cap="none" spc="0" normalizeH="0" baseline="0" noProof="0" dirty="0">
                <a:ln>
                  <a:noFill/>
                </a:ln>
                <a:solidFill>
                  <a:srgbClr val="FFFFFF"/>
                </a:solidFill>
                <a:effectLst/>
                <a:uLnTx/>
                <a:uFillTx/>
                <a:latin typeface="Century Gothic" panose="020B0502020202020204"/>
                <a:ea typeface="+mn-ea"/>
                <a:cs typeface="+mn-cs"/>
              </a:rPr>
              <a:t>--If the referral has not already been assigned to you, in the Assignment section, fill in the Investigation type, Int. Assign Filter and assign it to yourself.  </a:t>
            </a:r>
            <a:br>
              <a:rPr kumimoji="0" lang="en-US" sz="1900" b="0" i="0" u="none" strike="noStrike" kern="1200" cap="none" spc="0" normalizeH="0" baseline="0" noProof="0" dirty="0">
                <a:ln>
                  <a:noFill/>
                </a:ln>
                <a:solidFill>
                  <a:srgbClr val="FFFFFF"/>
                </a:solidFill>
                <a:effectLst/>
                <a:uLnTx/>
                <a:uFillTx/>
                <a:latin typeface="Century Gothic" panose="020B0502020202020204"/>
                <a:ea typeface="+mn-ea"/>
                <a:cs typeface="+mn-cs"/>
              </a:rPr>
            </a:br>
            <a:br>
              <a:rPr kumimoji="0" lang="en-US" sz="1900" b="0" i="0" u="none" strike="noStrike" kern="1200" cap="none" spc="0" normalizeH="0" baseline="0" noProof="0" dirty="0">
                <a:ln>
                  <a:noFill/>
                </a:ln>
                <a:solidFill>
                  <a:srgbClr val="FFFFFF"/>
                </a:solidFill>
                <a:effectLst/>
                <a:uLnTx/>
                <a:uFillTx/>
                <a:latin typeface="Century Gothic" panose="020B0502020202020204"/>
                <a:ea typeface="+mn-ea"/>
                <a:cs typeface="+mn-cs"/>
              </a:rPr>
            </a:br>
            <a:r>
              <a:rPr kumimoji="0" lang="en-US" sz="1900" b="0" i="0" u="none" strike="noStrike" kern="1200" cap="none" spc="0" normalizeH="0" baseline="0" noProof="0" dirty="0">
                <a:ln>
                  <a:noFill/>
                </a:ln>
                <a:solidFill>
                  <a:srgbClr val="FFFFFF"/>
                </a:solidFill>
                <a:effectLst/>
                <a:uLnTx/>
                <a:uFillTx/>
                <a:latin typeface="Century Gothic" panose="020B0502020202020204"/>
                <a:ea typeface="+mn-ea"/>
                <a:cs typeface="+mn-cs"/>
              </a:rPr>
              <a:t>--If it has not been already filled out, complete the Investigation section by entering the Investigation Start Date, updating the investigation findings section, and marking the Investigation Complete box.</a:t>
            </a:r>
            <a:br>
              <a:rPr kumimoji="0" lang="en-US" sz="1900" b="0" i="0" u="none" strike="noStrike" kern="1200" cap="none" spc="0" normalizeH="0" baseline="0" noProof="0" dirty="0">
                <a:ln>
                  <a:noFill/>
                </a:ln>
                <a:solidFill>
                  <a:srgbClr val="FFFFFF"/>
                </a:solidFill>
                <a:effectLst/>
                <a:uLnTx/>
                <a:uFillTx/>
                <a:latin typeface="Century Gothic" panose="020B0502020202020204"/>
                <a:ea typeface="+mn-ea"/>
                <a:cs typeface="+mn-cs"/>
              </a:rPr>
            </a:br>
            <a:endParaRPr lang="en-US" sz="1900" dirty="0">
              <a:solidFill>
                <a:srgbClr val="FFFFFF"/>
              </a:solidFill>
            </a:endParaRPr>
          </a:p>
        </p:txBody>
      </p:sp>
      <p:sp>
        <p:nvSpPr>
          <p:cNvPr id="4" name="Date Placeholder 3">
            <a:extLst>
              <a:ext uri="{FF2B5EF4-FFF2-40B4-BE49-F238E27FC236}">
                <a16:creationId xmlns:a16="http://schemas.microsoft.com/office/drawing/2014/main" id="{C6810EA6-0CA7-4A8D-A4FE-CB30E0ADD851}"/>
              </a:ext>
            </a:extLst>
          </p:cNvPr>
          <p:cNvSpPr>
            <a:spLocks noGrp="1"/>
          </p:cNvSpPr>
          <p:nvPr>
            <p:ph type="dt" sz="half" idx="10"/>
          </p:nvPr>
        </p:nvSpPr>
        <p:spPr>
          <a:xfrm>
            <a:off x="8590248" y="6470704"/>
            <a:ext cx="2154143" cy="274320"/>
          </a:xfrm>
        </p:spPr>
        <p:txBody>
          <a:bodyPr>
            <a:normAutofit/>
          </a:bodyPr>
          <a:lstStyle/>
          <a:p>
            <a:pPr algn="r">
              <a:spcAft>
                <a:spcPts val="600"/>
              </a:spcAft>
            </a:pPr>
            <a:fld id="{3DE19F4B-1667-4652-A309-01B87D2798F8}" type="datetime1">
              <a:rPr lang="en-US"/>
              <a:pPr algn="r">
                <a:spcAft>
                  <a:spcPts val="600"/>
                </a:spcAft>
              </a:pPr>
              <a:t>1/12/2022</a:t>
            </a:fld>
            <a:endParaRPr lang="en-US"/>
          </a:p>
        </p:txBody>
      </p:sp>
      <p:sp>
        <p:nvSpPr>
          <p:cNvPr id="5" name="Slide Number Placeholder 4">
            <a:extLst>
              <a:ext uri="{FF2B5EF4-FFF2-40B4-BE49-F238E27FC236}">
                <a16:creationId xmlns:a16="http://schemas.microsoft.com/office/drawing/2014/main" id="{EE598996-596C-43AD-9FFF-FADF029B50A0}"/>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pPr>
                <a:spcAft>
                  <a:spcPts val="600"/>
                </a:spcAft>
              </a:pPr>
              <a:t>43</a:t>
            </a:fld>
            <a:endParaRPr lang="en-US"/>
          </a:p>
        </p:txBody>
      </p:sp>
      <p:pic>
        <p:nvPicPr>
          <p:cNvPr id="6" name="Picture 5"/>
          <p:cNvPicPr>
            <a:picLocks noChangeAspect="1"/>
          </p:cNvPicPr>
          <p:nvPr/>
        </p:nvPicPr>
        <p:blipFill>
          <a:blip r:embed="rId2"/>
          <a:stretch>
            <a:fillRect/>
          </a:stretch>
        </p:blipFill>
        <p:spPr>
          <a:xfrm>
            <a:off x="255588" y="1884614"/>
            <a:ext cx="7122435" cy="4860410"/>
          </a:xfrm>
          <a:prstGeom prst="rect">
            <a:avLst/>
          </a:prstGeom>
        </p:spPr>
      </p:pic>
    </p:spTree>
    <p:extLst>
      <p:ext uri="{BB962C8B-B14F-4D97-AF65-F5344CB8AC3E}">
        <p14:creationId xmlns:p14="http://schemas.microsoft.com/office/powerpoint/2010/main" val="4232206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B77EE-B05F-4692-A4A9-7EAB3F10E0C7}"/>
              </a:ext>
            </a:extLst>
          </p:cNvPr>
          <p:cNvSpPr>
            <a:spLocks noGrp="1"/>
          </p:cNvSpPr>
          <p:nvPr>
            <p:ph type="title"/>
          </p:nvPr>
        </p:nvSpPr>
        <p:spPr>
          <a:xfrm>
            <a:off x="1024129" y="585216"/>
            <a:ext cx="3779085" cy="1499616"/>
          </a:xfrm>
        </p:spPr>
        <p:txBody>
          <a:bodyPr>
            <a:normAutofit/>
          </a:bodyPr>
          <a:lstStyle/>
          <a:p>
            <a:pPr marL="342900" marR="0" lvl="0" indent="-342900" defTabSz="457200" rtl="0" eaLnBrk="1" fontAlgn="auto" latinLnBrk="0" hangingPunct="1">
              <a:spcBef>
                <a:spcPts val="1000"/>
              </a:spcBef>
              <a:spcAft>
                <a:spcPts val="0"/>
              </a:spcAft>
              <a:tabLst/>
              <a:defRPr/>
            </a:pPr>
            <a:r>
              <a:rPr lang="en-US" sz="3100" dirty="0">
                <a:solidFill>
                  <a:srgbClr val="FFFFFF"/>
                </a:solidFill>
                <a:latin typeface="Century Gothic" panose="020B0502020202020204"/>
                <a:ea typeface="+mn-ea"/>
                <a:cs typeface="+mn-cs"/>
              </a:rPr>
              <a:t>Overpayment Processing—BRITS cont’d	</a:t>
            </a:r>
            <a:endParaRPr lang="en-US" sz="3100" dirty="0">
              <a:solidFill>
                <a:srgbClr val="FFFFFF"/>
              </a:solidFill>
            </a:endParaRPr>
          </a:p>
        </p:txBody>
      </p:sp>
      <p:cxnSp>
        <p:nvCxnSpPr>
          <p:cNvPr id="33" name="Straight Connector 3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10">
            <a:extLst>
              <a:ext uri="{FF2B5EF4-FFF2-40B4-BE49-F238E27FC236}">
                <a16:creationId xmlns:a16="http://schemas.microsoft.com/office/drawing/2014/main" id="{508ECE25-6713-443F-8F9E-6B54D188E62D}"/>
              </a:ext>
            </a:extLst>
          </p:cNvPr>
          <p:cNvSpPr>
            <a:spLocks noGrp="1"/>
          </p:cNvSpPr>
          <p:nvPr>
            <p:ph idx="1"/>
          </p:nvPr>
        </p:nvSpPr>
        <p:spPr>
          <a:xfrm>
            <a:off x="559559" y="2084832"/>
            <a:ext cx="4640238" cy="4385872"/>
          </a:xfrm>
        </p:spPr>
        <p:txBody>
          <a:bodyPr>
            <a:noAutofit/>
          </a:bodyPr>
          <a:lstStyle/>
          <a:p>
            <a:r>
              <a:rPr kumimoji="0" lang="en-US" sz="1800" b="0" i="0" u="none" strike="noStrike" kern="1200" cap="none" spc="0" normalizeH="0" baseline="0" noProof="0" dirty="0">
                <a:ln w="3175" cmpd="sng">
                  <a:noFill/>
                </a:ln>
                <a:solidFill>
                  <a:srgbClr val="FFFFFF"/>
                </a:solidFill>
                <a:effectLst/>
                <a:uLnTx/>
                <a:uFillTx/>
                <a:latin typeface="Century Gothic" panose="020B0502020202020204"/>
                <a:ea typeface="+mj-ea"/>
                <a:cs typeface="+mj-cs"/>
              </a:rPr>
              <a:t>1.  </a:t>
            </a:r>
            <a:r>
              <a:rPr kumimoji="0" lang="en-US" sz="1800" b="0" i="0" u="none" strike="noStrike" kern="1200" cap="none" spc="0" normalizeH="0" baseline="0" noProof="0" dirty="0">
                <a:ln>
                  <a:noFill/>
                </a:ln>
                <a:solidFill>
                  <a:srgbClr val="FFFFFF"/>
                </a:solidFill>
                <a:effectLst/>
                <a:uLnTx/>
                <a:uFillTx/>
                <a:latin typeface="Century Gothic" panose="020B0502020202020204"/>
                <a:ea typeface="+mj-ea"/>
                <a:cs typeface="+mj-cs"/>
              </a:rPr>
              <a:t>In the Post Investigation section, you will need to make entries for any pages that exist—FS/MA/CC.  A W2 worker will close out their page.  </a:t>
            </a:r>
            <a:br>
              <a:rPr kumimoji="0" lang="en-US" sz="1800" b="0" i="0" u="none" strike="noStrike" kern="1200" cap="none" spc="0" normalizeH="0" baseline="0" noProof="0" dirty="0">
                <a:ln>
                  <a:noFill/>
                </a:ln>
                <a:solidFill>
                  <a:srgbClr val="FFFFFF"/>
                </a:solidFill>
                <a:effectLst/>
                <a:uLnTx/>
                <a:uFillTx/>
                <a:latin typeface="Century Gothic" panose="020B0502020202020204"/>
                <a:ea typeface="+mj-ea"/>
                <a:cs typeface="+mj-cs"/>
              </a:rPr>
            </a:br>
            <a:br>
              <a:rPr kumimoji="0" lang="en-US" sz="1800" b="0" i="0" u="none" strike="noStrike" kern="1200" cap="none" spc="0" normalizeH="0" baseline="0" noProof="0" dirty="0">
                <a:ln>
                  <a:noFill/>
                </a:ln>
                <a:solidFill>
                  <a:srgbClr val="FFFFFF"/>
                </a:solidFill>
                <a:effectLst/>
                <a:uLnTx/>
                <a:uFillTx/>
                <a:latin typeface="Century Gothic" panose="020B0502020202020204"/>
                <a:ea typeface="+mj-ea"/>
                <a:cs typeface="+mj-cs"/>
              </a:rPr>
            </a:br>
            <a:r>
              <a:rPr kumimoji="0" lang="en-US" sz="1800" b="0" i="0" u="none" strike="noStrike" kern="1200" cap="none" spc="0" normalizeH="0" baseline="0" noProof="0" dirty="0">
                <a:ln>
                  <a:noFill/>
                </a:ln>
                <a:solidFill>
                  <a:srgbClr val="FFFFFF"/>
                </a:solidFill>
                <a:effectLst/>
                <a:uLnTx/>
                <a:uFillTx/>
                <a:latin typeface="Century Gothic" panose="020B0502020202020204"/>
                <a:ea typeface="+mj-ea"/>
                <a:cs typeface="+mj-cs"/>
              </a:rPr>
              <a:t>--If there is no claim needed, mark that there is no claim, no fraud, enter the appropriate cost savings, and mark the Post Investigation Complete box.  Enter a comment to explain why there is no overpayment needed.</a:t>
            </a:r>
            <a:br>
              <a:rPr kumimoji="0" lang="en-US" sz="1800" b="0" i="0" u="none" strike="noStrike" kern="1200" cap="none" spc="0" normalizeH="0" baseline="0" noProof="0" dirty="0">
                <a:ln>
                  <a:noFill/>
                </a:ln>
                <a:solidFill>
                  <a:srgbClr val="FFFFFF"/>
                </a:solidFill>
                <a:effectLst/>
                <a:uLnTx/>
                <a:uFillTx/>
                <a:latin typeface="Century Gothic" panose="020B0502020202020204"/>
                <a:ea typeface="+mj-ea"/>
                <a:cs typeface="+mj-cs"/>
              </a:rPr>
            </a:br>
            <a:br>
              <a:rPr kumimoji="0" lang="en-US" sz="1800" b="0" i="0" u="none" strike="noStrike" kern="1200" cap="none" spc="0" normalizeH="0" baseline="0" noProof="0" dirty="0">
                <a:ln>
                  <a:noFill/>
                </a:ln>
                <a:solidFill>
                  <a:srgbClr val="FFFFFF"/>
                </a:solidFill>
                <a:effectLst/>
                <a:uLnTx/>
                <a:uFillTx/>
                <a:latin typeface="Century Gothic" panose="020B0502020202020204"/>
                <a:ea typeface="+mj-ea"/>
                <a:cs typeface="+mj-cs"/>
              </a:rPr>
            </a:br>
            <a:r>
              <a:rPr kumimoji="0" lang="en-US" sz="1800" b="0" i="0" u="none" strike="noStrike" kern="1200" cap="none" spc="0" normalizeH="0" baseline="0" noProof="0" dirty="0">
                <a:ln>
                  <a:noFill/>
                </a:ln>
                <a:solidFill>
                  <a:srgbClr val="FFFFFF"/>
                </a:solidFill>
                <a:effectLst/>
                <a:uLnTx/>
                <a:uFillTx/>
                <a:latin typeface="Century Gothic" panose="020B0502020202020204"/>
                <a:ea typeface="+mj-ea"/>
                <a:cs typeface="+mj-cs"/>
              </a:rPr>
              <a:t>--If you do not fill in all the entries, BRITS will not allow you to close out the referral.</a:t>
            </a:r>
            <a:br>
              <a:rPr kumimoji="0" lang="en-US" sz="1800" b="0" i="0" u="none" strike="noStrike" kern="1200" cap="none" spc="0" normalizeH="0" baseline="0" noProof="0" dirty="0">
                <a:ln>
                  <a:noFill/>
                </a:ln>
                <a:solidFill>
                  <a:srgbClr val="FFFFFF"/>
                </a:solidFill>
                <a:effectLst/>
                <a:uLnTx/>
                <a:uFillTx/>
                <a:latin typeface="Century Gothic" panose="020B0502020202020204"/>
                <a:ea typeface="+mj-ea"/>
                <a:cs typeface="+mj-cs"/>
              </a:rPr>
            </a:br>
            <a:endParaRPr lang="en-US" sz="1800" dirty="0">
              <a:solidFill>
                <a:srgbClr val="FFFFFF"/>
              </a:solidFill>
            </a:endParaRPr>
          </a:p>
        </p:txBody>
      </p:sp>
      <p:pic>
        <p:nvPicPr>
          <p:cNvPr id="7" name="Content Placeholder 6" descr="Graphical user interface, text, application, table, email&#10;&#10;Description automatically generated">
            <a:extLst>
              <a:ext uri="{FF2B5EF4-FFF2-40B4-BE49-F238E27FC236}">
                <a16:creationId xmlns:a16="http://schemas.microsoft.com/office/drawing/2014/main" id="{84A4D197-B226-4227-BF94-26C5CC2CFCB0}"/>
              </a:ext>
            </a:extLst>
          </p:cNvPr>
          <p:cNvPicPr>
            <a:picLocks noChangeAspect="1"/>
          </p:cNvPicPr>
          <p:nvPr/>
        </p:nvPicPr>
        <p:blipFill>
          <a:blip r:embed="rId2"/>
          <a:stretch>
            <a:fillRect/>
          </a:stretch>
        </p:blipFill>
        <p:spPr>
          <a:xfrm>
            <a:off x="5664368" y="1740724"/>
            <a:ext cx="6404328" cy="4184588"/>
          </a:xfrm>
          <a:prstGeom prst="rect">
            <a:avLst/>
          </a:prstGeom>
        </p:spPr>
      </p:pic>
      <p:sp>
        <p:nvSpPr>
          <p:cNvPr id="4" name="Date Placeholder 3">
            <a:extLst>
              <a:ext uri="{FF2B5EF4-FFF2-40B4-BE49-F238E27FC236}">
                <a16:creationId xmlns:a16="http://schemas.microsoft.com/office/drawing/2014/main" id="{94AE4C5F-0783-4285-A8B8-04142D053262}"/>
              </a:ext>
            </a:extLst>
          </p:cNvPr>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pPr>
                <a:spcAft>
                  <a:spcPts val="600"/>
                </a:spcAft>
              </a:pPr>
              <a:t>1/12/2022</a:t>
            </a:fld>
            <a:endParaRPr lang="en-US"/>
          </a:p>
        </p:txBody>
      </p:sp>
      <p:sp>
        <p:nvSpPr>
          <p:cNvPr id="5" name="Slide Number Placeholder 4">
            <a:extLst>
              <a:ext uri="{FF2B5EF4-FFF2-40B4-BE49-F238E27FC236}">
                <a16:creationId xmlns:a16="http://schemas.microsoft.com/office/drawing/2014/main" id="{781FB4A9-0738-465E-8DEE-524B327A3F7B}"/>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pPr>
                <a:spcAft>
                  <a:spcPts val="600"/>
                </a:spcAft>
              </a:pPr>
              <a:t>44</a:t>
            </a:fld>
            <a:endParaRPr lang="en-US"/>
          </a:p>
        </p:txBody>
      </p:sp>
    </p:spTree>
    <p:extLst>
      <p:ext uri="{BB962C8B-B14F-4D97-AF65-F5344CB8AC3E}">
        <p14:creationId xmlns:p14="http://schemas.microsoft.com/office/powerpoint/2010/main" val="3159940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2A16-AFAF-4926-9D40-EB8055A752C0}"/>
              </a:ext>
            </a:extLst>
          </p:cNvPr>
          <p:cNvSpPr>
            <a:spLocks noGrp="1"/>
          </p:cNvSpPr>
          <p:nvPr>
            <p:ph type="title"/>
          </p:nvPr>
        </p:nvSpPr>
        <p:spPr>
          <a:xfrm>
            <a:off x="731520" y="585216"/>
            <a:ext cx="6159669" cy="1499616"/>
          </a:xfrm>
        </p:spPr>
        <p:txBody>
          <a:bodyPr>
            <a:normAutofit/>
          </a:bodyPr>
          <a:lstStyle/>
          <a:p>
            <a:r>
              <a:rPr lang="en-US" sz="3500" dirty="0">
                <a:latin typeface="+mn-lt"/>
              </a:rPr>
              <a:t>Overpayment Processing—BRITS Cont’d</a:t>
            </a:r>
          </a:p>
        </p:txBody>
      </p:sp>
      <p:pic>
        <p:nvPicPr>
          <p:cNvPr id="9" name="Content Placeholder 8" descr="Graphical user interface, text, application, email&#10;&#10;Description automatically generated">
            <a:extLst>
              <a:ext uri="{FF2B5EF4-FFF2-40B4-BE49-F238E27FC236}">
                <a16:creationId xmlns:a16="http://schemas.microsoft.com/office/drawing/2014/main" id="{8D09A90F-FEDE-452F-8DE9-C7B8ADA19218}"/>
              </a:ext>
            </a:extLst>
          </p:cNvPr>
          <p:cNvPicPr>
            <a:picLocks noChangeAspect="1"/>
          </p:cNvPicPr>
          <p:nvPr/>
        </p:nvPicPr>
        <p:blipFill rotWithShape="1">
          <a:blip r:embed="rId2"/>
          <a:srcRect l="2304" r="20366" b="1"/>
          <a:stretch/>
        </p:blipFill>
        <p:spPr>
          <a:xfrm>
            <a:off x="1024128" y="2522034"/>
            <a:ext cx="5867061" cy="3414132"/>
          </a:xfrm>
          <a:prstGeom prst="rect">
            <a:avLst/>
          </a:prstGeom>
        </p:spPr>
      </p:pic>
      <p:sp>
        <p:nvSpPr>
          <p:cNvPr id="52" name="Rectangle 51">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0B8FE8E7-4A31-4E63-B65A-49600D212305}"/>
              </a:ext>
            </a:extLst>
          </p:cNvPr>
          <p:cNvSpPr>
            <a:spLocks noGrp="1"/>
          </p:cNvSpPr>
          <p:nvPr>
            <p:ph idx="1"/>
          </p:nvPr>
        </p:nvSpPr>
        <p:spPr>
          <a:xfrm>
            <a:off x="8021490" y="585216"/>
            <a:ext cx="3527043" cy="5586984"/>
          </a:xfrm>
        </p:spPr>
        <p:txBody>
          <a:bodyPr anchor="ctr">
            <a:normAutofit/>
          </a:bodyPr>
          <a:lstStyle/>
          <a:p>
            <a:r>
              <a:rPr kumimoji="0" lang="en-US" sz="2000" b="0" i="0" u="none" strike="noStrike" kern="1200" cap="none" spc="0" normalizeH="0" baseline="0" noProof="0" dirty="0">
                <a:ln>
                  <a:noFill/>
                </a:ln>
                <a:solidFill>
                  <a:srgbClr val="FFFFFF"/>
                </a:solidFill>
                <a:effectLst/>
                <a:uLnTx/>
                <a:uFillTx/>
                <a:latin typeface="Century Gothic" panose="020B0502020202020204"/>
                <a:ea typeface="+mj-ea"/>
                <a:cs typeface="+mj-cs"/>
              </a:rPr>
              <a:t>2.  Complete the necessary entries for Claim Needed, Date of Discovery (FS only), and the Assignment Type and Assigned To drop down boxes.  Mark the claim complete box.</a:t>
            </a:r>
            <a:br>
              <a:rPr kumimoji="0" lang="en-US" sz="2000" b="0" i="0" u="none" strike="noStrike" kern="1200" cap="none" spc="0" normalizeH="0" baseline="0" noProof="0" dirty="0">
                <a:ln>
                  <a:noFill/>
                </a:ln>
                <a:solidFill>
                  <a:srgbClr val="FFFFFF"/>
                </a:solidFill>
                <a:effectLst/>
                <a:uLnTx/>
                <a:uFillTx/>
                <a:latin typeface="Century Gothic" panose="020B0502020202020204"/>
                <a:ea typeface="+mj-ea"/>
                <a:cs typeface="+mj-cs"/>
              </a:rPr>
            </a:br>
            <a:br>
              <a:rPr kumimoji="0" lang="en-US" sz="2000" b="0" i="0" u="none" strike="noStrike" kern="1200" cap="none" spc="0" normalizeH="0" baseline="0" noProof="0" dirty="0">
                <a:ln>
                  <a:noFill/>
                </a:ln>
                <a:solidFill>
                  <a:srgbClr val="FFFFFF"/>
                </a:solidFill>
                <a:effectLst/>
                <a:uLnTx/>
                <a:uFillTx/>
                <a:latin typeface="Century Gothic" panose="020B0502020202020204"/>
                <a:ea typeface="+mj-ea"/>
                <a:cs typeface="+mj-cs"/>
              </a:rPr>
            </a:br>
            <a:r>
              <a:rPr kumimoji="0" lang="en-US" sz="2000" b="0" i="0" u="none" strike="noStrike" kern="1200" cap="none" spc="0" normalizeH="0" baseline="0" noProof="0" dirty="0">
                <a:ln>
                  <a:noFill/>
                </a:ln>
                <a:solidFill>
                  <a:srgbClr val="FFFFFF"/>
                </a:solidFill>
                <a:effectLst/>
                <a:uLnTx/>
                <a:uFillTx/>
                <a:latin typeface="Century Gothic" panose="020B0502020202020204"/>
                <a:ea typeface="+mj-ea"/>
                <a:cs typeface="+mj-cs"/>
              </a:rPr>
              <a:t>3.  Complete the entries for Fraud Determination and Cost Savings.</a:t>
            </a:r>
            <a:br>
              <a:rPr kumimoji="0" lang="en-US" sz="2000" b="0" i="0" u="none" strike="noStrike" kern="1200" cap="none" spc="0" normalizeH="0" baseline="0" noProof="0" dirty="0">
                <a:ln>
                  <a:noFill/>
                </a:ln>
                <a:solidFill>
                  <a:srgbClr val="FFFFFF"/>
                </a:solidFill>
                <a:effectLst/>
                <a:uLnTx/>
                <a:uFillTx/>
                <a:latin typeface="Century Gothic" panose="020B0502020202020204"/>
                <a:ea typeface="+mj-ea"/>
                <a:cs typeface="+mj-cs"/>
              </a:rPr>
            </a:br>
            <a:br>
              <a:rPr kumimoji="0" lang="en-US" sz="2000" b="0" i="0" u="none" strike="noStrike" kern="1200" cap="none" spc="0" normalizeH="0" baseline="0" noProof="0" dirty="0">
                <a:ln>
                  <a:noFill/>
                </a:ln>
                <a:solidFill>
                  <a:srgbClr val="FFFFFF"/>
                </a:solidFill>
                <a:effectLst/>
                <a:uLnTx/>
                <a:uFillTx/>
                <a:latin typeface="Century Gothic" panose="020B0502020202020204"/>
                <a:ea typeface="+mj-ea"/>
                <a:cs typeface="+mj-cs"/>
              </a:rPr>
            </a:br>
            <a:r>
              <a:rPr kumimoji="0" lang="en-US" sz="2000" b="0" i="0" u="none" strike="noStrike" kern="1200" cap="none" spc="0" normalizeH="0" baseline="0" noProof="0" dirty="0">
                <a:ln>
                  <a:noFill/>
                </a:ln>
                <a:solidFill>
                  <a:srgbClr val="FFFFFF"/>
                </a:solidFill>
                <a:effectLst/>
                <a:uLnTx/>
                <a:uFillTx/>
                <a:latin typeface="Century Gothic" panose="020B0502020202020204"/>
                <a:ea typeface="+mj-ea"/>
                <a:cs typeface="+mj-cs"/>
              </a:rPr>
              <a:t>4.  Mark the Post Investigation Complete box.</a:t>
            </a:r>
            <a:br>
              <a:rPr kumimoji="0" lang="en-US" sz="2000" b="0" i="0" u="none" strike="noStrike" kern="1200" cap="none" spc="0" normalizeH="0" baseline="0" noProof="0" dirty="0">
                <a:ln>
                  <a:noFill/>
                </a:ln>
                <a:solidFill>
                  <a:srgbClr val="FFFFFF"/>
                </a:solidFill>
                <a:effectLst/>
                <a:uLnTx/>
                <a:uFillTx/>
                <a:latin typeface="Century Gothic" panose="020B0502020202020204"/>
                <a:ea typeface="+mj-ea"/>
                <a:cs typeface="+mj-cs"/>
              </a:rPr>
            </a:br>
            <a:endParaRPr lang="en-US" sz="2000" dirty="0">
              <a:solidFill>
                <a:srgbClr val="FFFFFF"/>
              </a:solidFill>
            </a:endParaRPr>
          </a:p>
        </p:txBody>
      </p:sp>
      <p:sp>
        <p:nvSpPr>
          <p:cNvPr id="4" name="Date Placeholder 3">
            <a:extLst>
              <a:ext uri="{FF2B5EF4-FFF2-40B4-BE49-F238E27FC236}">
                <a16:creationId xmlns:a16="http://schemas.microsoft.com/office/drawing/2014/main" id="{AD2903BC-279B-4EFB-9138-13DD7F71D81F}"/>
              </a:ext>
            </a:extLst>
          </p:cNvPr>
          <p:cNvSpPr>
            <a:spLocks noGrp="1"/>
          </p:cNvSpPr>
          <p:nvPr>
            <p:ph type="dt" sz="half" idx="10"/>
          </p:nvPr>
        </p:nvSpPr>
        <p:spPr>
          <a:xfrm>
            <a:off x="8590248" y="6470704"/>
            <a:ext cx="2154143" cy="274320"/>
          </a:xfrm>
        </p:spPr>
        <p:txBody>
          <a:bodyPr>
            <a:normAutofit/>
          </a:bodyPr>
          <a:lstStyle/>
          <a:p>
            <a:pPr algn="r">
              <a:spcAft>
                <a:spcPts val="600"/>
              </a:spcAft>
            </a:pPr>
            <a:fld id="{3DE19F4B-1667-4652-A309-01B87D2798F8}" type="datetime1">
              <a:rPr lang="en-US" smtClean="0"/>
              <a:pPr algn="r">
                <a:spcAft>
                  <a:spcPts val="600"/>
                </a:spcAft>
              </a:pPr>
              <a:t>1/12/2022</a:t>
            </a:fld>
            <a:endParaRPr lang="en-US"/>
          </a:p>
        </p:txBody>
      </p:sp>
      <p:sp>
        <p:nvSpPr>
          <p:cNvPr id="5" name="Slide Number Placeholder 4">
            <a:extLst>
              <a:ext uri="{FF2B5EF4-FFF2-40B4-BE49-F238E27FC236}">
                <a16:creationId xmlns:a16="http://schemas.microsoft.com/office/drawing/2014/main" id="{756C2E31-8B27-4E19-B9CE-EAD3D87892BA}"/>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smtClean="0"/>
              <a:pPr>
                <a:spcAft>
                  <a:spcPts val="600"/>
                </a:spcAft>
              </a:pPr>
              <a:t>45</a:t>
            </a:fld>
            <a:endParaRPr lang="en-US"/>
          </a:p>
        </p:txBody>
      </p:sp>
    </p:spTree>
    <p:extLst>
      <p:ext uri="{BB962C8B-B14F-4D97-AF65-F5344CB8AC3E}">
        <p14:creationId xmlns:p14="http://schemas.microsoft.com/office/powerpoint/2010/main" val="94241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9097524"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1C701-0104-4702-8811-A780B16EB9E8}"/>
              </a:ext>
            </a:extLst>
          </p:cNvPr>
          <p:cNvSpPr>
            <a:spLocks noGrp="1"/>
          </p:cNvSpPr>
          <p:nvPr>
            <p:ph type="title"/>
          </p:nvPr>
        </p:nvSpPr>
        <p:spPr>
          <a:xfrm>
            <a:off x="1024129" y="585216"/>
            <a:ext cx="8069094" cy="1499616"/>
          </a:xfrm>
        </p:spPr>
        <p:txBody>
          <a:bodyPr>
            <a:normAutofit/>
          </a:bodyPr>
          <a:lstStyle/>
          <a:p>
            <a:r>
              <a:rPr lang="en-US">
                <a:solidFill>
                  <a:srgbClr val="FFFFFF"/>
                </a:solidFill>
              </a:rPr>
              <a:t>Case Comments</a:t>
            </a:r>
          </a:p>
        </p:txBody>
      </p:sp>
      <p:cxnSp>
        <p:nvCxnSpPr>
          <p:cNvPr id="26" name="Straight Connector 25">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A0840E7-CA47-4571-9FF4-857E611794A0}"/>
              </a:ext>
            </a:extLst>
          </p:cNvPr>
          <p:cNvSpPr>
            <a:spLocks noGrp="1"/>
          </p:cNvSpPr>
          <p:nvPr>
            <p:ph idx="1"/>
          </p:nvPr>
        </p:nvSpPr>
        <p:spPr>
          <a:xfrm>
            <a:off x="1024129" y="2286000"/>
            <a:ext cx="8074151" cy="3862971"/>
          </a:xfrm>
        </p:spPr>
        <p:txBody>
          <a:bodyPr>
            <a:normAutofit lnSpcReduction="10000"/>
          </a:bodyPr>
          <a:lstStyle/>
          <a:p>
            <a:pPr>
              <a:buClr>
                <a:schemeClr val="tx1"/>
              </a:buClr>
              <a:buFont typeface="Wingdings" panose="05000000000000000000" pitchFamily="2" charset="2"/>
              <a:buChar char="v"/>
            </a:pPr>
            <a:r>
              <a:rPr lang="en-US" dirty="0">
                <a:solidFill>
                  <a:srgbClr val="FFFFFF"/>
                </a:solidFill>
              </a:rPr>
              <a:t>It is best practice to enter case comments when you enter an overpayment.</a:t>
            </a:r>
          </a:p>
          <a:p>
            <a:pPr>
              <a:buClr>
                <a:schemeClr val="tx1"/>
              </a:buClr>
              <a:buFont typeface="Wingdings" panose="05000000000000000000" pitchFamily="2" charset="2"/>
              <a:buChar char="v"/>
            </a:pPr>
            <a:r>
              <a:rPr lang="en-US" dirty="0">
                <a:solidFill>
                  <a:srgbClr val="FFFFFF"/>
                </a:solidFill>
              </a:rPr>
              <a:t>Include the claim type and number, time period, and amount.</a:t>
            </a:r>
          </a:p>
          <a:p>
            <a:pPr>
              <a:buClr>
                <a:schemeClr val="tx1"/>
              </a:buClr>
              <a:buFont typeface="Wingdings" panose="05000000000000000000" pitchFamily="2" charset="2"/>
              <a:buChar char="v"/>
            </a:pPr>
            <a:r>
              <a:rPr lang="en-US" dirty="0">
                <a:solidFill>
                  <a:srgbClr val="FFFFFF"/>
                </a:solidFill>
              </a:rPr>
              <a:t>Document the reason the overpayment was entered.  You can copy in the comments entered on BVRF.  </a:t>
            </a:r>
          </a:p>
          <a:p>
            <a:pPr>
              <a:buClr>
                <a:schemeClr val="tx1"/>
              </a:buClr>
              <a:buFont typeface="Wingdings" panose="05000000000000000000" pitchFamily="2" charset="2"/>
              <a:buChar char="v"/>
            </a:pPr>
            <a:r>
              <a:rPr lang="en-US" dirty="0">
                <a:solidFill>
                  <a:srgbClr val="FFFFFF"/>
                </a:solidFill>
              </a:rPr>
              <a:t>BRITS requires that you enter the date of discovery for a FS referral.  Remember, the date of discovery is the date the overpayment is being created.</a:t>
            </a:r>
          </a:p>
          <a:p>
            <a:pPr>
              <a:buClr>
                <a:schemeClr val="tx1"/>
              </a:buClr>
              <a:buFont typeface="Wingdings" panose="05000000000000000000" pitchFamily="2" charset="2"/>
              <a:buChar char="v"/>
            </a:pPr>
            <a:r>
              <a:rPr lang="en-US" dirty="0">
                <a:solidFill>
                  <a:srgbClr val="FFFFFF"/>
                </a:solidFill>
                <a:effectLst/>
                <a:ea typeface="Times New Roman" panose="02020603050405020304" pitchFamily="18" charset="0"/>
              </a:rPr>
              <a:t>There is no corresponding field for health care so workers will need to be generally aware and document in the case record the date on which they are creating the claim.</a:t>
            </a:r>
            <a:endParaRPr lang="en-US" dirty="0">
              <a:solidFill>
                <a:srgbClr val="FFFFFF"/>
              </a:solidFill>
              <a:effectLst/>
              <a:ea typeface="Calibri" panose="020F0502020204030204" pitchFamily="34" charset="0"/>
            </a:endParaRPr>
          </a:p>
          <a:p>
            <a:endParaRPr lang="en-US" dirty="0">
              <a:solidFill>
                <a:srgbClr val="FFFFFF"/>
              </a:solidFill>
            </a:endParaRPr>
          </a:p>
          <a:p>
            <a:pPr marL="0" indent="0">
              <a:buNone/>
            </a:pPr>
            <a:endParaRPr lang="en-US" dirty="0">
              <a:solidFill>
                <a:srgbClr val="FFFFFF"/>
              </a:solidFill>
            </a:endParaRPr>
          </a:p>
        </p:txBody>
      </p:sp>
      <p:sp>
        <p:nvSpPr>
          <p:cNvPr id="4" name="Date Placeholder 3">
            <a:extLst>
              <a:ext uri="{FF2B5EF4-FFF2-40B4-BE49-F238E27FC236}">
                <a16:creationId xmlns:a16="http://schemas.microsoft.com/office/drawing/2014/main" id="{746A97A9-A42E-4B19-B0BA-AD99E56EBC8A}"/>
              </a:ext>
            </a:extLst>
          </p:cNvPr>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solidFill>
                  <a:schemeClr val="bg1">
                    <a:lumMod val="95000"/>
                    <a:lumOff val="5000"/>
                  </a:schemeClr>
                </a:solidFill>
              </a:rPr>
              <a:pPr>
                <a:spcAft>
                  <a:spcPts val="600"/>
                </a:spcAft>
              </a:pPr>
              <a:t>1/12/2022</a:t>
            </a:fld>
            <a:endParaRPr lang="en-US">
              <a:solidFill>
                <a:schemeClr val="bg1">
                  <a:lumMod val="95000"/>
                  <a:lumOff val="5000"/>
                </a:schemeClr>
              </a:solidFill>
            </a:endParaRPr>
          </a:p>
        </p:txBody>
      </p:sp>
      <p:sp>
        <p:nvSpPr>
          <p:cNvPr id="5" name="Slide Number Placeholder 4">
            <a:extLst>
              <a:ext uri="{FF2B5EF4-FFF2-40B4-BE49-F238E27FC236}">
                <a16:creationId xmlns:a16="http://schemas.microsoft.com/office/drawing/2014/main" id="{2ED4F148-132D-4FB2-BE1A-499C1538D996}"/>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solidFill>
                  <a:schemeClr val="bg1">
                    <a:lumMod val="95000"/>
                    <a:lumOff val="5000"/>
                  </a:schemeClr>
                </a:solidFill>
              </a:rPr>
              <a:pPr>
                <a:spcAft>
                  <a:spcPts val="600"/>
                </a:spcAft>
              </a:pPr>
              <a:t>46</a:t>
            </a:fld>
            <a:endParaRPr lang="en-US">
              <a:solidFill>
                <a:schemeClr val="bg1">
                  <a:lumMod val="95000"/>
                  <a:lumOff val="5000"/>
                </a:schemeClr>
              </a:solidFill>
            </a:endParaRPr>
          </a:p>
        </p:txBody>
      </p:sp>
      <p:sp>
        <p:nvSpPr>
          <p:cNvPr id="28" name="Rectangle 27">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0281279"/>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a:solidFill>
                  <a:srgbClr val="FFFFFF"/>
                </a:solidFill>
              </a:rPr>
              <a:t>MA Overpayments</a:t>
            </a:r>
          </a:p>
        </p:txBody>
      </p:sp>
      <p:sp>
        <p:nvSpPr>
          <p:cNvPr id="4" name="Content Placeholder 3"/>
          <p:cNvSpPr>
            <a:spLocks noGrp="1"/>
          </p:cNvSpPr>
          <p:nvPr>
            <p:ph idx="1"/>
          </p:nvPr>
        </p:nvSpPr>
        <p:spPr>
          <a:xfrm>
            <a:off x="4654296" y="450376"/>
            <a:ext cx="7410325" cy="6294647"/>
          </a:xfrm>
        </p:spPr>
        <p:txBody>
          <a:bodyPr anchor="ctr">
            <a:noAutofit/>
          </a:bodyPr>
          <a:lstStyle/>
          <a:p>
            <a:r>
              <a:rPr lang="en-US" sz="1400" dirty="0"/>
              <a:t>No Medical overpayments are being entered during the pandemic period—03/20—current, even if the member was never eligible or moved out of state.</a:t>
            </a:r>
          </a:p>
          <a:p>
            <a:r>
              <a:rPr lang="en-US" sz="1400" dirty="0"/>
              <a:t>A Medical overpayment is calculated, using actual income, as follows: If the case was ineligible for BadgerCare Plus, recover the total of fee-for-service claims paid by the state and any HMO capitation payments the state paid. Use </a:t>
            </a:r>
            <a:r>
              <a:rPr lang="en-US" sz="1400" dirty="0" err="1"/>
              <a:t>ForwardHealth</a:t>
            </a:r>
            <a:r>
              <a:rPr lang="en-US" sz="1400" dirty="0"/>
              <a:t> </a:t>
            </a:r>
            <a:r>
              <a:rPr lang="en-US" sz="1400" dirty="0" err="1"/>
              <a:t>interChange</a:t>
            </a:r>
            <a:r>
              <a:rPr lang="en-US" sz="1400" dirty="0"/>
              <a:t> data from the Total Benefits Paid by Medicaid Report(s). Deduct any amount paid in premiums for each month in which an overpayment occurred from the overpayment amount.</a:t>
            </a:r>
          </a:p>
          <a:p>
            <a:r>
              <a:rPr lang="en-US" sz="1400" dirty="0"/>
              <a:t>If the case is still eligible for BadgerCare Plus for the time frame in question but there was an increase in the premium, recover whichever is less of the following:</a:t>
            </a:r>
          </a:p>
          <a:p>
            <a:pPr lvl="1">
              <a:buFont typeface="Arial" panose="020B0604020202020204" pitchFamily="34" charset="0"/>
              <a:buChar char="•"/>
            </a:pPr>
            <a:r>
              <a:rPr lang="en-US" sz="1400" dirty="0"/>
              <a:t>The difference between the premiums paid and the premium amount owed</a:t>
            </a:r>
          </a:p>
          <a:p>
            <a:pPr lvl="1">
              <a:buFont typeface="Arial" panose="020B0604020202020204" pitchFamily="34" charset="0"/>
              <a:buChar char="•"/>
            </a:pPr>
            <a:r>
              <a:rPr lang="en-US" sz="1400" dirty="0"/>
              <a:t>The $ amount of claims and any HMO capitation payments the state paid for each month in question</a:t>
            </a:r>
          </a:p>
          <a:p>
            <a:r>
              <a:rPr lang="en-US" sz="1400" dirty="0"/>
              <a:t>When calculating the overpayment amount for premiums, the overpayment amount is the difference between the premium paid and premium owed, even if the premium that was paid was $0. Premium adjustments are only made on months where there is an overpayment. If there is a month in which there is no overpayment, then the premium calculation for that month should not be adjusted.</a:t>
            </a:r>
          </a:p>
          <a:p>
            <a:pPr marL="0" indent="0">
              <a:buNone/>
            </a:pPr>
            <a:r>
              <a:rPr lang="en-US" sz="1400" dirty="0"/>
              <a:t> (Ref BC+ Handbook 28.4.2)</a:t>
            </a:r>
          </a:p>
          <a:p>
            <a:pPr marL="0" indent="0">
              <a:buNone/>
            </a:pPr>
            <a:r>
              <a:rPr lang="en-US" sz="1400" b="1" dirty="0"/>
              <a:t>What this means:</a:t>
            </a:r>
          </a:p>
          <a:p>
            <a:pPr marL="0" indent="0">
              <a:buNone/>
            </a:pPr>
            <a:r>
              <a:rPr lang="en-US" sz="1400" dirty="0"/>
              <a:t>Most BC+/MA overpayments are calculated using the Forward Health Total Benefits Paid screen. The agency is required to recover the Net Paid Medicaid and Net Capitation payments. These amounts are </a:t>
            </a:r>
            <a:r>
              <a:rPr lang="en-US" sz="1400" u="sng" dirty="0"/>
              <a:t>added together </a:t>
            </a:r>
            <a:r>
              <a:rPr lang="en-US" sz="1400" dirty="0"/>
              <a:t>to determine the amount overpaid.</a:t>
            </a:r>
          </a:p>
          <a:p>
            <a:pPr lvl="1">
              <a:buFont typeface="Arial" panose="020B0604020202020204" pitchFamily="34" charset="0"/>
              <a:buChar char="•"/>
            </a:pPr>
            <a:r>
              <a:rPr lang="en-US" sz="1400" b="1" dirty="0"/>
              <a:t>Net Paid Medicaid </a:t>
            </a:r>
            <a:r>
              <a:rPr lang="en-US" sz="1400" dirty="0"/>
              <a:t>is the amount that the State paid out for services that the client actually received for prescriptions. 	 </a:t>
            </a:r>
          </a:p>
          <a:p>
            <a:pPr lvl="1">
              <a:buFont typeface="Arial" panose="020B0604020202020204" pitchFamily="34" charset="0"/>
              <a:buChar char="•"/>
            </a:pPr>
            <a:r>
              <a:rPr lang="en-US" sz="1400" b="1" dirty="0"/>
              <a:t>Net Capitation </a:t>
            </a:r>
            <a:r>
              <a:rPr lang="en-US" sz="1400" dirty="0"/>
              <a:t>is the monthly HMO premium the State pays for the client to have the medical coverage each month. </a:t>
            </a:r>
          </a:p>
        </p:txBody>
      </p:sp>
      <p:sp>
        <p:nvSpPr>
          <p:cNvPr id="3" name="Slide Number Placeholder 2"/>
          <p:cNvSpPr>
            <a:spLocks noGrp="1"/>
          </p:cNvSpPr>
          <p:nvPr>
            <p:ph type="sldNum" sz="quarter" idx="12"/>
          </p:nvPr>
        </p:nvSpPr>
        <p:spPr>
          <a:xfrm>
            <a:off x="10837333" y="6470704"/>
            <a:ext cx="973667" cy="274320"/>
          </a:xfrm>
        </p:spPr>
        <p:txBody>
          <a:bodyPr>
            <a:normAutofit/>
          </a:bodyPr>
          <a:lstStyle/>
          <a:p>
            <a:pPr>
              <a:spcAft>
                <a:spcPts val="600"/>
              </a:spcAft>
            </a:pPr>
            <a:fld id="{D57F1E4F-1CFF-5643-939E-217C01CDF565}" type="slidenum">
              <a:rPr lang="en-US" smtClean="0"/>
              <a:pPr>
                <a:spcAft>
                  <a:spcPts val="600"/>
                </a:spcAft>
              </a:pPr>
              <a:t>47</a:t>
            </a:fld>
            <a:endParaRPr lang="en-US"/>
          </a:p>
        </p:txBody>
      </p:sp>
    </p:spTree>
    <p:extLst>
      <p:ext uri="{BB962C8B-B14F-4D97-AF65-F5344CB8AC3E}">
        <p14:creationId xmlns:p14="http://schemas.microsoft.com/office/powerpoint/2010/main" val="3738682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70D4A79B-06B2-4FE7-9CF6-54D940A8F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1">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10329671" cy="1499616"/>
          </a:xfrm>
        </p:spPr>
        <p:txBody>
          <a:bodyPr>
            <a:normAutofit/>
          </a:bodyPr>
          <a:lstStyle/>
          <a:p>
            <a:r>
              <a:rPr lang="en-US">
                <a:solidFill>
                  <a:srgbClr val="FFFFFF"/>
                </a:solidFill>
              </a:rPr>
              <a:t>MA Overpayment Tips</a:t>
            </a:r>
          </a:p>
        </p:txBody>
      </p:sp>
      <p:cxnSp>
        <p:nvCxnSpPr>
          <p:cNvPr id="22" name="Straight Connector 13">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
          <p:cNvSpPr>
            <a:spLocks noGrp="1"/>
          </p:cNvSpPr>
          <p:nvPr>
            <p:ph idx="1"/>
          </p:nvPr>
        </p:nvSpPr>
        <p:spPr>
          <a:xfrm>
            <a:off x="1024129" y="2286000"/>
            <a:ext cx="10329671" cy="3862971"/>
          </a:xfrm>
        </p:spPr>
        <p:txBody>
          <a:bodyPr>
            <a:normAutofit/>
          </a:bodyPr>
          <a:lstStyle/>
          <a:p>
            <a:pPr lvl="0"/>
            <a:r>
              <a:rPr lang="en-US" sz="1700" dirty="0">
                <a:solidFill>
                  <a:srgbClr val="FFFFFF"/>
                </a:solidFill>
              </a:rPr>
              <a:t>BC+/MA claims are calculated using the actual income.  If no income verification is received, the average quarterly SWICA wages or other available data exchanges may be used.  Document your actions in the overpayment comments.</a:t>
            </a:r>
          </a:p>
          <a:p>
            <a:pPr lvl="0"/>
            <a:r>
              <a:rPr lang="en-US" sz="1700" dirty="0">
                <a:solidFill>
                  <a:srgbClr val="FFFFFF"/>
                </a:solidFill>
              </a:rPr>
              <a:t>If claim is for MA/BCP, you must send the manual notice and budgets to each liable individual.</a:t>
            </a:r>
          </a:p>
          <a:p>
            <a:pPr lvl="0"/>
            <a:r>
              <a:rPr lang="en-US" sz="1700" dirty="0">
                <a:solidFill>
                  <a:srgbClr val="FFFFFF"/>
                </a:solidFill>
              </a:rPr>
              <a:t>It does not matter whether or not a customer ever used their medical card, they are still liable for the overpayment.  This is because the State paid out an HMO premium for them to have the coverage.</a:t>
            </a:r>
          </a:p>
          <a:p>
            <a:pPr lvl="0"/>
            <a:r>
              <a:rPr lang="en-US" sz="1700" dirty="0">
                <a:solidFill>
                  <a:srgbClr val="FFFFFF"/>
                </a:solidFill>
              </a:rPr>
              <a:t>Wait until all claims are processed before establishing a medical overpayment. A good rule of thumb is to wait 90 days to ensure all provider claims have been processed. </a:t>
            </a:r>
          </a:p>
          <a:p>
            <a:pPr lvl="0"/>
            <a:r>
              <a:rPr lang="en-US" sz="1700" dirty="0">
                <a:solidFill>
                  <a:srgbClr val="FFFFFF"/>
                </a:solidFill>
              </a:rPr>
              <a:t>As of 2019, MAGA adults who moved to MAGM had no premiums to pay, regardless of their income changes.  However, the children may have still owed a premium.  </a:t>
            </a:r>
          </a:p>
          <a:p>
            <a:r>
              <a:rPr lang="en-US" sz="1700" dirty="0">
                <a:solidFill>
                  <a:srgbClr val="FFFFFF"/>
                </a:solidFill>
              </a:rPr>
              <a:t>Once the public health emergency ends, agencies are expecting to be able to enter MA overpayments again.</a:t>
            </a:r>
          </a:p>
          <a:p>
            <a:pPr marL="0" lvl="0" indent="0">
              <a:buNone/>
            </a:pPr>
            <a:endParaRPr lang="en-US" sz="1700" dirty="0">
              <a:solidFill>
                <a:srgbClr val="FFFFFF"/>
              </a:solidFill>
            </a:endParaRPr>
          </a:p>
          <a:p>
            <a:pPr lvl="0"/>
            <a:endParaRPr lang="en-US" sz="1700" dirty="0">
              <a:solidFill>
                <a:srgbClr val="FFFFFF"/>
              </a:solidFill>
            </a:endParaRPr>
          </a:p>
        </p:txBody>
      </p:sp>
      <p:sp>
        <p:nvSpPr>
          <p:cNvPr id="4" name="Date Placeholder 3"/>
          <p:cNvSpPr>
            <a:spLocks noGrp="1"/>
          </p:cNvSpPr>
          <p:nvPr>
            <p:ph type="dt" sz="half" idx="10"/>
          </p:nvPr>
        </p:nvSpPr>
        <p:spPr>
          <a:xfrm>
            <a:off x="1024129" y="6536693"/>
            <a:ext cx="2154143" cy="274320"/>
          </a:xfrm>
        </p:spPr>
        <p:txBody>
          <a:bodyPr>
            <a:normAutofit/>
          </a:bodyPr>
          <a:lstStyle/>
          <a:p>
            <a:pPr>
              <a:spcAft>
                <a:spcPts val="600"/>
              </a:spcAft>
            </a:pPr>
            <a:fld id="{3DE19F4B-1667-4652-A309-01B87D2798F8}" type="datetime1">
              <a:rPr lang="en-US">
                <a:solidFill>
                  <a:schemeClr val="bg1">
                    <a:lumMod val="95000"/>
                    <a:lumOff val="5000"/>
                  </a:schemeClr>
                </a:solidFill>
              </a:rPr>
              <a:pPr>
                <a:spcAft>
                  <a:spcPts val="600"/>
                </a:spcAft>
              </a:pPr>
              <a:t>1/12/2022</a:t>
            </a:fld>
            <a:endParaRPr lang="en-US">
              <a:solidFill>
                <a:schemeClr val="bg1">
                  <a:lumMod val="95000"/>
                  <a:lumOff val="5000"/>
                </a:schemeClr>
              </a:solidFill>
            </a:endParaRPr>
          </a:p>
        </p:txBody>
      </p:sp>
      <p:sp>
        <p:nvSpPr>
          <p:cNvPr id="5" name="Slide Number Placeholder 4"/>
          <p:cNvSpPr>
            <a:spLocks noGrp="1"/>
          </p:cNvSpPr>
          <p:nvPr>
            <p:ph type="sldNum" sz="quarter" idx="12"/>
          </p:nvPr>
        </p:nvSpPr>
        <p:spPr>
          <a:xfrm>
            <a:off x="10837333" y="6536693"/>
            <a:ext cx="973667" cy="274320"/>
          </a:xfrm>
        </p:spPr>
        <p:txBody>
          <a:bodyPr>
            <a:normAutofit/>
          </a:bodyPr>
          <a:lstStyle/>
          <a:p>
            <a:pPr>
              <a:spcAft>
                <a:spcPts val="600"/>
              </a:spcAft>
            </a:pPr>
            <a:fld id="{D77CCBAE-CD6C-4034-A20D-11180A96BD83}" type="slidenum">
              <a:rPr lang="en-US">
                <a:solidFill>
                  <a:schemeClr val="bg1">
                    <a:lumMod val="95000"/>
                    <a:lumOff val="5000"/>
                  </a:schemeClr>
                </a:solidFill>
              </a:rPr>
              <a:pPr>
                <a:spcAft>
                  <a:spcPts val="600"/>
                </a:spcAft>
              </a:pPr>
              <a:t>48</a:t>
            </a:fld>
            <a:endParaRPr lang="en-US">
              <a:solidFill>
                <a:schemeClr val="bg1">
                  <a:lumMod val="95000"/>
                  <a:lumOff val="5000"/>
                </a:schemeClr>
              </a:solidFill>
            </a:endParaRPr>
          </a:p>
        </p:txBody>
      </p:sp>
    </p:spTree>
    <p:extLst>
      <p:ext uri="{BB962C8B-B14F-4D97-AF65-F5344CB8AC3E}">
        <p14:creationId xmlns:p14="http://schemas.microsoft.com/office/powerpoint/2010/main" val="297542346"/>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08749FB-5801-45C8-BF7B-840E23F8A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DAA7C513-277B-4325-9779-116946C0D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11207835"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0F6923-DC2F-4143-ACA0-519D0FE6C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150596"/>
            <a:ext cx="3248522" cy="22196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19B32C-704E-4A0B-BD7B-186B7051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150596"/>
            <a:ext cx="779472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7C63D-6C38-4906-824B-DBDE001DB696}"/>
              </a:ext>
            </a:extLst>
          </p:cNvPr>
          <p:cNvSpPr>
            <a:spLocks noGrp="1"/>
          </p:cNvSpPr>
          <p:nvPr>
            <p:ph type="title"/>
          </p:nvPr>
        </p:nvSpPr>
        <p:spPr>
          <a:xfrm>
            <a:off x="4178301" y="4391025"/>
            <a:ext cx="7192110" cy="1738808"/>
          </a:xfrm>
        </p:spPr>
        <p:txBody>
          <a:bodyPr>
            <a:normAutofit/>
          </a:bodyPr>
          <a:lstStyle/>
          <a:p>
            <a:r>
              <a:rPr lang="en-US">
                <a:solidFill>
                  <a:srgbClr val="FFFFFF"/>
                </a:solidFill>
              </a:rPr>
              <a:t>MA IPVs</a:t>
            </a:r>
          </a:p>
        </p:txBody>
      </p:sp>
      <p:sp>
        <p:nvSpPr>
          <p:cNvPr id="3" name="Content Placeholder 2">
            <a:extLst>
              <a:ext uri="{FF2B5EF4-FFF2-40B4-BE49-F238E27FC236}">
                <a16:creationId xmlns:a16="http://schemas.microsoft.com/office/drawing/2014/main" id="{2099B952-1A1A-462D-A909-2F52EB6E7EBD}"/>
              </a:ext>
            </a:extLst>
          </p:cNvPr>
          <p:cNvSpPr>
            <a:spLocks noGrp="1"/>
          </p:cNvSpPr>
          <p:nvPr>
            <p:ph idx="1"/>
          </p:nvPr>
        </p:nvSpPr>
        <p:spPr>
          <a:xfrm>
            <a:off x="1149265" y="966217"/>
            <a:ext cx="9920901" cy="2545732"/>
          </a:xfrm>
        </p:spPr>
        <p:txBody>
          <a:bodyPr anchor="ctr">
            <a:normAutofit/>
          </a:bodyPr>
          <a:lstStyle/>
          <a:p>
            <a:r>
              <a:rPr lang="en-US" sz="1900" b="1" u="sng" dirty="0"/>
              <a:t>Form F-02913</a:t>
            </a:r>
            <a:r>
              <a:rPr lang="en-US" sz="1900" dirty="0"/>
              <a:t> will be used to obtain an MA IPV (though it will not be entered in CWW).</a:t>
            </a:r>
          </a:p>
          <a:p>
            <a:r>
              <a:rPr lang="en-US" sz="1900" dirty="0"/>
              <a:t>The benefit of this form is that you can recover an overpayment greater than the standard 12-month look back period.  This form must be retained with the overpayment documents to substantiate why the claim is greater than 12-months.</a:t>
            </a:r>
          </a:p>
          <a:p>
            <a:r>
              <a:rPr lang="en-US" sz="1900" dirty="0"/>
              <a:t>The lookback period for health care overpayments, based on fraud convictions and a signed Intentional Health Care Program Violation Acknowledgement form, is 6 years.  This also allows recovery of an overpayment less than $500.</a:t>
            </a:r>
          </a:p>
        </p:txBody>
      </p:sp>
      <p:sp>
        <p:nvSpPr>
          <p:cNvPr id="4" name="Date Placeholder 3">
            <a:extLst>
              <a:ext uri="{FF2B5EF4-FFF2-40B4-BE49-F238E27FC236}">
                <a16:creationId xmlns:a16="http://schemas.microsoft.com/office/drawing/2014/main" id="{1102B720-1DAB-42B2-AFCA-70AE1F63F0AE}"/>
              </a:ext>
            </a:extLst>
          </p:cNvPr>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smtClean="0"/>
              <a:pPr>
                <a:spcAft>
                  <a:spcPts val="600"/>
                </a:spcAft>
              </a:pPr>
              <a:t>1/12/2022</a:t>
            </a:fld>
            <a:endParaRPr lang="en-US"/>
          </a:p>
        </p:txBody>
      </p:sp>
      <p:sp>
        <p:nvSpPr>
          <p:cNvPr id="5" name="Slide Number Placeholder 4">
            <a:extLst>
              <a:ext uri="{FF2B5EF4-FFF2-40B4-BE49-F238E27FC236}">
                <a16:creationId xmlns:a16="http://schemas.microsoft.com/office/drawing/2014/main" id="{C0C1C6D5-77AE-4023-B1DC-FD8C66067B9D}"/>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smtClean="0"/>
              <a:pPr>
                <a:spcAft>
                  <a:spcPts val="600"/>
                </a:spcAft>
              </a:pPr>
              <a:t>49</a:t>
            </a:fld>
            <a:endParaRPr lang="en-US"/>
          </a:p>
        </p:txBody>
      </p:sp>
    </p:spTree>
    <p:extLst>
      <p:ext uri="{BB962C8B-B14F-4D97-AF65-F5344CB8AC3E}">
        <p14:creationId xmlns:p14="http://schemas.microsoft.com/office/powerpoint/2010/main" val="256272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r>
              <a:rPr lang="en-US" dirty="0"/>
              <a:t>Overpayments cont’d</a:t>
            </a:r>
          </a:p>
        </p:txBody>
      </p:sp>
      <p:sp>
        <p:nvSpPr>
          <p:cNvPr id="4" name="Slide Number Placeholder 3"/>
          <p:cNvSpPr>
            <a:spLocks noGrp="1"/>
          </p:cNvSpPr>
          <p:nvPr>
            <p:ph type="sldNum" sz="quarter" idx="12"/>
          </p:nvPr>
        </p:nvSpPr>
        <p:spPr>
          <a:xfrm>
            <a:off x="10837333" y="6470704"/>
            <a:ext cx="973667" cy="274320"/>
          </a:xfrm>
        </p:spPr>
        <p:txBody>
          <a:bodyPr>
            <a:normAutofit/>
          </a:bodyPr>
          <a:lstStyle/>
          <a:p>
            <a:pPr>
              <a:spcAft>
                <a:spcPts val="600"/>
              </a:spcAft>
            </a:pPr>
            <a:fld id="{D57F1E4F-1CFF-5643-939E-217C01CDF565}"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565733CE-E852-464E-935C-0C26DD09F234}"/>
              </a:ext>
            </a:extLst>
          </p:cNvPr>
          <p:cNvGraphicFramePr>
            <a:graphicFrameLocks noGrp="1"/>
          </p:cNvGraphicFramePr>
          <p:nvPr>
            <p:ph idx="1"/>
            <p:extLst>
              <p:ext uri="{D42A27DB-BD31-4B8C-83A1-F6EECF244321}">
                <p14:modId xmlns:p14="http://schemas.microsoft.com/office/powerpoint/2010/main" val="163731452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6384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945" y="624110"/>
            <a:ext cx="9100668" cy="1280890"/>
          </a:xfrm>
        </p:spPr>
        <p:txBody>
          <a:bodyPr>
            <a:normAutofit fontScale="90000"/>
          </a:bodyPr>
          <a:lstStyle/>
          <a:p>
            <a:r>
              <a:rPr lang="en-US" dirty="0"/>
              <a:t>How to Calculate an MA Overpayment </a:t>
            </a:r>
            <a:br>
              <a:rPr lang="en-US" dirty="0"/>
            </a:br>
            <a:br>
              <a:rPr lang="en-US" dirty="0"/>
            </a:br>
            <a:r>
              <a:rPr lang="en-US" sz="2800" dirty="0"/>
              <a:t>Start in Forward Health </a:t>
            </a:r>
          </a:p>
        </p:txBody>
      </p:sp>
      <p:pic>
        <p:nvPicPr>
          <p:cNvPr id="4" name="Content Placeholder 3"/>
          <p:cNvPicPr>
            <a:picLocks noGrp="1" noChangeAspect="1"/>
          </p:cNvPicPr>
          <p:nvPr>
            <p:ph idx="1"/>
          </p:nvPr>
        </p:nvPicPr>
        <p:blipFill>
          <a:blip r:embed="rId2"/>
          <a:stretch>
            <a:fillRect/>
          </a:stretch>
        </p:blipFill>
        <p:spPr>
          <a:xfrm>
            <a:off x="1970735" y="2234118"/>
            <a:ext cx="7932239" cy="3756345"/>
          </a:xfrm>
          <a:prstGeom prst="rect">
            <a:avLst/>
          </a:prstGeom>
        </p:spPr>
      </p:pic>
      <p:sp>
        <p:nvSpPr>
          <p:cNvPr id="8" name="Slide Number Placeholder 7"/>
          <p:cNvSpPr>
            <a:spLocks noGrp="1"/>
          </p:cNvSpPr>
          <p:nvPr>
            <p:ph type="sldNum" sz="quarter" idx="12"/>
          </p:nvPr>
        </p:nvSpPr>
        <p:spPr/>
        <p:txBody>
          <a:bodyPr>
            <a:normAutofit/>
          </a:bodyPr>
          <a:lstStyle/>
          <a:p>
            <a:fld id="{D57F1E4F-1CFF-5643-939E-217C01CDF565}" type="slidenum">
              <a:rPr lang="en-US" smtClean="0"/>
              <a:pPr/>
              <a:t>50</a:t>
            </a:fld>
            <a:endParaRPr lang="en-US" dirty="0"/>
          </a:p>
        </p:txBody>
      </p:sp>
      <p:sp>
        <p:nvSpPr>
          <p:cNvPr id="9" name="Oval 8"/>
          <p:cNvSpPr/>
          <p:nvPr/>
        </p:nvSpPr>
        <p:spPr>
          <a:xfrm>
            <a:off x="7833815" y="5486400"/>
            <a:ext cx="1651379" cy="3821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Oval 9"/>
          <p:cNvSpPr/>
          <p:nvPr/>
        </p:nvSpPr>
        <p:spPr>
          <a:xfrm>
            <a:off x="1906232" y="2843551"/>
            <a:ext cx="740777" cy="3227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Arrow 10"/>
          <p:cNvSpPr/>
          <p:nvPr/>
        </p:nvSpPr>
        <p:spPr>
          <a:xfrm>
            <a:off x="1019444" y="2843551"/>
            <a:ext cx="886788" cy="322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Left Arrow 4"/>
          <p:cNvSpPr/>
          <p:nvPr/>
        </p:nvSpPr>
        <p:spPr>
          <a:xfrm>
            <a:off x="9645730" y="5486400"/>
            <a:ext cx="1151070" cy="3765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43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1" y="624110"/>
            <a:ext cx="10835872" cy="1450350"/>
          </a:xfrm>
        </p:spPr>
        <p:txBody>
          <a:bodyPr>
            <a:normAutofit/>
          </a:bodyPr>
          <a:lstStyle/>
          <a:p>
            <a:r>
              <a:rPr lang="en-US" dirty="0"/>
              <a:t>How to Calculate an MA Overpayment</a:t>
            </a:r>
            <a:br>
              <a:rPr lang="en-US" dirty="0"/>
            </a:br>
            <a:br>
              <a:rPr lang="en-US" sz="1200" dirty="0"/>
            </a:br>
            <a:r>
              <a:rPr lang="en-US" sz="2000" dirty="0"/>
              <a:t>Find the Total Benefits Paid by Medicaid Report for each individual with an overpayment. </a:t>
            </a:r>
          </a:p>
        </p:txBody>
      </p:sp>
      <p:pic>
        <p:nvPicPr>
          <p:cNvPr id="5" name="Content Placeholder 4"/>
          <p:cNvPicPr>
            <a:picLocks noGrp="1" noChangeAspect="1"/>
          </p:cNvPicPr>
          <p:nvPr>
            <p:ph idx="1"/>
          </p:nvPr>
        </p:nvPicPr>
        <p:blipFill>
          <a:blip r:embed="rId2"/>
          <a:stretch>
            <a:fillRect/>
          </a:stretch>
        </p:blipFill>
        <p:spPr>
          <a:xfrm>
            <a:off x="2767489" y="2390076"/>
            <a:ext cx="6233160" cy="3814572"/>
          </a:xfrm>
          <a:prstGeom prst="rect">
            <a:avLst/>
          </a:prstGeom>
        </p:spPr>
      </p:pic>
      <p:sp>
        <p:nvSpPr>
          <p:cNvPr id="3" name="Slide Number Placeholder 2"/>
          <p:cNvSpPr>
            <a:spLocks noGrp="1"/>
          </p:cNvSpPr>
          <p:nvPr>
            <p:ph type="sldNum" sz="quarter" idx="12"/>
          </p:nvPr>
        </p:nvSpPr>
        <p:spPr/>
        <p:txBody>
          <a:bodyPr>
            <a:normAutofit/>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1471291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enter a foodshare ipv</a:t>
            </a:r>
            <a:endParaRPr lang="en-US" dirty="0"/>
          </a:p>
        </p:txBody>
      </p:sp>
      <p:sp>
        <p:nvSpPr>
          <p:cNvPr id="3" name="Content Placeholder 2"/>
          <p:cNvSpPr>
            <a:spLocks noGrp="1"/>
          </p:cNvSpPr>
          <p:nvPr>
            <p:ph idx="1"/>
          </p:nvPr>
        </p:nvSpPr>
        <p:spPr/>
        <p:txBody>
          <a:bodyPr>
            <a:normAutofit fontScale="62500" lnSpcReduction="20000"/>
          </a:bodyPr>
          <a:lstStyle/>
          <a:p>
            <a:r>
              <a:rPr lang="en-US" sz="2400" dirty="0"/>
              <a:t>Go to BVCI with SSN to find the claim number(s) pertaining to the FS IPV.</a:t>
            </a:r>
          </a:p>
          <a:p>
            <a:r>
              <a:rPr lang="en-US" sz="2400" dirty="0"/>
              <a:t>Go to BVCL with each of the FS claims the IPV goes with. Change the ‘Error Type’ to IV for each claim the IPV goes with.  </a:t>
            </a:r>
          </a:p>
          <a:p>
            <a:r>
              <a:rPr lang="en-US" sz="2400" dirty="0"/>
              <a:t>In CWW, under Individual Non-Financial, go to the FS IPV sanction screen. </a:t>
            </a:r>
          </a:p>
          <a:p>
            <a:pPr lvl="1"/>
            <a:r>
              <a:rPr lang="en-US" dirty="0"/>
              <a:t>Enter the Intentional Program Violation Number (1, 2, or 3). </a:t>
            </a:r>
          </a:p>
          <a:p>
            <a:r>
              <a:rPr lang="en-US" sz="2400" dirty="0"/>
              <a:t>Enter the Type of Offense Code as “F1”.</a:t>
            </a:r>
          </a:p>
          <a:p>
            <a:r>
              <a:rPr lang="en-US" sz="2400" dirty="0"/>
              <a:t>Enter the Decision Date (the date the Waiver of ADH was signed or the date of the court decision).</a:t>
            </a:r>
          </a:p>
          <a:p>
            <a:r>
              <a:rPr lang="en-US" sz="2400" dirty="0"/>
              <a:t>On the bottom of the screen, check the box next to the FS claim(s) that go with this IPV. The error type must be Fraud to link the claim. Press Next.</a:t>
            </a:r>
          </a:p>
          <a:p>
            <a:r>
              <a:rPr lang="en-US" sz="2400" dirty="0"/>
              <a:t>Enter case comments, for example: Janet signed a Waiver of Administrative Disqualification Hearing form on 9/19/21 (scanned into ECF under SANC). FS IPV #1 keyed today eff. 11/1/21 for 12 </a:t>
            </a:r>
            <a:r>
              <a:rPr lang="en-US" sz="2400" dirty="0" err="1"/>
              <a:t>mths</a:t>
            </a:r>
            <a:r>
              <a:rPr lang="en-US" sz="2400" dirty="0"/>
              <a:t>. Goes with FS claim 0900387450.</a:t>
            </a:r>
          </a:p>
          <a:p>
            <a:r>
              <a:rPr lang="en-US" sz="2400" dirty="0"/>
              <a:t>The Sanction Duration in Months and Sanction Begin Date will auto populate once you enter off the screen. </a:t>
            </a:r>
          </a:p>
          <a:p>
            <a:r>
              <a:rPr lang="en-US" sz="2400" b="1" dirty="0"/>
              <a:t>See next page for example.</a:t>
            </a:r>
          </a:p>
          <a:p>
            <a:endParaRPr lang="en-US" dirty="0"/>
          </a:p>
        </p:txBody>
      </p:sp>
      <p:sp>
        <p:nvSpPr>
          <p:cNvPr id="4" name="Date Placeholder 3"/>
          <p:cNvSpPr>
            <a:spLocks noGrp="1"/>
          </p:cNvSpPr>
          <p:nvPr>
            <p:ph type="dt" sz="half" idx="10"/>
          </p:nvPr>
        </p:nvSpPr>
        <p:spPr/>
        <p:txBody>
          <a:bodyPr/>
          <a:lstStyle/>
          <a:p>
            <a:fld id="{1A44E336-FC4A-4E51-94D1-E8427B3B385D}" type="datetime1">
              <a:rPr lang="en-US" smtClean="0"/>
              <a:t>1/12/2022</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52</a:t>
            </a:fld>
            <a:endParaRPr lang="en-US"/>
          </a:p>
        </p:txBody>
      </p:sp>
    </p:spTree>
    <p:extLst>
      <p:ext uri="{BB962C8B-B14F-4D97-AF65-F5344CB8AC3E}">
        <p14:creationId xmlns:p14="http://schemas.microsoft.com/office/powerpoint/2010/main" val="4066134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CWW </a:t>
            </a:r>
            <a:r>
              <a:rPr lang="en-US" dirty="0" err="1"/>
              <a:t>foodshare</a:t>
            </a:r>
            <a:r>
              <a:rPr lang="en-US" dirty="0"/>
              <a:t> IPV sanction page</a:t>
            </a:r>
          </a:p>
        </p:txBody>
      </p:sp>
      <p:pic>
        <p:nvPicPr>
          <p:cNvPr id="6" name="Content Placeholder 5"/>
          <p:cNvPicPr>
            <a:picLocks noGrp="1" noChangeAspect="1"/>
          </p:cNvPicPr>
          <p:nvPr>
            <p:ph idx="1"/>
          </p:nvPr>
        </p:nvPicPr>
        <p:blipFill>
          <a:blip r:embed="rId2"/>
          <a:stretch>
            <a:fillRect/>
          </a:stretch>
        </p:blipFill>
        <p:spPr>
          <a:xfrm>
            <a:off x="3395277" y="2286000"/>
            <a:ext cx="4977583" cy="4022725"/>
          </a:xfrm>
          <a:prstGeom prst="rect">
            <a:avLst/>
          </a:prstGeom>
        </p:spPr>
      </p:pic>
      <p:sp>
        <p:nvSpPr>
          <p:cNvPr id="4" name="Date Placeholder 3"/>
          <p:cNvSpPr>
            <a:spLocks noGrp="1"/>
          </p:cNvSpPr>
          <p:nvPr>
            <p:ph type="dt" sz="half" idx="10"/>
          </p:nvPr>
        </p:nvSpPr>
        <p:spPr/>
        <p:txBody>
          <a:bodyPr/>
          <a:lstStyle/>
          <a:p>
            <a:fld id="{1A44E336-FC4A-4E51-94D1-E8427B3B385D}" type="datetime1">
              <a:rPr lang="en-US" smtClean="0"/>
              <a:t>1/12/2022</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53</a:t>
            </a:fld>
            <a:endParaRPr lang="en-US"/>
          </a:p>
        </p:txBody>
      </p:sp>
    </p:spTree>
    <p:extLst>
      <p:ext uri="{BB962C8B-B14F-4D97-AF65-F5344CB8AC3E}">
        <p14:creationId xmlns:p14="http://schemas.microsoft.com/office/powerpoint/2010/main" val="2989611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018272" cy="1499616"/>
          </a:xfrm>
        </p:spPr>
        <p:txBody>
          <a:bodyPr>
            <a:normAutofit/>
          </a:bodyPr>
          <a:lstStyle/>
          <a:p>
            <a:r>
              <a:rPr lang="en-US"/>
              <a:t>Extensions to Existing Overpayment Timeframes</a:t>
            </a:r>
          </a:p>
        </p:txBody>
      </p:sp>
      <p:sp>
        <p:nvSpPr>
          <p:cNvPr id="3" name="Content Placeholder 2"/>
          <p:cNvSpPr>
            <a:spLocks noGrp="1"/>
          </p:cNvSpPr>
          <p:nvPr>
            <p:ph idx="1"/>
          </p:nvPr>
        </p:nvSpPr>
        <p:spPr>
          <a:xfrm>
            <a:off x="1024128" y="2286000"/>
            <a:ext cx="8018271" cy="4023360"/>
          </a:xfrm>
        </p:spPr>
        <p:txBody>
          <a:bodyPr>
            <a:normAutofit/>
          </a:bodyPr>
          <a:lstStyle/>
          <a:p>
            <a:r>
              <a:rPr lang="en-US" sz="1700"/>
              <a:t>If there is a current claim referral in BRITS for a case, and continuation of the previously requested overpayment time period is needed, please enter BRITS comments with the new time period. </a:t>
            </a:r>
          </a:p>
          <a:p>
            <a:pPr lvl="1">
              <a:buFont typeface="Arial" panose="020B0604020202020204" pitchFamily="34" charset="0"/>
              <a:buChar char="•"/>
            </a:pPr>
            <a:r>
              <a:rPr lang="en-US" sz="1700"/>
              <a:t>Request any additional verification needed for the extended timeframe. </a:t>
            </a:r>
          </a:p>
          <a:p>
            <a:r>
              <a:rPr lang="en-US" sz="1700"/>
              <a:t>For a Rock County case, email the overpayment team in Rock County at </a:t>
            </a:r>
            <a:r>
              <a:rPr lang="en-US" sz="1700">
                <a:hlinkClick r:id="rId2"/>
              </a:rPr>
              <a:t>OverpaymentReferrals@co.rock.wi.us</a:t>
            </a:r>
            <a:r>
              <a:rPr lang="en-US" sz="1700"/>
              <a:t>  This is very important due to the new processing timelines.</a:t>
            </a:r>
          </a:p>
          <a:p>
            <a:r>
              <a:rPr lang="en-US" sz="1700"/>
              <a:t>Include in the email the case name, case number or BRITS referral number, date of the original BRITS referral and the extension time period. </a:t>
            </a:r>
          </a:p>
          <a:p>
            <a:pPr lvl="1">
              <a:buFont typeface="Arial" panose="020B0604020202020204" pitchFamily="34" charset="0"/>
              <a:buChar char="•"/>
            </a:pPr>
            <a:r>
              <a:rPr lang="en-US" sz="1700" b="1"/>
              <a:t>EXAMPLE: </a:t>
            </a:r>
            <a:r>
              <a:rPr lang="en-US" sz="1700"/>
              <a:t>Barney Rubble, BRITS# 1234567890, original referral date 3/13/19, additional time frame of OP 8/21-10/21</a:t>
            </a:r>
          </a:p>
        </p:txBody>
      </p:sp>
      <p:sp>
        <p:nvSpPr>
          <p:cNvPr id="14" name="Rectangle 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smtClean="0"/>
              <a:pPr>
                <a:spcAft>
                  <a:spcPts val="600"/>
                </a:spcAft>
              </a:pPr>
              <a:t>1/12/2022</a:t>
            </a:fld>
            <a:endParaRPr lang="en-US"/>
          </a:p>
        </p:txBody>
      </p:sp>
      <p:sp>
        <p:nvSpPr>
          <p:cNvPr id="5" name="Slide Number Placeholder 4"/>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smtClean="0"/>
              <a:pPr>
                <a:spcAft>
                  <a:spcPts val="600"/>
                </a:spcAft>
              </a:pPr>
              <a:t>54</a:t>
            </a:fld>
            <a:endParaRPr lang="en-US"/>
          </a:p>
        </p:txBody>
      </p:sp>
    </p:spTree>
    <p:extLst>
      <p:ext uri="{BB962C8B-B14F-4D97-AF65-F5344CB8AC3E}">
        <p14:creationId xmlns:p14="http://schemas.microsoft.com/office/powerpoint/2010/main" val="2930116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3779085" cy="1499616"/>
          </a:xfrm>
        </p:spPr>
        <p:txBody>
          <a:bodyPr>
            <a:normAutofit/>
          </a:bodyPr>
          <a:lstStyle/>
          <a:p>
            <a:r>
              <a:rPr lang="en-US">
                <a:solidFill>
                  <a:srgbClr val="FFFFFF"/>
                </a:solidFill>
              </a:rPr>
              <a:t>Questions?</a:t>
            </a: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9" y="2286000"/>
            <a:ext cx="3791711" cy="3931920"/>
          </a:xfrm>
        </p:spPr>
        <p:txBody>
          <a:bodyPr>
            <a:normAutofit/>
          </a:bodyPr>
          <a:lstStyle/>
          <a:p>
            <a:endParaRPr lang="en-US">
              <a:solidFill>
                <a:srgbClr val="FFFFFF"/>
              </a:solidFill>
            </a:endParaRPr>
          </a:p>
          <a:p>
            <a:endParaRPr lang="en-US">
              <a:solidFill>
                <a:srgbClr val="FFFFFF"/>
              </a:solidFill>
            </a:endParaRPr>
          </a:p>
          <a:p>
            <a:endParaRPr lang="en-US">
              <a:solidFill>
                <a:srgbClr val="FFFFFF"/>
              </a:solidFill>
            </a:endParaRPr>
          </a:p>
          <a:p>
            <a:endParaRPr lang="en-US">
              <a:solidFill>
                <a:srgbClr val="FFFFFF"/>
              </a:solidFill>
            </a:endParaRPr>
          </a:p>
          <a:p>
            <a:endParaRPr lang="en-US">
              <a:solidFill>
                <a:srgbClr val="FFFFFF"/>
              </a:solidFill>
            </a:endParaRP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55699"/>
            <a:ext cx="5455921" cy="4546602"/>
          </a:xfrm>
          <a:prstGeom prst="rect">
            <a:avLst/>
          </a:prstGeom>
        </p:spPr>
      </p:pic>
      <p:sp>
        <p:nvSpPr>
          <p:cNvPr id="4" name="Date Placeholder 3"/>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pPr>
                <a:spcAft>
                  <a:spcPts val="600"/>
                </a:spcAft>
              </a:pPr>
              <a:t>1/12/2022</a:t>
            </a:fld>
            <a:endParaRPr lang="en-US"/>
          </a:p>
        </p:txBody>
      </p:sp>
      <p:sp>
        <p:nvSpPr>
          <p:cNvPr id="5" name="Slide Number Placeholder 4"/>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pPr>
                <a:spcAft>
                  <a:spcPts val="600"/>
                </a:spcAft>
              </a:pPr>
              <a:t>55</a:t>
            </a:fld>
            <a:endParaRPr lang="en-US"/>
          </a:p>
        </p:txBody>
      </p:sp>
    </p:spTree>
    <p:extLst>
      <p:ext uri="{BB962C8B-B14F-4D97-AF65-F5344CB8AC3E}">
        <p14:creationId xmlns:p14="http://schemas.microsoft.com/office/powerpoint/2010/main" val="344920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1">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744" y="484632"/>
            <a:ext cx="8948150"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80605-5FF7-4E99-8657-ED66F83ADB93}"/>
              </a:ext>
            </a:extLst>
          </p:cNvPr>
          <p:cNvSpPr>
            <a:spLocks noGrp="1"/>
          </p:cNvSpPr>
          <p:nvPr>
            <p:ph type="title"/>
          </p:nvPr>
        </p:nvSpPr>
        <p:spPr>
          <a:xfrm>
            <a:off x="3469327" y="788416"/>
            <a:ext cx="7923264" cy="1499616"/>
          </a:xfrm>
        </p:spPr>
        <p:txBody>
          <a:bodyPr>
            <a:normAutofit/>
          </a:bodyPr>
          <a:lstStyle/>
          <a:p>
            <a:r>
              <a:rPr lang="en-US">
                <a:solidFill>
                  <a:srgbClr val="FFFFFF"/>
                </a:solidFill>
              </a:rPr>
              <a:t>Pandemic Processes</a:t>
            </a:r>
          </a:p>
        </p:txBody>
      </p:sp>
      <p:sp>
        <p:nvSpPr>
          <p:cNvPr id="20" name="Rectangle 13">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152" y="484632"/>
            <a:ext cx="2128933"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15">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071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1C2967-7186-46C9-8225-DC85FFDD67D9}"/>
              </a:ext>
            </a:extLst>
          </p:cNvPr>
          <p:cNvSpPr>
            <a:spLocks noGrp="1"/>
          </p:cNvSpPr>
          <p:nvPr>
            <p:ph idx="1"/>
          </p:nvPr>
        </p:nvSpPr>
        <p:spPr>
          <a:xfrm>
            <a:off x="3469327" y="1838632"/>
            <a:ext cx="7923264" cy="4325501"/>
          </a:xfrm>
        </p:spPr>
        <p:txBody>
          <a:bodyPr vert="horz" lIns="91440" tIns="45720" rIns="91440" bIns="45720" rtlCol="0">
            <a:noAutofit/>
          </a:bodyPr>
          <a:lstStyle/>
          <a:p>
            <a:r>
              <a:rPr lang="en-US" sz="1800" dirty="0">
                <a:solidFill>
                  <a:srgbClr val="FFFFFF"/>
                </a:solidFill>
              </a:rPr>
              <a:t>No Health Care overpayments are being processed for errors during the Public Health Emergency timeframe, 03/2020--current.  ***CTS does not fall under MA overpayment rules so, we can process CTS overpayments during the PHE.</a:t>
            </a:r>
          </a:p>
          <a:p>
            <a:r>
              <a:rPr lang="en-US" sz="1800" dirty="0">
                <a:solidFill>
                  <a:srgbClr val="FFFFFF"/>
                </a:solidFill>
              </a:rPr>
              <a:t>No Child Care overpayments are being processed for the periods 03/2020--06/2020 and 03/2021--06/2021 unless they are due to IPV or zero-attendance hours in that month.  </a:t>
            </a:r>
          </a:p>
          <a:p>
            <a:r>
              <a:rPr lang="en-US" sz="1800" dirty="0">
                <a:solidFill>
                  <a:srgbClr val="FFFFFF"/>
                </a:solidFill>
              </a:rPr>
              <a:t>If a client would have been eligible for at least $1.00 in FoodShare, no overpayment is created during the Public Health Emergency timeframe, 03/20—current.</a:t>
            </a:r>
          </a:p>
          <a:p>
            <a:r>
              <a:rPr lang="en-US" sz="1800" dirty="0">
                <a:solidFill>
                  <a:srgbClr val="FFFFFF"/>
                </a:solidFill>
              </a:rPr>
              <a:t>No recovery is allowed of the additional 15% FoodShare issued 01/21—09/21 or the additional $95 emergency supplement issued 04/21—current.  </a:t>
            </a:r>
          </a:p>
          <a:p>
            <a:pPr lvl="1"/>
            <a:r>
              <a:rPr lang="en-US" sz="1400" dirty="0">
                <a:solidFill>
                  <a:srgbClr val="FFFFFF"/>
                </a:solidFill>
              </a:rPr>
              <a:t>If more people were included in the household than should have been, then you can collect the difference between the FS maximum allotment amounts.  Example:  FS issued for group of 3 but should have been group of 2.</a:t>
            </a:r>
          </a:p>
          <a:p>
            <a:pPr lvl="1"/>
            <a:r>
              <a:rPr lang="en-US" sz="1400" dirty="0">
                <a:solidFill>
                  <a:srgbClr val="FFFFFF"/>
                </a:solidFill>
              </a:rPr>
              <a:t>You may need to manipulate BVBD using PF24 or use the Overpayment Calculator Tool to adjust the claims as the system does not recognize that these amounts are not recoverable.</a:t>
            </a:r>
          </a:p>
        </p:txBody>
      </p:sp>
      <p:sp>
        <p:nvSpPr>
          <p:cNvPr id="4" name="Date Placeholder 3">
            <a:extLst>
              <a:ext uri="{FF2B5EF4-FFF2-40B4-BE49-F238E27FC236}">
                <a16:creationId xmlns:a16="http://schemas.microsoft.com/office/drawing/2014/main" id="{7F066630-489E-443F-A3DB-16E822B10B03}"/>
              </a:ext>
            </a:extLst>
          </p:cNvPr>
          <p:cNvSpPr>
            <a:spLocks noGrp="1"/>
          </p:cNvSpPr>
          <p:nvPr>
            <p:ph type="dt" sz="half" idx="10"/>
          </p:nvPr>
        </p:nvSpPr>
        <p:spPr>
          <a:xfrm>
            <a:off x="1024129" y="6470704"/>
            <a:ext cx="2154143" cy="274320"/>
          </a:xfrm>
        </p:spPr>
        <p:txBody>
          <a:bodyPr>
            <a:normAutofit/>
          </a:bodyPr>
          <a:lstStyle/>
          <a:p>
            <a:pPr>
              <a:spcAft>
                <a:spcPts val="600"/>
              </a:spcAft>
            </a:pPr>
            <a:fld id="{3DE19F4B-1667-4652-A309-01B87D2798F8}" type="datetime1">
              <a:rPr lang="en-US">
                <a:solidFill>
                  <a:schemeClr val="bg1">
                    <a:lumMod val="95000"/>
                    <a:lumOff val="5000"/>
                  </a:schemeClr>
                </a:solidFill>
              </a:rPr>
              <a:pPr>
                <a:spcAft>
                  <a:spcPts val="600"/>
                </a:spcAft>
              </a:pPr>
              <a:t>1/12/2022</a:t>
            </a:fld>
            <a:endParaRPr lang="en-US">
              <a:solidFill>
                <a:schemeClr val="bg1">
                  <a:lumMod val="95000"/>
                  <a:lumOff val="5000"/>
                </a:schemeClr>
              </a:solidFill>
            </a:endParaRPr>
          </a:p>
        </p:txBody>
      </p:sp>
      <p:sp>
        <p:nvSpPr>
          <p:cNvPr id="5" name="Slide Number Placeholder 4">
            <a:extLst>
              <a:ext uri="{FF2B5EF4-FFF2-40B4-BE49-F238E27FC236}">
                <a16:creationId xmlns:a16="http://schemas.microsoft.com/office/drawing/2014/main" id="{9A2FFA34-857F-4EFB-B0C5-4A696F1DD29C}"/>
              </a:ext>
            </a:extLst>
          </p:cNvPr>
          <p:cNvSpPr>
            <a:spLocks noGrp="1"/>
          </p:cNvSpPr>
          <p:nvPr>
            <p:ph type="sldNum" sz="quarter" idx="12"/>
          </p:nvPr>
        </p:nvSpPr>
        <p:spPr>
          <a:xfrm>
            <a:off x="10837333" y="6470704"/>
            <a:ext cx="973667" cy="274320"/>
          </a:xfrm>
        </p:spPr>
        <p:txBody>
          <a:bodyPr>
            <a:normAutofit/>
          </a:bodyPr>
          <a:lstStyle/>
          <a:p>
            <a:pPr>
              <a:spcAft>
                <a:spcPts val="600"/>
              </a:spcAft>
            </a:pPr>
            <a:fld id="{D77CCBAE-CD6C-4034-A20D-11180A96BD83}" type="slidenum">
              <a:rPr lang="en-US">
                <a:solidFill>
                  <a:schemeClr val="bg1">
                    <a:lumMod val="95000"/>
                    <a:lumOff val="5000"/>
                  </a:schemeClr>
                </a:solidFill>
              </a:rPr>
              <a:pPr>
                <a:spcAft>
                  <a:spcPts val="600"/>
                </a:spcAft>
              </a:pPr>
              <a:t>6</a:t>
            </a:fld>
            <a:endParaRPr lang="en-US">
              <a:solidFill>
                <a:schemeClr val="bg1">
                  <a:lumMod val="95000"/>
                  <a:lumOff val="5000"/>
                </a:schemeClr>
              </a:solidFill>
            </a:endParaRPr>
          </a:p>
        </p:txBody>
      </p:sp>
    </p:spTree>
    <p:extLst>
      <p:ext uri="{BB962C8B-B14F-4D97-AF65-F5344CB8AC3E}">
        <p14:creationId xmlns:p14="http://schemas.microsoft.com/office/powerpoint/2010/main" val="22289044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867061" cy="1499616"/>
          </a:xfrm>
        </p:spPr>
        <p:txBody>
          <a:bodyPr>
            <a:normAutofit/>
          </a:bodyPr>
          <a:lstStyle/>
          <a:p>
            <a:r>
              <a:rPr lang="en-US" dirty="0"/>
              <a:t>Finding Existing Overpayments on a CASE</a:t>
            </a:r>
          </a:p>
        </p:txBody>
      </p:sp>
      <p:pic>
        <p:nvPicPr>
          <p:cNvPr id="4" name="Picture 3"/>
          <p:cNvPicPr>
            <a:picLocks noChangeAspect="1"/>
          </p:cNvPicPr>
          <p:nvPr/>
        </p:nvPicPr>
        <p:blipFill>
          <a:blip r:embed="rId3"/>
          <a:stretch>
            <a:fillRect/>
          </a:stretch>
        </p:blipFill>
        <p:spPr>
          <a:xfrm>
            <a:off x="88916" y="2084832"/>
            <a:ext cx="7362920" cy="3939551"/>
          </a:xfrm>
          <a:prstGeom prst="rect">
            <a:avLst/>
          </a:prstGeom>
        </p:spPr>
      </p:pic>
      <p:sp>
        <p:nvSpPr>
          <p:cNvPr id="20" name="Rectangle 1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21490" y="585216"/>
            <a:ext cx="3527043" cy="5586984"/>
          </a:xfrm>
        </p:spPr>
        <p:txBody>
          <a:bodyPr anchor="ctr">
            <a:normAutofit fontScale="92500" lnSpcReduction="10000"/>
          </a:bodyPr>
          <a:lstStyle/>
          <a:p>
            <a:endParaRPr lang="en-US" dirty="0">
              <a:solidFill>
                <a:srgbClr val="FFFFFF"/>
              </a:solidFill>
            </a:endParaRPr>
          </a:p>
          <a:p>
            <a:endParaRPr lang="en-US" dirty="0">
              <a:solidFill>
                <a:srgbClr val="FFFFFF"/>
              </a:solidFill>
            </a:endParaRPr>
          </a:p>
          <a:p>
            <a:endParaRPr lang="en-US" dirty="0">
              <a:solidFill>
                <a:srgbClr val="FFFFFF"/>
              </a:solidFill>
            </a:endParaRPr>
          </a:p>
          <a:p>
            <a:r>
              <a:rPr lang="en-US" dirty="0">
                <a:solidFill>
                  <a:srgbClr val="FFFFFF"/>
                </a:solidFill>
              </a:rPr>
              <a:t>To find a list of overpayments for a case, you can look it up in mainframe on TRAN: BVRA with PARMS: Case Number. </a:t>
            </a:r>
          </a:p>
          <a:p>
            <a:endParaRPr lang="en-US" dirty="0">
              <a:solidFill>
                <a:srgbClr val="FFFFFF"/>
              </a:solidFill>
            </a:endParaRPr>
          </a:p>
          <a:p>
            <a:r>
              <a:rPr lang="en-US" dirty="0">
                <a:solidFill>
                  <a:srgbClr val="FFFFFF"/>
                </a:solidFill>
              </a:rPr>
              <a:t>This list will show you the claim referral number(s), program type, referral period, claim amount and notice date.  </a:t>
            </a:r>
          </a:p>
          <a:p>
            <a:endParaRPr lang="en-US" dirty="0">
              <a:solidFill>
                <a:srgbClr val="FFFFFF"/>
              </a:solidFill>
            </a:endParaRPr>
          </a:p>
          <a:p>
            <a:r>
              <a:rPr lang="en-US" dirty="0">
                <a:solidFill>
                  <a:srgbClr val="FFFFFF"/>
                </a:solidFill>
              </a:rPr>
              <a:t>Copies of all paperwork/manual notices should be in ECF, coded OP, under the corresponding case number.</a:t>
            </a:r>
          </a:p>
          <a:p>
            <a:endParaRPr lang="en-US" sz="2000" dirty="0">
              <a:solidFill>
                <a:srgbClr val="FFFFFF"/>
              </a:solidFill>
            </a:endParaRPr>
          </a:p>
          <a:p>
            <a:endParaRPr lang="en-US" sz="2000" dirty="0">
              <a:solidFill>
                <a:srgbClr val="FFFFFF"/>
              </a:solidFill>
            </a:endParaRPr>
          </a:p>
          <a:p>
            <a:pPr marL="0" indent="0">
              <a:buNone/>
            </a:pPr>
            <a:endParaRPr lang="en-US" sz="2000" dirty="0">
              <a:solidFill>
                <a:srgbClr val="FFFFFF"/>
              </a:solidFill>
            </a:endParaRPr>
          </a:p>
        </p:txBody>
      </p:sp>
      <p:sp>
        <p:nvSpPr>
          <p:cNvPr id="15" name="Slide Number Placeholder 14"/>
          <p:cNvSpPr>
            <a:spLocks noGrp="1"/>
          </p:cNvSpPr>
          <p:nvPr>
            <p:ph type="sldNum" sz="quarter" idx="12"/>
          </p:nvPr>
        </p:nvSpPr>
        <p:spPr>
          <a:xfrm>
            <a:off x="10837333" y="6470704"/>
            <a:ext cx="973667" cy="274320"/>
          </a:xfrm>
        </p:spPr>
        <p:txBody>
          <a:bodyPr>
            <a:normAutofit/>
          </a:bodyPr>
          <a:lstStyle/>
          <a:p>
            <a:pPr>
              <a:spcAft>
                <a:spcPts val="600"/>
              </a:spcAft>
            </a:pPr>
            <a:fld id="{D57F1E4F-1CFF-5643-939E-217C01CDF565}" type="slidenum">
              <a:rPr lang="en-US"/>
              <a:pPr>
                <a:spcAft>
                  <a:spcPts val="600"/>
                </a:spcAft>
              </a:pPr>
              <a:t>7</a:t>
            </a:fld>
            <a:endParaRPr lang="en-US" dirty="0"/>
          </a:p>
        </p:txBody>
      </p:sp>
      <p:sp>
        <p:nvSpPr>
          <p:cNvPr id="5" name="Rectangle 4">
            <a:extLst>
              <a:ext uri="{FF2B5EF4-FFF2-40B4-BE49-F238E27FC236}">
                <a16:creationId xmlns:a16="http://schemas.microsoft.com/office/drawing/2014/main" id="{FF553D3D-6B71-483E-854F-D67728EBFAD7}"/>
              </a:ext>
            </a:extLst>
          </p:cNvPr>
          <p:cNvSpPr/>
          <p:nvPr/>
        </p:nvSpPr>
        <p:spPr>
          <a:xfrm>
            <a:off x="550416" y="3283974"/>
            <a:ext cx="599957" cy="1128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3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3779085" cy="1499616"/>
          </a:xfrm>
        </p:spPr>
        <p:txBody>
          <a:bodyPr>
            <a:noAutofit/>
          </a:bodyPr>
          <a:lstStyle/>
          <a:p>
            <a:r>
              <a:rPr lang="en-US" sz="4000" dirty="0">
                <a:solidFill>
                  <a:srgbClr val="FFFFFF"/>
                </a:solidFill>
              </a:rPr>
              <a:t>Finding EXISTING Overpayments for a PERSON</a:t>
            </a:r>
          </a:p>
        </p:txBody>
      </p:sp>
      <p:cxnSp>
        <p:nvCxnSpPr>
          <p:cNvPr id="19" name="Straight Connector 18">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idx="1"/>
          </p:nvPr>
        </p:nvSpPr>
        <p:spPr>
          <a:xfrm>
            <a:off x="914401" y="2286000"/>
            <a:ext cx="4271748" cy="4333164"/>
          </a:xfrm>
        </p:spPr>
        <p:txBody>
          <a:bodyPr>
            <a:normAutofit/>
          </a:bodyPr>
          <a:lstStyle/>
          <a:p>
            <a:r>
              <a:rPr lang="en-US" sz="2000" dirty="0">
                <a:solidFill>
                  <a:srgbClr val="FFFFFF"/>
                </a:solidFill>
              </a:rPr>
              <a:t>To find a list of overpayments by a person, you can look it up in mainframe on TRAN: BVCI  with PARM:  SSN or PIN. </a:t>
            </a:r>
          </a:p>
          <a:p>
            <a:endParaRPr lang="en-US" sz="2000" dirty="0">
              <a:solidFill>
                <a:srgbClr val="FFFFFF"/>
              </a:solidFill>
            </a:endParaRPr>
          </a:p>
          <a:p>
            <a:r>
              <a:rPr lang="en-US" sz="2000" dirty="0">
                <a:solidFill>
                  <a:srgbClr val="FFFFFF"/>
                </a:solidFill>
              </a:rPr>
              <a:t>This list will show you which case(s) the overpayments go with, the original overpayment amount, and the current balance owed. </a:t>
            </a:r>
          </a:p>
          <a:p>
            <a:endParaRPr lang="en-US" sz="2000" dirty="0">
              <a:solidFill>
                <a:srgbClr val="FFFFFF"/>
              </a:solidFill>
            </a:endParaRPr>
          </a:p>
          <a:p>
            <a:r>
              <a:rPr lang="en-US" sz="2000" dirty="0">
                <a:solidFill>
                  <a:srgbClr val="FFFFFF"/>
                </a:solidFill>
              </a:rPr>
              <a:t>Copies of all paperwork/manual notices should be in ECF, coded OP, under the corresponding case number.</a:t>
            </a:r>
          </a:p>
          <a:p>
            <a:endParaRPr lang="en-US" sz="2000" dirty="0">
              <a:solidFill>
                <a:srgbClr val="FFFFFF"/>
              </a:solidFill>
            </a:endParaRPr>
          </a:p>
          <a:p>
            <a:endParaRPr lang="en-US" sz="2000" dirty="0">
              <a:solidFill>
                <a:srgbClr val="FFFFFF"/>
              </a:solidFill>
            </a:endParaRPr>
          </a:p>
        </p:txBody>
      </p:sp>
      <p:pic>
        <p:nvPicPr>
          <p:cNvPr id="12" name="Picture 11"/>
          <p:cNvPicPr>
            <a:picLocks noChangeAspect="1"/>
          </p:cNvPicPr>
          <p:nvPr/>
        </p:nvPicPr>
        <p:blipFill>
          <a:blip r:embed="rId2"/>
          <a:stretch>
            <a:fillRect/>
          </a:stretch>
        </p:blipFill>
        <p:spPr>
          <a:xfrm>
            <a:off x="5568287" y="1364777"/>
            <a:ext cx="6487645" cy="4462818"/>
          </a:xfrm>
          <a:prstGeom prst="rect">
            <a:avLst/>
          </a:prstGeom>
        </p:spPr>
      </p:pic>
      <p:sp>
        <p:nvSpPr>
          <p:cNvPr id="4" name="Slide Number Placeholder 3"/>
          <p:cNvSpPr>
            <a:spLocks noGrp="1"/>
          </p:cNvSpPr>
          <p:nvPr>
            <p:ph type="sldNum" sz="quarter" idx="12"/>
          </p:nvPr>
        </p:nvSpPr>
        <p:spPr>
          <a:xfrm>
            <a:off x="10837333" y="6470704"/>
            <a:ext cx="973667" cy="274320"/>
          </a:xfrm>
        </p:spPr>
        <p:txBody>
          <a:bodyPr>
            <a:normAutofit/>
          </a:bodyPr>
          <a:lstStyle/>
          <a:p>
            <a:pPr>
              <a:spcAft>
                <a:spcPts val="600"/>
              </a:spcAft>
            </a:pPr>
            <a:fld id="{D57F1E4F-1CFF-5643-939E-217C01CDF565}" type="slidenum">
              <a:rPr lang="en-US" smtClean="0"/>
              <a:pPr>
                <a:spcAft>
                  <a:spcPts val="600"/>
                </a:spcAft>
              </a:pPr>
              <a:t>8</a:t>
            </a:fld>
            <a:endParaRPr lang="en-US"/>
          </a:p>
        </p:txBody>
      </p:sp>
      <p:sp>
        <p:nvSpPr>
          <p:cNvPr id="3" name="Rectangle 2">
            <a:extLst>
              <a:ext uri="{FF2B5EF4-FFF2-40B4-BE49-F238E27FC236}">
                <a16:creationId xmlns:a16="http://schemas.microsoft.com/office/drawing/2014/main" id="{CAD4975E-D386-41E6-8257-ED4309B2CA37}"/>
              </a:ext>
            </a:extLst>
          </p:cNvPr>
          <p:cNvSpPr/>
          <p:nvPr/>
        </p:nvSpPr>
        <p:spPr>
          <a:xfrm>
            <a:off x="6436311" y="2698812"/>
            <a:ext cx="470516" cy="170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57892B-769C-4D6B-8828-2A97E4AEBE00}"/>
              </a:ext>
            </a:extLst>
          </p:cNvPr>
          <p:cNvSpPr/>
          <p:nvPr/>
        </p:nvSpPr>
        <p:spPr>
          <a:xfrm>
            <a:off x="7368466" y="2698812"/>
            <a:ext cx="399495" cy="170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45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564" y="624110"/>
            <a:ext cx="10701048" cy="600203"/>
          </a:xfrm>
        </p:spPr>
        <p:txBody>
          <a:bodyPr>
            <a:normAutofit fontScale="90000"/>
          </a:bodyPr>
          <a:lstStyle/>
          <a:p>
            <a:r>
              <a:rPr lang="en-US" dirty="0"/>
              <a:t>To see overpayment information in BRITS</a:t>
            </a:r>
          </a:p>
        </p:txBody>
      </p:sp>
      <p:sp>
        <p:nvSpPr>
          <p:cNvPr id="3" name="Content Placeholder 2"/>
          <p:cNvSpPr>
            <a:spLocks noGrp="1"/>
          </p:cNvSpPr>
          <p:nvPr>
            <p:ph idx="1"/>
          </p:nvPr>
        </p:nvSpPr>
        <p:spPr>
          <a:xfrm>
            <a:off x="1968649" y="1301675"/>
            <a:ext cx="9535963" cy="5405612"/>
          </a:xfrm>
        </p:spPr>
        <p:txBody>
          <a:bodyPr/>
          <a:lstStyle/>
          <a:p>
            <a:r>
              <a:rPr lang="en-US" sz="1600" dirty="0"/>
              <a:t>To see overpayment information in BRITS, click the button circled in the screenshot below.</a:t>
            </a:r>
          </a:p>
          <a:p>
            <a:endParaRPr lang="en-US" dirty="0"/>
          </a:p>
          <a:p>
            <a:endParaRPr lang="en-US" dirty="0"/>
          </a:p>
          <a:p>
            <a:endParaRPr lang="en-US" dirty="0"/>
          </a:p>
          <a:p>
            <a:endParaRPr lang="en-US" dirty="0"/>
          </a:p>
          <a:p>
            <a:pPr marL="0" indent="0">
              <a:buNone/>
            </a:pPr>
            <a:endParaRPr lang="en-US" dirty="0"/>
          </a:p>
          <a:p>
            <a:r>
              <a:rPr lang="en-US" sz="1600" dirty="0"/>
              <a:t>It will open this box, shown below, at the bottom of the screen. It shows the initial amount of the overpayment and the current balance owed.</a:t>
            </a:r>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1/12/2022</a:t>
            </a:fld>
            <a:endParaRPr lang="en-US"/>
          </a:p>
        </p:txBody>
      </p:sp>
      <p:sp>
        <p:nvSpPr>
          <p:cNvPr id="5" name="Slide Number Placeholder 4"/>
          <p:cNvSpPr>
            <a:spLocks noGrp="1"/>
          </p:cNvSpPr>
          <p:nvPr>
            <p:ph type="sldNum" sz="quarter" idx="12"/>
          </p:nvPr>
        </p:nvSpPr>
        <p:spPr/>
        <p:txBody>
          <a:bodyPr>
            <a:normAutofit/>
          </a:bodyPr>
          <a:lstStyle/>
          <a:p>
            <a:fld id="{D77CCBAE-CD6C-4034-A20D-11180A96BD83}" type="slidenum">
              <a:rPr lang="en-US" smtClean="0"/>
              <a:t>9</a:t>
            </a:fld>
            <a:endParaRPr lang="en-US"/>
          </a:p>
        </p:txBody>
      </p:sp>
      <p:pic>
        <p:nvPicPr>
          <p:cNvPr id="8" name="Picture 7"/>
          <p:cNvPicPr>
            <a:picLocks noChangeAspect="1"/>
          </p:cNvPicPr>
          <p:nvPr/>
        </p:nvPicPr>
        <p:blipFill>
          <a:blip r:embed="rId2"/>
          <a:stretch>
            <a:fillRect/>
          </a:stretch>
        </p:blipFill>
        <p:spPr>
          <a:xfrm>
            <a:off x="1446899" y="4639287"/>
            <a:ext cx="8827523" cy="1834073"/>
          </a:xfrm>
          <a:prstGeom prst="rect">
            <a:avLst/>
          </a:prstGeom>
        </p:spPr>
      </p:pic>
      <p:pic>
        <p:nvPicPr>
          <p:cNvPr id="15" name="Picture 14"/>
          <p:cNvPicPr>
            <a:picLocks noChangeAspect="1"/>
          </p:cNvPicPr>
          <p:nvPr/>
        </p:nvPicPr>
        <p:blipFill>
          <a:blip r:embed="rId3"/>
          <a:stretch>
            <a:fillRect/>
          </a:stretch>
        </p:blipFill>
        <p:spPr>
          <a:xfrm>
            <a:off x="1193825" y="1661484"/>
            <a:ext cx="10115593" cy="2342997"/>
          </a:xfrm>
          <a:prstGeom prst="rect">
            <a:avLst/>
          </a:prstGeom>
        </p:spPr>
      </p:pic>
      <p:sp>
        <p:nvSpPr>
          <p:cNvPr id="6" name="Rectangle 5">
            <a:extLst>
              <a:ext uri="{FF2B5EF4-FFF2-40B4-BE49-F238E27FC236}">
                <a16:creationId xmlns:a16="http://schemas.microsoft.com/office/drawing/2014/main" id="{54A86D03-A9E1-4D86-8B17-C90D7167C9AF}"/>
              </a:ext>
            </a:extLst>
          </p:cNvPr>
          <p:cNvSpPr/>
          <p:nvPr/>
        </p:nvSpPr>
        <p:spPr>
          <a:xfrm>
            <a:off x="1819922" y="5556324"/>
            <a:ext cx="337352" cy="677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71F82EF-5A32-4C0D-BC5C-CBACBFEA1101}"/>
              </a:ext>
            </a:extLst>
          </p:cNvPr>
          <p:cNvSpPr/>
          <p:nvPr/>
        </p:nvSpPr>
        <p:spPr>
          <a:xfrm>
            <a:off x="2594041" y="5556324"/>
            <a:ext cx="442122" cy="677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477900-A468-454F-B5DE-28C4EBC9AD3B}"/>
              </a:ext>
            </a:extLst>
          </p:cNvPr>
          <p:cNvSpPr/>
          <p:nvPr/>
        </p:nvSpPr>
        <p:spPr>
          <a:xfrm>
            <a:off x="3460955" y="2465034"/>
            <a:ext cx="462116" cy="145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535E38-E023-4792-872B-67C6F10B0C4C}"/>
              </a:ext>
            </a:extLst>
          </p:cNvPr>
          <p:cNvSpPr/>
          <p:nvPr/>
        </p:nvSpPr>
        <p:spPr>
          <a:xfrm>
            <a:off x="3692013" y="2782437"/>
            <a:ext cx="624348" cy="145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72097C-B767-460E-90EA-7EE79A81FCDD}"/>
              </a:ext>
            </a:extLst>
          </p:cNvPr>
          <p:cNvSpPr/>
          <p:nvPr/>
        </p:nvSpPr>
        <p:spPr>
          <a:xfrm>
            <a:off x="3178272" y="1798983"/>
            <a:ext cx="626812" cy="216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E39C5F67-0DAC-47CF-9662-0B3310833610}"/>
              </a:ext>
            </a:extLst>
          </p:cNvPr>
          <p:cNvSpPr/>
          <p:nvPr/>
        </p:nvSpPr>
        <p:spPr>
          <a:xfrm rot="19406499">
            <a:off x="10673542" y="216130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6278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2f254586-b35f-4441-a040-f54e6e92090e">
      <Value>EST Meetings</Value>
      <Value>New Worker Classroom Training</Value>
      <Value>Training Presentations</Value>
    </Document_x0020_Type>
    <Training_x0020_Topic xmlns="2f254586-b35f-4441-a040-f54e6e92090e">
      <ns2:Value xmlns:ns2="2f254586-b35f-4441-a040-f54e6e92090e">Overpayments</ns2:Value>
    </Training_x0020_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F30E3757AF094391C43966ABD436EC" ma:contentTypeVersion="13" ma:contentTypeDescription="Create a new document." ma:contentTypeScope="" ma:versionID="caebad8508436362e4eedea7c8ad5288">
  <xsd:schema xmlns:xsd="http://www.w3.org/2001/XMLSchema" xmlns:xs="http://www.w3.org/2001/XMLSchema" xmlns:p="http://schemas.microsoft.com/office/2006/metadata/properties" xmlns:ns2="2f254586-b35f-4441-a040-f54e6e92090e" targetNamespace="http://schemas.microsoft.com/office/2006/metadata/properties" ma:root="true" ma:fieldsID="cd59f80fb6fba5a1461f1b0399591e10" ns2:_="">
    <xsd:import namespace="2f254586-b35f-4441-a040-f54e6e92090e"/>
    <xsd:element name="properties">
      <xsd:complexType>
        <xsd:sequence>
          <xsd:element name="documentManagement">
            <xsd:complexType>
              <xsd:all>
                <xsd:element ref="ns2:Document_x0020_Type" minOccurs="0"/>
                <xsd:element ref="ns2:Training_x0020_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54586-b35f-4441-a040-f54e6e92090e"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complexType>
        <xsd:complexContent>
          <xsd:extension base="dms:MultiChoice">
            <xsd:sequence>
              <xsd:element name="Value" maxOccurs="unbounded" minOccurs="0" nillable="true">
                <xsd:simpleType>
                  <xsd:restriction base="dms:Choice">
                    <xsd:enumeration value="Case Review"/>
                    <xsd:enumeration value="Desk Aid"/>
                    <xsd:enumeration value="DHS New Worker Training"/>
                    <xsd:enumeration value="EST Agenda"/>
                    <xsd:enumeration value="EST Agent Reminders"/>
                    <xsd:enumeration value="EST Meetings"/>
                    <xsd:enumeration value="New Worker Classroom Training"/>
                    <xsd:enumeration value="Quizzes"/>
                    <xsd:enumeration value="Release Summaries"/>
                    <xsd:enumeration value="Schedules"/>
                    <xsd:enumeration value="Training Forms"/>
                    <xsd:enumeration value="Training Guidelines and Materials"/>
                    <xsd:enumeration value="Training Presentations"/>
                    <xsd:enumeration value="Training Team Agenda"/>
                    <xsd:enumeration value="Training Team Minutes"/>
                  </xsd:restriction>
                </xsd:simpleType>
              </xsd:element>
            </xsd:sequence>
          </xsd:extension>
        </xsd:complexContent>
      </xsd:complexType>
    </xsd:element>
    <xsd:element name="Training_x0020_Topic" ma:index="9" nillable="true" ma:displayName="Training Topic" ma:internalName="Training_x0020_Topic">
      <xsd:complexType>
        <xsd:complexContent>
          <xsd:extension base="dms:MultiChoice">
            <xsd:sequence>
              <xsd:element name="Value" maxOccurs="unbounded" minOccurs="0" nillable="true">
                <xsd:simpleType>
                  <xsd:restriction base="dms:Choice">
                    <xsd:enumeration value="ABAWD and Work Registrant"/>
                    <xsd:enumeration value="Alerts"/>
                    <xsd:enumeration value="Application/Renewal"/>
                    <xsd:enumeration value="Brits"/>
                    <xsd:enumeration value="Call Center"/>
                    <xsd:enumeration value="Case Comments"/>
                    <xsd:enumeration value="Changes and EBT Screens"/>
                    <xsd:enumeration value="Child Care and W-2"/>
                    <xsd:enumeration value="Child Support"/>
                    <xsd:enumeration value="Data Exchange"/>
                    <xsd:enumeration value="Desk Aid Training"/>
                    <xsd:enumeration value="Doc Viewer and ECF"/>
                    <xsd:enumeration value="EBD and SSA"/>
                    <xsd:enumeration value="EI"/>
                    <xsd:enumeration value="FEV"/>
                    <xsd:enumeration value="Forward Health"/>
                    <xsd:enumeration value="Interviewing"/>
                    <xsd:enumeration value="Medical Expense"/>
                    <xsd:enumeration value="Mock Interview"/>
                    <xsd:enumeration value="New Worker Orientation"/>
                    <xsd:enumeration value="Overpayments"/>
                    <xsd:enumeration value="Self-Employment"/>
                    <xsd:enumeration value="SWICAs and Discrepancie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15595C-8FBB-4AF8-BE7F-2939F69DA9B7}">
  <ds:schemaRefs>
    <ds:schemaRef ds:uri="http://schemas.microsoft.com/sharepoint/v3/contenttype/forms"/>
  </ds:schemaRefs>
</ds:datastoreItem>
</file>

<file path=customXml/itemProps2.xml><?xml version="1.0" encoding="utf-8"?>
<ds:datastoreItem xmlns:ds="http://schemas.openxmlformats.org/officeDocument/2006/customXml" ds:itemID="{37BB3BDB-6A66-417B-A783-3F28EC8DA041}">
  <ds:schemaRefs>
    <ds:schemaRef ds:uri="http://purl.org/dc/terms/"/>
    <ds:schemaRef ds:uri="http://schemas.microsoft.com/office/2006/metadata/properties"/>
    <ds:schemaRef ds:uri="http://schemas.microsoft.com/office/2006/documentManagement/types"/>
    <ds:schemaRef ds:uri="2f254586-b35f-4441-a040-f54e6e92090e"/>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45FA2DA-C1D4-4C4F-B6D0-FA718D238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54586-b35f-4441-a040-f54e6e9209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2054</TotalTime>
  <Words>5692</Words>
  <Application>Microsoft Office PowerPoint</Application>
  <PresentationFormat>Widescreen</PresentationFormat>
  <Paragraphs>451</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Calibri</vt:lpstr>
      <vt:lpstr>Century Gothic</vt:lpstr>
      <vt:lpstr>Symbol</vt:lpstr>
      <vt:lpstr>Times New Roman</vt:lpstr>
      <vt:lpstr>Tw Cen MT</vt:lpstr>
      <vt:lpstr>Tw Cen MT Condensed</vt:lpstr>
      <vt:lpstr>Wingdings</vt:lpstr>
      <vt:lpstr>Wingdings 3</vt:lpstr>
      <vt:lpstr>Wingdings,Sans-Serif</vt:lpstr>
      <vt:lpstr>Integral</vt:lpstr>
      <vt:lpstr>Overpayments</vt:lpstr>
      <vt:lpstr>Table of Contents</vt:lpstr>
      <vt:lpstr>Definition of an overpayment</vt:lpstr>
      <vt:lpstr>Types of Overpayments </vt:lpstr>
      <vt:lpstr>Overpayments cont’d</vt:lpstr>
      <vt:lpstr>Pandemic Processes</vt:lpstr>
      <vt:lpstr>Finding Existing Overpayments on a CASE</vt:lpstr>
      <vt:lpstr>Finding EXISTING Overpayments for a PERSON</vt:lpstr>
      <vt:lpstr>To see overpayment information in BRITS</vt:lpstr>
      <vt:lpstr>Overpayment notices  Overpayment Notices are mailed out the next business day after the overpayment is entered.  The arrow indicates where the OP timeframe and amount are listed.  </vt:lpstr>
      <vt:lpstr>Overpayment notices cont’d</vt:lpstr>
      <vt:lpstr>Repayment Agreement (RPA)</vt:lpstr>
      <vt:lpstr>Sample RPA</vt:lpstr>
      <vt:lpstr>Sample RPA cont’d </vt:lpstr>
      <vt:lpstr>Sample RPA cont’d </vt:lpstr>
      <vt:lpstr>Public Assistance Collection Unit (PACU)</vt:lpstr>
      <vt:lpstr>Returned Overpayment Documents</vt:lpstr>
      <vt:lpstr>General Overpayment Reminders</vt:lpstr>
      <vt:lpstr>Date of Discovery Effective 12/01/21        OPS Memo 21-25 *This information does not apply to Child Care overpayments.</vt:lpstr>
      <vt:lpstr>Lookback Period  Effective 12/01/21 OPS Memo 21-25  *This information does not apply to Child Care overpayments.</vt:lpstr>
      <vt:lpstr>Lookback Period Examples</vt:lpstr>
      <vt:lpstr>Minimum Threshold Effective 12/01/21        OPS Memo 21-25 *This information does not apply to Child Care overpayments.</vt:lpstr>
      <vt:lpstr>Duplicate Benefits</vt:lpstr>
      <vt:lpstr>Referring for Overpayment in BRITS</vt:lpstr>
      <vt:lpstr>Referring for Overpayment in BRITS</vt:lpstr>
      <vt:lpstr>BRITS comments format</vt:lpstr>
      <vt:lpstr>BRITS Comments examples cont’d </vt:lpstr>
      <vt:lpstr>BRITS cont’d </vt:lpstr>
      <vt:lpstr>Liable Individuals (Ref: FSH 7.3.1.2 Liability,  BCPH 28.4.3 Determining Liable Individual) </vt:lpstr>
      <vt:lpstr>Liable Individuals—Cont’d (Ref FSH 7.3.1.2 Liability, BCPH 28.4.3 Determining Liable Individual) </vt:lpstr>
      <vt:lpstr> Overpayment Processing—CWW </vt:lpstr>
      <vt:lpstr>Overpayment Processing—CWw conT’D </vt:lpstr>
      <vt:lpstr>Overpayment Processing CWW cont’d</vt:lpstr>
      <vt:lpstr>Overpayment Processing-Mainframe</vt:lpstr>
      <vt:lpstr>Overpayment Processing-Mainframe</vt:lpstr>
      <vt:lpstr>Overpayment Processing-Mainframe</vt:lpstr>
      <vt:lpstr>Calculating the Overpayment in Simulation</vt:lpstr>
      <vt:lpstr>Overpayment Processing-Mainframe</vt:lpstr>
      <vt:lpstr>Overpayment Processing- Mainframe cont’d </vt:lpstr>
      <vt:lpstr>Overpayment Processing- Mainframe cont’d </vt:lpstr>
      <vt:lpstr>Overpayment Processing –Mainframe cont’d </vt:lpstr>
      <vt:lpstr>Overpayment Processing--BRITS</vt:lpstr>
      <vt:lpstr>Overpayment Processing—BRITS cont’d </vt:lpstr>
      <vt:lpstr>Overpayment Processing—BRITS cont’d </vt:lpstr>
      <vt:lpstr>Overpayment Processing—BRITS Cont’d</vt:lpstr>
      <vt:lpstr>Case Comments</vt:lpstr>
      <vt:lpstr>MA Overpayments</vt:lpstr>
      <vt:lpstr>MA Overpayment Tips</vt:lpstr>
      <vt:lpstr>MA IPVs</vt:lpstr>
      <vt:lpstr>How to Calculate an MA Overpayment   Start in Forward Health </vt:lpstr>
      <vt:lpstr>How to Calculate an MA Overpayment  Find the Total Benefits Paid by Medicaid Report for each individual with an overpayment. </vt:lpstr>
      <vt:lpstr>How to enter a foodshare ipv</vt:lpstr>
      <vt:lpstr>CWW foodshare IPV sanction page</vt:lpstr>
      <vt:lpstr>Extensions to Existing Overpayment Timeframes</vt:lpstr>
      <vt:lpstr>Questions?</vt:lpstr>
    </vt:vector>
  </TitlesOfParts>
  <Company>Rock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JENNIFER BOOTH</dc:creator>
  <cp:lastModifiedBy>JENNIFER BOOTH</cp:lastModifiedBy>
  <cp:revision>390</cp:revision>
  <cp:lastPrinted>2021-12-17T14:37:49Z</cp:lastPrinted>
  <dcterms:created xsi:type="dcterms:W3CDTF">2017-10-10T15:17:38Z</dcterms:created>
  <dcterms:modified xsi:type="dcterms:W3CDTF">2022-01-12T21:15:39Z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0x010100F3F30E3757AF094391C43966ABD436EC</vt:lpwstr>
  </property>
</Properties>
</file>