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6" r:id="rId4"/>
  </p:sldMasterIdLst>
  <p:notesMasterIdLst>
    <p:notesMasterId r:id="rId23"/>
  </p:notesMasterIdLst>
  <p:sldIdLst>
    <p:sldId id="258" r:id="rId5"/>
    <p:sldId id="257" r:id="rId6"/>
    <p:sldId id="259" r:id="rId7"/>
    <p:sldId id="260" r:id="rId8"/>
    <p:sldId id="265" r:id="rId9"/>
    <p:sldId id="266" r:id="rId10"/>
    <p:sldId id="267" r:id="rId11"/>
    <p:sldId id="261" r:id="rId12"/>
    <p:sldId id="262" r:id="rId13"/>
    <p:sldId id="268" r:id="rId14"/>
    <p:sldId id="275" r:id="rId15"/>
    <p:sldId id="264" r:id="rId16"/>
    <p:sldId id="269" r:id="rId17"/>
    <p:sldId id="270" r:id="rId18"/>
    <p:sldId id="271" r:id="rId19"/>
    <p:sldId id="272" r:id="rId20"/>
    <p:sldId id="274" r:id="rId21"/>
    <p:sldId id="273"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7" d="100"/>
          <a:sy n="87" d="100"/>
        </p:scale>
        <p:origin x="43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FB2B981-26F2-4A20-B88C-352CBA186C04}" type="datetimeFigureOut">
              <a:rPr lang="en-US" smtClean="0"/>
              <a:t>6/21/2022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8CDC413-753A-4621-8372-6897C5831F99}" type="slidenum">
              <a:rPr lang="en-US" smtClean="0"/>
              <a:t>‹#›</a:t>
            </a:fld>
            <a:endParaRPr lang="en-US"/>
          </a:p>
        </p:txBody>
      </p:sp>
    </p:spTree>
    <p:extLst>
      <p:ext uri="{BB962C8B-B14F-4D97-AF65-F5344CB8AC3E}">
        <p14:creationId xmlns:p14="http://schemas.microsoft.com/office/powerpoint/2010/main" val="2255569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CDC413-753A-4621-8372-6897C5831F99}" type="slidenum">
              <a:rPr lang="en-US" smtClean="0"/>
              <a:t>2</a:t>
            </a:fld>
            <a:endParaRPr lang="en-US"/>
          </a:p>
        </p:txBody>
      </p:sp>
    </p:spTree>
    <p:extLst>
      <p:ext uri="{BB962C8B-B14F-4D97-AF65-F5344CB8AC3E}">
        <p14:creationId xmlns:p14="http://schemas.microsoft.com/office/powerpoint/2010/main" val="721233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CDC413-753A-4621-8372-6897C5831F99}" type="slidenum">
              <a:rPr lang="en-US" smtClean="0"/>
              <a:t>12</a:t>
            </a:fld>
            <a:endParaRPr lang="en-US"/>
          </a:p>
        </p:txBody>
      </p:sp>
    </p:spTree>
    <p:extLst>
      <p:ext uri="{BB962C8B-B14F-4D97-AF65-F5344CB8AC3E}">
        <p14:creationId xmlns:p14="http://schemas.microsoft.com/office/powerpoint/2010/main" val="39086785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CDC413-753A-4621-8372-6897C5831F99}" type="slidenum">
              <a:rPr lang="en-US" smtClean="0"/>
              <a:t>13</a:t>
            </a:fld>
            <a:endParaRPr lang="en-US"/>
          </a:p>
        </p:txBody>
      </p:sp>
    </p:spTree>
    <p:extLst>
      <p:ext uri="{BB962C8B-B14F-4D97-AF65-F5344CB8AC3E}">
        <p14:creationId xmlns:p14="http://schemas.microsoft.com/office/powerpoint/2010/main" val="1216520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CDC413-753A-4621-8372-6897C5831F99}" type="slidenum">
              <a:rPr lang="en-US" smtClean="0"/>
              <a:t>14</a:t>
            </a:fld>
            <a:endParaRPr lang="en-US"/>
          </a:p>
        </p:txBody>
      </p:sp>
    </p:spTree>
    <p:extLst>
      <p:ext uri="{BB962C8B-B14F-4D97-AF65-F5344CB8AC3E}">
        <p14:creationId xmlns:p14="http://schemas.microsoft.com/office/powerpoint/2010/main" val="8023179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CDC413-753A-4621-8372-6897C5831F99}" type="slidenum">
              <a:rPr lang="en-US" smtClean="0"/>
              <a:t>15</a:t>
            </a:fld>
            <a:endParaRPr lang="en-US"/>
          </a:p>
        </p:txBody>
      </p:sp>
    </p:spTree>
    <p:extLst>
      <p:ext uri="{BB962C8B-B14F-4D97-AF65-F5344CB8AC3E}">
        <p14:creationId xmlns:p14="http://schemas.microsoft.com/office/powerpoint/2010/main" val="5943449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CDC413-753A-4621-8372-6897C5831F99}" type="slidenum">
              <a:rPr lang="en-US" smtClean="0"/>
              <a:t>16</a:t>
            </a:fld>
            <a:endParaRPr lang="en-US"/>
          </a:p>
        </p:txBody>
      </p:sp>
    </p:spTree>
    <p:extLst>
      <p:ext uri="{BB962C8B-B14F-4D97-AF65-F5344CB8AC3E}">
        <p14:creationId xmlns:p14="http://schemas.microsoft.com/office/powerpoint/2010/main" val="3385172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CDC413-753A-4621-8372-6897C5831F99}" type="slidenum">
              <a:rPr lang="en-US" smtClean="0"/>
              <a:t>3</a:t>
            </a:fld>
            <a:endParaRPr lang="en-US"/>
          </a:p>
        </p:txBody>
      </p:sp>
    </p:spTree>
    <p:extLst>
      <p:ext uri="{BB962C8B-B14F-4D97-AF65-F5344CB8AC3E}">
        <p14:creationId xmlns:p14="http://schemas.microsoft.com/office/powerpoint/2010/main" val="137342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CDC413-753A-4621-8372-6897C5831F99}" type="slidenum">
              <a:rPr lang="en-US" smtClean="0"/>
              <a:t>4</a:t>
            </a:fld>
            <a:endParaRPr lang="en-US"/>
          </a:p>
        </p:txBody>
      </p:sp>
    </p:spTree>
    <p:extLst>
      <p:ext uri="{BB962C8B-B14F-4D97-AF65-F5344CB8AC3E}">
        <p14:creationId xmlns:p14="http://schemas.microsoft.com/office/powerpoint/2010/main" val="2922327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CDC413-753A-4621-8372-6897C5831F99}" type="slidenum">
              <a:rPr lang="en-US" smtClean="0"/>
              <a:t>5</a:t>
            </a:fld>
            <a:endParaRPr lang="en-US"/>
          </a:p>
        </p:txBody>
      </p:sp>
    </p:spTree>
    <p:extLst>
      <p:ext uri="{BB962C8B-B14F-4D97-AF65-F5344CB8AC3E}">
        <p14:creationId xmlns:p14="http://schemas.microsoft.com/office/powerpoint/2010/main" val="2364122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CDC413-753A-4621-8372-6897C5831F99}" type="slidenum">
              <a:rPr lang="en-US" smtClean="0"/>
              <a:t>6</a:t>
            </a:fld>
            <a:endParaRPr lang="en-US"/>
          </a:p>
        </p:txBody>
      </p:sp>
    </p:spTree>
    <p:extLst>
      <p:ext uri="{BB962C8B-B14F-4D97-AF65-F5344CB8AC3E}">
        <p14:creationId xmlns:p14="http://schemas.microsoft.com/office/powerpoint/2010/main" val="1292973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CDC413-753A-4621-8372-6897C5831F99}" type="slidenum">
              <a:rPr lang="en-US" smtClean="0"/>
              <a:t>7</a:t>
            </a:fld>
            <a:endParaRPr lang="en-US"/>
          </a:p>
        </p:txBody>
      </p:sp>
    </p:spTree>
    <p:extLst>
      <p:ext uri="{BB962C8B-B14F-4D97-AF65-F5344CB8AC3E}">
        <p14:creationId xmlns:p14="http://schemas.microsoft.com/office/powerpoint/2010/main" val="3198996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CDC413-753A-4621-8372-6897C5831F99}" type="slidenum">
              <a:rPr lang="en-US" smtClean="0"/>
              <a:t>8</a:t>
            </a:fld>
            <a:endParaRPr lang="en-US"/>
          </a:p>
        </p:txBody>
      </p:sp>
    </p:spTree>
    <p:extLst>
      <p:ext uri="{BB962C8B-B14F-4D97-AF65-F5344CB8AC3E}">
        <p14:creationId xmlns:p14="http://schemas.microsoft.com/office/powerpoint/2010/main" val="120363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CDC413-753A-4621-8372-6897C5831F99}" type="slidenum">
              <a:rPr lang="en-US" smtClean="0"/>
              <a:t>9</a:t>
            </a:fld>
            <a:endParaRPr lang="en-US"/>
          </a:p>
        </p:txBody>
      </p:sp>
    </p:spTree>
    <p:extLst>
      <p:ext uri="{BB962C8B-B14F-4D97-AF65-F5344CB8AC3E}">
        <p14:creationId xmlns:p14="http://schemas.microsoft.com/office/powerpoint/2010/main" val="12708434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CDC413-753A-4621-8372-6897C5831F99}" type="slidenum">
              <a:rPr lang="en-US" smtClean="0"/>
              <a:t>10</a:t>
            </a:fld>
            <a:endParaRPr lang="en-US"/>
          </a:p>
        </p:txBody>
      </p:sp>
    </p:spTree>
    <p:extLst>
      <p:ext uri="{BB962C8B-B14F-4D97-AF65-F5344CB8AC3E}">
        <p14:creationId xmlns:p14="http://schemas.microsoft.com/office/powerpoint/2010/main" val="333805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F1478A-3CC8-4B49-A66F-0B6FAD4C7473}" type="datetime1">
              <a:rPr lang="en-US" smtClean="0"/>
              <a:t>6/21/2022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4046732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44E336-FC4A-4E51-94D1-E8427B3B385D}" type="datetime1">
              <a:rPr lang="en-US" smtClean="0"/>
              <a:t>6/21/2022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686386544"/>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44E336-FC4A-4E51-94D1-E8427B3B385D}" type="datetime1">
              <a:rPr lang="en-US" smtClean="0"/>
              <a:t>6/21/2022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7CCBAE-CD6C-4034-A20D-11180A96BD83}"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76665947"/>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A44E336-FC4A-4E51-94D1-E8427B3B385D}" type="datetime1">
              <a:rPr lang="en-US" smtClean="0"/>
              <a:t>6/21/2022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102785606"/>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A44E336-FC4A-4E51-94D1-E8427B3B385D}" type="datetime1">
              <a:rPr lang="en-US" smtClean="0"/>
              <a:t>6/21/2022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7CCBAE-CD6C-4034-A20D-11180A96BD83}"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15185826"/>
      </p:ext>
    </p:extLst>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A44E336-FC4A-4E51-94D1-E8427B3B385D}" type="datetime1">
              <a:rPr lang="en-US" smtClean="0"/>
              <a:t>6/21/2022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3885564250"/>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EDEC3C-C8C7-4A74-B09F-05A5597BE157}" type="datetime1">
              <a:rPr lang="en-US" smtClean="0"/>
              <a:t>6/21/2022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170585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973A0F-757D-401D-97AC-D1D76C5AE819}" type="datetime1">
              <a:rPr lang="en-US" smtClean="0"/>
              <a:t>6/21/2022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3962598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E19F4B-1667-4652-A309-01B87D2798F8}" type="datetime1">
              <a:rPr lang="en-US" smtClean="0"/>
              <a:t>6/21/2022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4066985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7CAE2-8365-42AD-B5C9-D12C95DF28CB}" type="datetime1">
              <a:rPr lang="en-US" smtClean="0"/>
              <a:t>6/21/2022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652742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35B799-8279-4603-90D4-DBD76B84F58F}" type="datetime1">
              <a:rPr lang="en-US" smtClean="0"/>
              <a:t>6/21/2022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186299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1CC916-8313-48E0-AACE-94F9A41CDA45}" type="datetime1">
              <a:rPr lang="en-US" smtClean="0"/>
              <a:t>6/21/2022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1070324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FC12CF-2E11-44B1-AEB7-EF6689FF4D92}" type="datetime1">
              <a:rPr lang="en-US" smtClean="0"/>
              <a:t>6/21/2022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300848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992A0E-90D2-4241-B153-CEDC18FA644C}" type="datetime1">
              <a:rPr lang="en-US" smtClean="0"/>
              <a:t>6/21/2022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3932443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F596E8-7743-4F85-93B4-85F2ABCA01C4}" type="datetime1">
              <a:rPr lang="en-US" smtClean="0"/>
              <a:t>6/21/2022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4104680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0539C2-9CF4-4944-B3BC-5FEC303FDA4D}" type="datetime1">
              <a:rPr lang="en-US" smtClean="0"/>
              <a:t>6/21/2022</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208762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A44E336-FC4A-4E51-94D1-E8427B3B385D}" type="datetime1">
              <a:rPr lang="en-US" smtClean="0"/>
              <a:t>6/21/2022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77CCBAE-CD6C-4034-A20D-11180A96BD83}" type="slidenum">
              <a:rPr lang="en-US" smtClean="0"/>
              <a:t>‹#›</a:t>
            </a:fld>
            <a:endParaRPr lang="en-US"/>
          </a:p>
        </p:txBody>
      </p:sp>
    </p:spTree>
    <p:extLst>
      <p:ext uri="{BB962C8B-B14F-4D97-AF65-F5344CB8AC3E}">
        <p14:creationId xmlns:p14="http://schemas.microsoft.com/office/powerpoint/2010/main" val="244486386"/>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Lst>
  <p:hf hdr="0" ft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June 2022 Releases	</a:t>
            </a:r>
          </a:p>
        </p:txBody>
      </p:sp>
      <p:sp>
        <p:nvSpPr>
          <p:cNvPr id="3" name="Subtitle 2"/>
          <p:cNvSpPr>
            <a:spLocks noGrp="1"/>
          </p:cNvSpPr>
          <p:nvPr>
            <p:ph type="subTitle" idx="1"/>
          </p:nvPr>
        </p:nvSpPr>
        <p:spPr/>
        <p:txBody>
          <a:bodyPr/>
          <a:lstStyle/>
          <a:p>
            <a:r>
              <a:rPr lang="en-US" dirty="0"/>
              <a:t>June 24, 2022</a:t>
            </a:r>
          </a:p>
        </p:txBody>
      </p:sp>
    </p:spTree>
    <p:extLst>
      <p:ext uri="{BB962C8B-B14F-4D97-AF65-F5344CB8AC3E}">
        <p14:creationId xmlns:p14="http://schemas.microsoft.com/office/powerpoint/2010/main" val="3504420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982" y="633495"/>
            <a:ext cx="9279183" cy="1280890"/>
          </a:xfrm>
        </p:spPr>
        <p:txBody>
          <a:bodyPr>
            <a:normAutofit/>
          </a:bodyPr>
          <a:lstStyle/>
          <a:p>
            <a:r>
              <a:rPr lang="en-US" sz="3200" dirty="0"/>
              <a:t>Ops Memo 22-10</a:t>
            </a:r>
            <a:r>
              <a:rPr lang="en-US" sz="2800" dirty="0"/>
              <a:t/>
            </a:r>
            <a:br>
              <a:rPr lang="en-US" sz="2800" dirty="0"/>
            </a:br>
            <a:r>
              <a:rPr lang="en-US" sz="1800" dirty="0"/>
              <a:t>New Consolidated Notice and Oral Explanation of FoodShare Work Requirements </a:t>
            </a:r>
            <a:endParaRPr lang="en-US" sz="2400" dirty="0"/>
          </a:p>
        </p:txBody>
      </p:sp>
      <p:sp>
        <p:nvSpPr>
          <p:cNvPr id="3" name="Content Placeholder 2"/>
          <p:cNvSpPr>
            <a:spLocks noGrp="1"/>
          </p:cNvSpPr>
          <p:nvPr>
            <p:ph idx="1"/>
          </p:nvPr>
        </p:nvSpPr>
        <p:spPr>
          <a:xfrm>
            <a:off x="2476981" y="1531345"/>
            <a:ext cx="9279183" cy="4969488"/>
          </a:xfrm>
        </p:spPr>
        <p:txBody>
          <a:bodyPr>
            <a:normAutofit fontScale="85000" lnSpcReduction="20000"/>
          </a:bodyPr>
          <a:lstStyle/>
          <a:p>
            <a:pPr>
              <a:buFont typeface="Wingdings 3" panose="05040102010807070707" pitchFamily="18" charset="2"/>
              <a:buChar char=""/>
            </a:pPr>
            <a:r>
              <a:rPr lang="en-US" dirty="0"/>
              <a:t>Effective June 25, 2022, the new oral explanation of work requirements must be provided to all households with a member subject to a work requirement</a:t>
            </a:r>
          </a:p>
          <a:p>
            <a:pPr>
              <a:buFont typeface="Wingdings 3" panose="05040102010807070707" pitchFamily="18" charset="2"/>
              <a:buChar char=""/>
            </a:pPr>
            <a:r>
              <a:rPr lang="en-US" dirty="0"/>
              <a:t> Under the new oral explanation of FoodShare basic work rules and FoodShare work requirements policy, IM workers must identify which FoodShare unit member or members are subject to FoodShare basic work rules and FoodShare work requirements and provide the following information to the FoodShare unit as part of each FoodShare interview: </a:t>
            </a:r>
          </a:p>
          <a:p>
            <a:pPr lvl="1">
              <a:buFont typeface="Wingdings 3" panose="05040102010807070707" pitchFamily="18" charset="2"/>
              <a:buChar char=""/>
            </a:pPr>
            <a:r>
              <a:rPr lang="en-US" dirty="0"/>
              <a:t>An explanation of each work rule and applicable work requirement. </a:t>
            </a:r>
          </a:p>
          <a:p>
            <a:pPr lvl="1">
              <a:buFont typeface="Wingdings 3" panose="05040102010807070707" pitchFamily="18" charset="2"/>
              <a:buChar char=""/>
            </a:pPr>
            <a:r>
              <a:rPr lang="en-US" dirty="0"/>
              <a:t>Information on exemptions from each applicable work rule and work requirement. </a:t>
            </a:r>
          </a:p>
          <a:p>
            <a:pPr lvl="1">
              <a:buFont typeface="Wingdings 3" panose="05040102010807070707" pitchFamily="18" charset="2"/>
              <a:buChar char=""/>
            </a:pPr>
            <a:r>
              <a:rPr lang="en-US" dirty="0"/>
              <a:t>An explanation of the process to request an exemption, including contact information to request an exemption. </a:t>
            </a:r>
          </a:p>
          <a:p>
            <a:pPr lvl="1">
              <a:buFont typeface="Wingdings 3" panose="05040102010807070707" pitchFamily="18" charset="2"/>
              <a:buChar char=""/>
            </a:pPr>
            <a:r>
              <a:rPr lang="en-US" dirty="0"/>
              <a:t>What is required to maintain eligibility under each work rule and applicable work requirement. </a:t>
            </a:r>
          </a:p>
          <a:p>
            <a:pPr lvl="1">
              <a:buFont typeface="Wingdings 3" panose="05040102010807070707" pitchFamily="18" charset="2"/>
              <a:buChar char=""/>
            </a:pPr>
            <a:r>
              <a:rPr lang="en-US" dirty="0"/>
              <a:t>Consequences for failure to comply with each work rule and applicable work requirement. </a:t>
            </a:r>
          </a:p>
          <a:p>
            <a:pPr lvl="1">
              <a:buFont typeface="Wingdings 3" panose="05040102010807070707" pitchFamily="18" charset="2"/>
              <a:buChar char=""/>
            </a:pPr>
            <a:r>
              <a:rPr lang="en-US" dirty="0"/>
              <a:t>An explanation of the process for requesting good cause, including examples of good cause circumstances and contact information to initiate a good cause request</a:t>
            </a:r>
          </a:p>
          <a:p>
            <a:pPr>
              <a:buFont typeface="Wingdings 3" panose="05040102010807070707" pitchFamily="18" charset="2"/>
              <a:buChar char=""/>
            </a:pPr>
            <a:r>
              <a:rPr lang="en-US" dirty="0"/>
              <a:t>A new page in CWW: “FS Work Registrant/ABAWD Work Requirement Script Details” will be scheduled in the driver flow when the script needs to be read</a:t>
            </a:r>
          </a:p>
          <a:p>
            <a:pPr marL="57150" indent="0">
              <a:buNone/>
            </a:pPr>
            <a:r>
              <a:rPr lang="en-US" dirty="0"/>
              <a:t>*Note: The Work Registrant and ABAWD Reporting Script that IM workers currently read during the FoodShare interview will be obsolete beginning June 25, 2022. The FoodShare Reporting Requirements  Call Script for Income Maintenance Agencies is not changing and will still be required</a:t>
            </a:r>
          </a:p>
        </p:txBody>
      </p:sp>
      <p:sp>
        <p:nvSpPr>
          <p:cNvPr id="4" name="Date Placeholder 3"/>
          <p:cNvSpPr>
            <a:spLocks noGrp="1"/>
          </p:cNvSpPr>
          <p:nvPr>
            <p:ph type="dt" sz="half" idx="10"/>
          </p:nvPr>
        </p:nvSpPr>
        <p:spPr/>
        <p:txBody>
          <a:bodyPr/>
          <a:lstStyle/>
          <a:p>
            <a:fld id="{5DCF3957-2C21-4262-B17F-EC714666F5E0}" type="datetime1">
              <a:rPr lang="en-US" smtClean="0"/>
              <a:t>6/21/2022</a:t>
            </a:fld>
            <a:endParaRPr lang="en-US"/>
          </a:p>
        </p:txBody>
      </p:sp>
      <p:sp>
        <p:nvSpPr>
          <p:cNvPr id="6" name="Slide Number Placeholder 5"/>
          <p:cNvSpPr>
            <a:spLocks noGrp="1"/>
          </p:cNvSpPr>
          <p:nvPr>
            <p:ph type="sldNum" sz="quarter" idx="12"/>
          </p:nvPr>
        </p:nvSpPr>
        <p:spPr/>
        <p:txBody>
          <a:bodyPr/>
          <a:lstStyle/>
          <a:p>
            <a:fld id="{D77CCBAE-CD6C-4034-A20D-11180A96BD83}" type="slidenum">
              <a:rPr lang="en-US" smtClean="0"/>
              <a:t>10</a:t>
            </a:fld>
            <a:endParaRPr lang="en-US"/>
          </a:p>
        </p:txBody>
      </p:sp>
    </p:spTree>
    <p:extLst>
      <p:ext uri="{BB962C8B-B14F-4D97-AF65-F5344CB8AC3E}">
        <p14:creationId xmlns:p14="http://schemas.microsoft.com/office/powerpoint/2010/main" val="1137832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B074E99-388A-4C48-A2B2-7FF108773453}"/>
              </a:ext>
            </a:extLst>
          </p:cNvPr>
          <p:cNvSpPr>
            <a:spLocks noGrp="1"/>
          </p:cNvSpPr>
          <p:nvPr>
            <p:ph type="dt" sz="half" idx="10"/>
          </p:nvPr>
        </p:nvSpPr>
        <p:spPr/>
        <p:txBody>
          <a:bodyPr/>
          <a:lstStyle/>
          <a:p>
            <a:fld id="{56992A0E-90D2-4241-B153-CEDC18FA644C}" type="datetime1">
              <a:rPr lang="en-US" smtClean="0"/>
              <a:t>6/21/2022</a:t>
            </a:fld>
            <a:endParaRPr lang="en-US"/>
          </a:p>
        </p:txBody>
      </p:sp>
      <p:sp>
        <p:nvSpPr>
          <p:cNvPr id="3" name="Slide Number Placeholder 2">
            <a:extLst>
              <a:ext uri="{FF2B5EF4-FFF2-40B4-BE49-F238E27FC236}">
                <a16:creationId xmlns:a16="http://schemas.microsoft.com/office/drawing/2014/main" xmlns="" id="{49BB2269-FC86-4225-A78D-5714D133F4A6}"/>
              </a:ext>
            </a:extLst>
          </p:cNvPr>
          <p:cNvSpPr>
            <a:spLocks noGrp="1"/>
          </p:cNvSpPr>
          <p:nvPr>
            <p:ph type="sldNum" sz="quarter" idx="12"/>
          </p:nvPr>
        </p:nvSpPr>
        <p:spPr/>
        <p:txBody>
          <a:bodyPr/>
          <a:lstStyle/>
          <a:p>
            <a:fld id="{D77CCBAE-CD6C-4034-A20D-11180A96BD83}" type="slidenum">
              <a:rPr lang="en-US" smtClean="0"/>
              <a:t>11</a:t>
            </a:fld>
            <a:endParaRPr lang="en-US"/>
          </a:p>
        </p:txBody>
      </p:sp>
      <p:pic>
        <p:nvPicPr>
          <p:cNvPr id="5" name="Picture 4">
            <a:extLst>
              <a:ext uri="{FF2B5EF4-FFF2-40B4-BE49-F238E27FC236}">
                <a16:creationId xmlns:a16="http://schemas.microsoft.com/office/drawing/2014/main" xmlns="" id="{54E53A27-C5C6-4E0A-B574-100E448EF6C7}"/>
              </a:ext>
            </a:extLst>
          </p:cNvPr>
          <p:cNvPicPr>
            <a:picLocks noChangeAspect="1"/>
          </p:cNvPicPr>
          <p:nvPr/>
        </p:nvPicPr>
        <p:blipFill rotWithShape="1">
          <a:blip r:embed="rId2"/>
          <a:srcRect r="12595"/>
          <a:stretch/>
        </p:blipFill>
        <p:spPr>
          <a:xfrm>
            <a:off x="1647825" y="1243012"/>
            <a:ext cx="7775874" cy="4371975"/>
          </a:xfrm>
          <a:prstGeom prst="rect">
            <a:avLst/>
          </a:prstGeom>
        </p:spPr>
      </p:pic>
    </p:spTree>
    <p:extLst>
      <p:ext uri="{BB962C8B-B14F-4D97-AF65-F5344CB8AC3E}">
        <p14:creationId xmlns:p14="http://schemas.microsoft.com/office/powerpoint/2010/main" val="3810125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982" y="633495"/>
            <a:ext cx="9279183" cy="1280890"/>
          </a:xfrm>
        </p:spPr>
        <p:txBody>
          <a:bodyPr>
            <a:normAutofit/>
          </a:bodyPr>
          <a:lstStyle/>
          <a:p>
            <a:r>
              <a:rPr lang="en-US" sz="3200" dirty="0"/>
              <a:t>Ops Memo 22-11</a:t>
            </a:r>
            <a:r>
              <a:rPr lang="en-US" sz="2800" dirty="0"/>
              <a:t/>
            </a:r>
            <a:br>
              <a:rPr lang="en-US" sz="2800" dirty="0"/>
            </a:br>
            <a:r>
              <a:rPr lang="en-US" sz="1800" dirty="0"/>
              <a:t>New Fixed Three-Year FoodShare Clock and Other Changes </a:t>
            </a:r>
            <a:endParaRPr lang="en-US" sz="2400" dirty="0"/>
          </a:p>
        </p:txBody>
      </p:sp>
      <p:sp>
        <p:nvSpPr>
          <p:cNvPr id="3" name="Content Placeholder 2"/>
          <p:cNvSpPr>
            <a:spLocks noGrp="1"/>
          </p:cNvSpPr>
          <p:nvPr>
            <p:ph idx="1"/>
          </p:nvPr>
        </p:nvSpPr>
        <p:spPr>
          <a:xfrm>
            <a:off x="2476981" y="2133600"/>
            <a:ext cx="9279183" cy="3777622"/>
          </a:xfrm>
        </p:spPr>
        <p:txBody>
          <a:bodyPr/>
          <a:lstStyle/>
          <a:p>
            <a:r>
              <a:rPr lang="en-US" dirty="0"/>
              <a:t>Effective June 25, 2022</a:t>
            </a:r>
          </a:p>
          <a:p>
            <a:r>
              <a:rPr lang="en-US" dirty="0"/>
              <a:t>FoodShare members between ages 18 and 49, who do not live with a child under 18 (also known as ABAWDs), and do not have a verified exemption, can only get FoodShare benefits for three months in three years unless they meet the FoodShare work requirement. These three months are referred to as countable months or time-limited benefits (TLBs). Under current policy, ABAWDs have a rolling 36-month clock with a begin date determined by when their first TLB month was accrued</a:t>
            </a:r>
          </a:p>
          <a:p>
            <a:r>
              <a:rPr lang="en-US" dirty="0"/>
              <a:t>Wisconsin DHS will transition from a rolling, individual 36-month clock to a fixed, state-wide three-year clock</a:t>
            </a:r>
          </a:p>
        </p:txBody>
      </p:sp>
      <p:sp>
        <p:nvSpPr>
          <p:cNvPr id="4" name="Date Placeholder 3"/>
          <p:cNvSpPr>
            <a:spLocks noGrp="1"/>
          </p:cNvSpPr>
          <p:nvPr>
            <p:ph type="dt" sz="half" idx="10"/>
          </p:nvPr>
        </p:nvSpPr>
        <p:spPr/>
        <p:txBody>
          <a:bodyPr/>
          <a:lstStyle/>
          <a:p>
            <a:fld id="{5DCF3957-2C21-4262-B17F-EC714666F5E0}" type="datetime1">
              <a:rPr lang="en-US" smtClean="0"/>
              <a:t>6/21/2022</a:t>
            </a:fld>
            <a:endParaRPr lang="en-US"/>
          </a:p>
        </p:txBody>
      </p:sp>
      <p:sp>
        <p:nvSpPr>
          <p:cNvPr id="6" name="Slide Number Placeholder 5"/>
          <p:cNvSpPr>
            <a:spLocks noGrp="1"/>
          </p:cNvSpPr>
          <p:nvPr>
            <p:ph type="sldNum" sz="quarter" idx="12"/>
          </p:nvPr>
        </p:nvSpPr>
        <p:spPr/>
        <p:txBody>
          <a:bodyPr/>
          <a:lstStyle/>
          <a:p>
            <a:fld id="{D77CCBAE-CD6C-4034-A20D-11180A96BD83}" type="slidenum">
              <a:rPr lang="en-US" smtClean="0"/>
              <a:t>12</a:t>
            </a:fld>
            <a:endParaRPr lang="en-US"/>
          </a:p>
        </p:txBody>
      </p:sp>
    </p:spTree>
    <p:extLst>
      <p:ext uri="{BB962C8B-B14F-4D97-AF65-F5344CB8AC3E}">
        <p14:creationId xmlns:p14="http://schemas.microsoft.com/office/powerpoint/2010/main" val="480836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982" y="633495"/>
            <a:ext cx="9279183" cy="1280890"/>
          </a:xfrm>
        </p:spPr>
        <p:txBody>
          <a:bodyPr>
            <a:normAutofit/>
          </a:bodyPr>
          <a:lstStyle/>
          <a:p>
            <a:r>
              <a:rPr lang="en-US" sz="3200" dirty="0"/>
              <a:t>Ops Memo 22-11</a:t>
            </a:r>
            <a:r>
              <a:rPr lang="en-US" sz="2800" dirty="0"/>
              <a:t/>
            </a:r>
            <a:br>
              <a:rPr lang="en-US" sz="2800" dirty="0"/>
            </a:br>
            <a:r>
              <a:rPr lang="en-US" sz="1800" dirty="0"/>
              <a:t>New Fixed Three-Year FoodShare Clock and Other Changes </a:t>
            </a:r>
            <a:endParaRPr lang="en-US" sz="2400" dirty="0"/>
          </a:p>
        </p:txBody>
      </p:sp>
      <p:sp>
        <p:nvSpPr>
          <p:cNvPr id="3" name="Content Placeholder 2"/>
          <p:cNvSpPr>
            <a:spLocks noGrp="1"/>
          </p:cNvSpPr>
          <p:nvPr>
            <p:ph idx="1"/>
          </p:nvPr>
        </p:nvSpPr>
        <p:spPr>
          <a:xfrm>
            <a:off x="2476981" y="1619480"/>
            <a:ext cx="9279183" cy="4291742"/>
          </a:xfrm>
        </p:spPr>
        <p:txBody>
          <a:bodyPr>
            <a:normAutofit fontScale="85000" lnSpcReduction="10000"/>
          </a:bodyPr>
          <a:lstStyle/>
          <a:p>
            <a:r>
              <a:rPr lang="en-US" dirty="0"/>
              <a:t>Beginning on January 1, 2022, all FoodShare members aged 18 to 49 will have TLBs tracked using the same fixed FoodShare clock. CWW will be updated on June 25th to reflect this policy. All existing individual rolling FoodShare Clocks will be systematically ended as of December 2021</a:t>
            </a:r>
          </a:p>
          <a:p>
            <a:r>
              <a:rPr lang="en-US" dirty="0"/>
              <a:t>The new fixed FoodShare Clock began January 1, 2022, and ends December 31, 2024. All members eligible for FoodShare aged 18 to 49 are subject to the new FoodShare Clock. While all adult members will now have a FoodShare Clock, only those subject to the FoodShare work requirement during the three-year period may incur </a:t>
            </a:r>
            <a:r>
              <a:rPr lang="en-US" dirty="0" smtClean="0"/>
              <a:t>TLBs</a:t>
            </a:r>
            <a:endParaRPr lang="en-US" dirty="0"/>
          </a:p>
          <a:p>
            <a:r>
              <a:rPr lang="en-US" dirty="0"/>
              <a:t>The new fixed FoodShare Clock will establish the same three-year period for all FoodShare members regardless of the date the members were determined eligible or the date the members received their first TLB. A new three-year period will automatically start after each three-year period expires. When the next three-year period </a:t>
            </a:r>
            <a:r>
              <a:rPr lang="en-US" dirty="0" smtClean="0"/>
              <a:t>starts, </a:t>
            </a:r>
            <a:r>
              <a:rPr lang="en-US" dirty="0"/>
              <a:t>FoodShare members with TLBs and additional months will have their countable months reset to zero. The next three-year period will begin on January 1, 2025</a:t>
            </a:r>
          </a:p>
          <a:p>
            <a:r>
              <a:rPr lang="en-US" b="1" dirty="0"/>
              <a:t>Example: </a:t>
            </a:r>
            <a:r>
              <a:rPr lang="en-US" dirty="0"/>
              <a:t>Sally, aged 39, is an ABAWD and is determined eligible for FoodShare benefits on June 10, 2023. She does not meet her work requirement in July, August, or September of that year. Unless Sally verifies an exemption or begins meeting the work requirement, she will not be eligible for FoodShare benefits until the next three-year period begins on January 1, 2025</a:t>
            </a:r>
          </a:p>
        </p:txBody>
      </p:sp>
      <p:sp>
        <p:nvSpPr>
          <p:cNvPr id="4" name="Date Placeholder 3"/>
          <p:cNvSpPr>
            <a:spLocks noGrp="1"/>
          </p:cNvSpPr>
          <p:nvPr>
            <p:ph type="dt" sz="half" idx="10"/>
          </p:nvPr>
        </p:nvSpPr>
        <p:spPr/>
        <p:txBody>
          <a:bodyPr/>
          <a:lstStyle/>
          <a:p>
            <a:fld id="{5DCF3957-2C21-4262-B17F-EC714666F5E0}" type="datetime1">
              <a:rPr lang="en-US" smtClean="0"/>
              <a:t>6/21/2022</a:t>
            </a:fld>
            <a:endParaRPr lang="en-US"/>
          </a:p>
        </p:txBody>
      </p:sp>
      <p:sp>
        <p:nvSpPr>
          <p:cNvPr id="6" name="Slide Number Placeholder 5"/>
          <p:cNvSpPr>
            <a:spLocks noGrp="1"/>
          </p:cNvSpPr>
          <p:nvPr>
            <p:ph type="sldNum" sz="quarter" idx="12"/>
          </p:nvPr>
        </p:nvSpPr>
        <p:spPr/>
        <p:txBody>
          <a:bodyPr/>
          <a:lstStyle/>
          <a:p>
            <a:fld id="{D77CCBAE-CD6C-4034-A20D-11180A96BD83}" type="slidenum">
              <a:rPr lang="en-US" smtClean="0"/>
              <a:t>13</a:t>
            </a:fld>
            <a:endParaRPr lang="en-US"/>
          </a:p>
        </p:txBody>
      </p:sp>
    </p:spTree>
    <p:extLst>
      <p:ext uri="{BB962C8B-B14F-4D97-AF65-F5344CB8AC3E}">
        <p14:creationId xmlns:p14="http://schemas.microsoft.com/office/powerpoint/2010/main" val="3517965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982" y="633495"/>
            <a:ext cx="9279183" cy="1280890"/>
          </a:xfrm>
        </p:spPr>
        <p:txBody>
          <a:bodyPr>
            <a:normAutofit/>
          </a:bodyPr>
          <a:lstStyle/>
          <a:p>
            <a:r>
              <a:rPr lang="en-US" sz="3200" dirty="0"/>
              <a:t>Ops Memo 22-11</a:t>
            </a:r>
            <a:r>
              <a:rPr lang="en-US" sz="2800" dirty="0"/>
              <a:t/>
            </a:r>
            <a:br>
              <a:rPr lang="en-US" sz="2800" dirty="0"/>
            </a:br>
            <a:r>
              <a:rPr lang="en-US" sz="1800" dirty="0"/>
              <a:t>New Fixed Three-Year FoodShare Clock and Other Changes </a:t>
            </a:r>
            <a:endParaRPr lang="en-US" sz="2400" dirty="0"/>
          </a:p>
        </p:txBody>
      </p:sp>
      <p:sp>
        <p:nvSpPr>
          <p:cNvPr id="3" name="Content Placeholder 2"/>
          <p:cNvSpPr>
            <a:spLocks noGrp="1"/>
          </p:cNvSpPr>
          <p:nvPr>
            <p:ph idx="1"/>
          </p:nvPr>
        </p:nvSpPr>
        <p:spPr>
          <a:xfrm>
            <a:off x="2476981" y="1619480"/>
            <a:ext cx="9279183" cy="4291742"/>
          </a:xfrm>
        </p:spPr>
        <p:txBody>
          <a:bodyPr>
            <a:normAutofit fontScale="92500" lnSpcReduction="20000"/>
          </a:bodyPr>
          <a:lstStyle/>
          <a:p>
            <a:r>
              <a:rPr lang="en-US" dirty="0"/>
              <a:t>If an ABAWD uses all three TLBs within the three-year period, they will be ineligible to receive FoodShare benefits unless they reapply for FoodShare and meet the FoodShare work requirement or verify an exemption</a:t>
            </a:r>
          </a:p>
          <a:p>
            <a:r>
              <a:rPr lang="en-US" dirty="0"/>
              <a:t>FoodShare applicants must meet the FoodShare work requirement for 30 consecutive days prior to their new filing date to regain eligibility. The 30 consecutive days may now occur at any time after losing eligibility and prior to the ABAWDs new filing date, even if they are no longer working at the time they apply</a:t>
            </a:r>
          </a:p>
          <a:p>
            <a:r>
              <a:rPr lang="en-US" dirty="0"/>
              <a:t> </a:t>
            </a:r>
            <a:r>
              <a:rPr lang="en-US" dirty="0" smtClean="0"/>
              <a:t>ABAWDs </a:t>
            </a:r>
            <a:r>
              <a:rPr lang="en-US" dirty="0"/>
              <a:t>can also regain eligibility by verifying they will meet the work requirement within 30 days after the new filing date. ABAWDs who do not meet the work requirement will remain ineligible for FoodShare until the start of the next three-year period</a:t>
            </a:r>
          </a:p>
          <a:p>
            <a:r>
              <a:rPr lang="en-US" b="1" dirty="0"/>
              <a:t>Example: </a:t>
            </a:r>
            <a:r>
              <a:rPr lang="en-US" dirty="0"/>
              <a:t>Jose, aged 45, is an ABAWD and is determined eligible for FoodShare benefits on March 13, 2023. He does not meet his work requirement in April, May, or June of that year, exhausting all three of his TLBs. Jose is employed part-time (working 20 hours per week) on July 25 and reapplies for FoodShare benefits. Because Jose is now employed and is expected to meet his work requirement, he is determined eligible for FoodShare</a:t>
            </a:r>
          </a:p>
        </p:txBody>
      </p:sp>
      <p:sp>
        <p:nvSpPr>
          <p:cNvPr id="4" name="Date Placeholder 3"/>
          <p:cNvSpPr>
            <a:spLocks noGrp="1"/>
          </p:cNvSpPr>
          <p:nvPr>
            <p:ph type="dt" sz="half" idx="10"/>
          </p:nvPr>
        </p:nvSpPr>
        <p:spPr/>
        <p:txBody>
          <a:bodyPr/>
          <a:lstStyle/>
          <a:p>
            <a:fld id="{5DCF3957-2C21-4262-B17F-EC714666F5E0}" type="datetime1">
              <a:rPr lang="en-US" smtClean="0"/>
              <a:t>6/21/2022</a:t>
            </a:fld>
            <a:endParaRPr lang="en-US"/>
          </a:p>
        </p:txBody>
      </p:sp>
      <p:sp>
        <p:nvSpPr>
          <p:cNvPr id="6" name="Slide Number Placeholder 5"/>
          <p:cNvSpPr>
            <a:spLocks noGrp="1"/>
          </p:cNvSpPr>
          <p:nvPr>
            <p:ph type="sldNum" sz="quarter" idx="12"/>
          </p:nvPr>
        </p:nvSpPr>
        <p:spPr/>
        <p:txBody>
          <a:bodyPr/>
          <a:lstStyle/>
          <a:p>
            <a:fld id="{D77CCBAE-CD6C-4034-A20D-11180A96BD83}" type="slidenum">
              <a:rPr lang="en-US" smtClean="0"/>
              <a:t>14</a:t>
            </a:fld>
            <a:endParaRPr lang="en-US"/>
          </a:p>
        </p:txBody>
      </p:sp>
    </p:spTree>
    <p:extLst>
      <p:ext uri="{BB962C8B-B14F-4D97-AF65-F5344CB8AC3E}">
        <p14:creationId xmlns:p14="http://schemas.microsoft.com/office/powerpoint/2010/main" val="3947625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982" y="633495"/>
            <a:ext cx="9279183" cy="1280890"/>
          </a:xfrm>
        </p:spPr>
        <p:txBody>
          <a:bodyPr>
            <a:normAutofit/>
          </a:bodyPr>
          <a:lstStyle/>
          <a:p>
            <a:r>
              <a:rPr lang="en-US" sz="3200" dirty="0"/>
              <a:t>Ops Memo 22-11</a:t>
            </a:r>
            <a:r>
              <a:rPr lang="en-US" sz="2800" dirty="0"/>
              <a:t/>
            </a:r>
            <a:br>
              <a:rPr lang="en-US" sz="2800" dirty="0"/>
            </a:br>
            <a:r>
              <a:rPr lang="en-US" sz="1800" dirty="0"/>
              <a:t>New Fixed Three-Year FoodShare Clock and Other Changes </a:t>
            </a:r>
            <a:endParaRPr lang="en-US" sz="2400" dirty="0"/>
          </a:p>
        </p:txBody>
      </p:sp>
      <p:sp>
        <p:nvSpPr>
          <p:cNvPr id="3" name="Content Placeholder 2"/>
          <p:cNvSpPr>
            <a:spLocks noGrp="1"/>
          </p:cNvSpPr>
          <p:nvPr>
            <p:ph idx="1"/>
          </p:nvPr>
        </p:nvSpPr>
        <p:spPr>
          <a:xfrm>
            <a:off x="2476981" y="1619480"/>
            <a:ext cx="9279183" cy="4291742"/>
          </a:xfrm>
        </p:spPr>
        <p:txBody>
          <a:bodyPr>
            <a:normAutofit/>
          </a:bodyPr>
          <a:lstStyle/>
          <a:p>
            <a:r>
              <a:rPr lang="en-US" dirty="0"/>
              <a:t>Adult FoodShare applicants or members may have received TLBs or additional months while living in another state</a:t>
            </a:r>
          </a:p>
          <a:p>
            <a:r>
              <a:rPr lang="en-US" dirty="0"/>
              <a:t>These must be counted as TLBs and additional months in Wisconsin if they occurred during the current period of Wisconsin’s fixed three-year clock</a:t>
            </a:r>
          </a:p>
          <a:p>
            <a:r>
              <a:rPr lang="en-US" dirty="0"/>
              <a:t>Countable months must be verified if there is an indication that an adult applicant has received SNAP benefits in another state. However, verifying this information must not delay processing of the application or renewal beyond regular timeliness processing standards</a:t>
            </a:r>
          </a:p>
        </p:txBody>
      </p:sp>
      <p:sp>
        <p:nvSpPr>
          <p:cNvPr id="4" name="Date Placeholder 3"/>
          <p:cNvSpPr>
            <a:spLocks noGrp="1"/>
          </p:cNvSpPr>
          <p:nvPr>
            <p:ph type="dt" sz="half" idx="10"/>
          </p:nvPr>
        </p:nvSpPr>
        <p:spPr/>
        <p:txBody>
          <a:bodyPr/>
          <a:lstStyle/>
          <a:p>
            <a:fld id="{5DCF3957-2C21-4262-B17F-EC714666F5E0}" type="datetime1">
              <a:rPr lang="en-US" smtClean="0"/>
              <a:t>6/21/2022</a:t>
            </a:fld>
            <a:endParaRPr lang="en-US"/>
          </a:p>
        </p:txBody>
      </p:sp>
      <p:sp>
        <p:nvSpPr>
          <p:cNvPr id="6" name="Slide Number Placeholder 5"/>
          <p:cNvSpPr>
            <a:spLocks noGrp="1"/>
          </p:cNvSpPr>
          <p:nvPr>
            <p:ph type="sldNum" sz="quarter" idx="12"/>
          </p:nvPr>
        </p:nvSpPr>
        <p:spPr/>
        <p:txBody>
          <a:bodyPr/>
          <a:lstStyle/>
          <a:p>
            <a:fld id="{D77CCBAE-CD6C-4034-A20D-11180A96BD83}" type="slidenum">
              <a:rPr lang="en-US" smtClean="0"/>
              <a:t>15</a:t>
            </a:fld>
            <a:endParaRPr lang="en-US"/>
          </a:p>
        </p:txBody>
      </p:sp>
    </p:spTree>
    <p:extLst>
      <p:ext uri="{BB962C8B-B14F-4D97-AF65-F5344CB8AC3E}">
        <p14:creationId xmlns:p14="http://schemas.microsoft.com/office/powerpoint/2010/main" val="284599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982" y="633495"/>
            <a:ext cx="9279183" cy="1280890"/>
          </a:xfrm>
        </p:spPr>
        <p:txBody>
          <a:bodyPr>
            <a:normAutofit/>
          </a:bodyPr>
          <a:lstStyle/>
          <a:p>
            <a:r>
              <a:rPr lang="en-US" sz="3200" dirty="0"/>
              <a:t>Ops Memo 22-11</a:t>
            </a:r>
            <a:r>
              <a:rPr lang="en-US" sz="2800" dirty="0"/>
              <a:t/>
            </a:r>
            <a:br>
              <a:rPr lang="en-US" sz="2800" dirty="0"/>
            </a:br>
            <a:r>
              <a:rPr lang="en-US" sz="1800" dirty="0"/>
              <a:t>New Fixed Three-Year FoodShare Clock and Other Changes </a:t>
            </a:r>
            <a:endParaRPr lang="en-US" sz="2400" dirty="0"/>
          </a:p>
        </p:txBody>
      </p:sp>
      <p:sp>
        <p:nvSpPr>
          <p:cNvPr id="3" name="Content Placeholder 2"/>
          <p:cNvSpPr>
            <a:spLocks noGrp="1"/>
          </p:cNvSpPr>
          <p:nvPr>
            <p:ph idx="1"/>
          </p:nvPr>
        </p:nvSpPr>
        <p:spPr>
          <a:xfrm>
            <a:off x="2476981" y="1619480"/>
            <a:ext cx="9279183" cy="4291742"/>
          </a:xfrm>
        </p:spPr>
        <p:txBody>
          <a:bodyPr>
            <a:normAutofit/>
          </a:bodyPr>
          <a:lstStyle/>
          <a:p>
            <a:r>
              <a:rPr lang="en-US" dirty="0"/>
              <a:t>Currently, the entire state of Wisconsin is considered an area of high unemployment through September 30, 2022 </a:t>
            </a:r>
          </a:p>
          <a:p>
            <a:r>
              <a:rPr lang="en-US" dirty="0"/>
              <a:t> ABAWDs who live or lived in a geographic area where the FoodShare time limits are waived are not subject to TLBs</a:t>
            </a:r>
          </a:p>
          <a:p>
            <a:r>
              <a:rPr lang="en-US" dirty="0"/>
              <a:t>Starting June 25, 2022, CWW will now correctly classify these members as ABAWDs who are not subject to the time limit due to receiving an exemption for residing in these geographic areas</a:t>
            </a:r>
          </a:p>
        </p:txBody>
      </p:sp>
      <p:sp>
        <p:nvSpPr>
          <p:cNvPr id="4" name="Date Placeholder 3"/>
          <p:cNvSpPr>
            <a:spLocks noGrp="1"/>
          </p:cNvSpPr>
          <p:nvPr>
            <p:ph type="dt" sz="half" idx="10"/>
          </p:nvPr>
        </p:nvSpPr>
        <p:spPr/>
        <p:txBody>
          <a:bodyPr/>
          <a:lstStyle/>
          <a:p>
            <a:fld id="{5DCF3957-2C21-4262-B17F-EC714666F5E0}" type="datetime1">
              <a:rPr lang="en-US" smtClean="0"/>
              <a:t>6/21/2022</a:t>
            </a:fld>
            <a:endParaRPr lang="en-US"/>
          </a:p>
        </p:txBody>
      </p:sp>
      <p:sp>
        <p:nvSpPr>
          <p:cNvPr id="6" name="Slide Number Placeholder 5"/>
          <p:cNvSpPr>
            <a:spLocks noGrp="1"/>
          </p:cNvSpPr>
          <p:nvPr>
            <p:ph type="sldNum" sz="quarter" idx="12"/>
          </p:nvPr>
        </p:nvSpPr>
        <p:spPr/>
        <p:txBody>
          <a:bodyPr/>
          <a:lstStyle/>
          <a:p>
            <a:fld id="{D77CCBAE-CD6C-4034-A20D-11180A96BD83}" type="slidenum">
              <a:rPr lang="en-US" smtClean="0"/>
              <a:t>16</a:t>
            </a:fld>
            <a:endParaRPr lang="en-US"/>
          </a:p>
        </p:txBody>
      </p:sp>
    </p:spTree>
    <p:extLst>
      <p:ext uri="{BB962C8B-B14F-4D97-AF65-F5344CB8AC3E}">
        <p14:creationId xmlns:p14="http://schemas.microsoft.com/office/powerpoint/2010/main" val="30723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265FC3-3760-4410-8FDF-42F1906F7FB3}"/>
              </a:ext>
            </a:extLst>
          </p:cNvPr>
          <p:cNvSpPr>
            <a:spLocks noGrp="1"/>
          </p:cNvSpPr>
          <p:nvPr>
            <p:ph type="title"/>
          </p:nvPr>
        </p:nvSpPr>
        <p:spPr/>
        <p:txBody>
          <a:bodyPr/>
          <a:lstStyle/>
          <a:p>
            <a:r>
              <a:rPr lang="en-US" dirty="0"/>
              <a:t>Additional Trainings in Cornerstone</a:t>
            </a:r>
          </a:p>
        </p:txBody>
      </p:sp>
      <p:sp>
        <p:nvSpPr>
          <p:cNvPr id="3" name="Content Placeholder 2">
            <a:extLst>
              <a:ext uri="{FF2B5EF4-FFF2-40B4-BE49-F238E27FC236}">
                <a16:creationId xmlns:a16="http://schemas.microsoft.com/office/drawing/2014/main" xmlns="" id="{0CBF3F25-97B3-457E-859E-86BF9E1271C0}"/>
              </a:ext>
            </a:extLst>
          </p:cNvPr>
          <p:cNvSpPr>
            <a:spLocks noGrp="1"/>
          </p:cNvSpPr>
          <p:nvPr>
            <p:ph idx="1"/>
          </p:nvPr>
        </p:nvSpPr>
        <p:spPr/>
        <p:txBody>
          <a:bodyPr/>
          <a:lstStyle/>
          <a:p>
            <a:r>
              <a:rPr lang="en-US" dirty="0"/>
              <a:t>Changes to ABAWD Policy and the FoodShare Clock</a:t>
            </a:r>
          </a:p>
          <a:p>
            <a:r>
              <a:rPr lang="en-US" dirty="0"/>
              <a:t>The Script Details Page and its Corresponding Notice</a:t>
            </a:r>
          </a:p>
          <a:p>
            <a:r>
              <a:rPr lang="en-US" dirty="0"/>
              <a:t>Demographic Details Micro Learning Video</a:t>
            </a:r>
          </a:p>
          <a:p>
            <a:r>
              <a:rPr lang="en-US" sz="1800" dirty="0">
                <a:effectLst/>
                <a:latin typeface="Century Gothic" panose="020B0502020202020204" pitchFamily="34" charset="0"/>
                <a:ea typeface="Times New Roman" panose="02020603050405020304" pitchFamily="18" charset="0"/>
              </a:rPr>
              <a:t>Reasonable Compatibility 20% Threshold </a:t>
            </a:r>
            <a:endParaRPr lang="en-US" sz="1800" dirty="0">
              <a:effectLst/>
              <a:latin typeface="Century Gothic" panose="020B0502020202020204" pitchFamily="34" charset="0"/>
              <a:ea typeface="Calibri" panose="020F0502020204030204" pitchFamily="34" charset="0"/>
            </a:endParaRPr>
          </a:p>
          <a:p>
            <a:pPr marL="0" indent="0">
              <a:buNone/>
            </a:pPr>
            <a:endParaRPr lang="en-US" dirty="0"/>
          </a:p>
          <a:p>
            <a:pPr marL="0" indent="0">
              <a:buNone/>
            </a:pPr>
            <a:r>
              <a:rPr lang="en-US" dirty="0">
                <a:latin typeface="+mj-lt"/>
              </a:rPr>
              <a:t>*</a:t>
            </a:r>
            <a:r>
              <a:rPr lang="en-US" sz="1800" dirty="0">
                <a:solidFill>
                  <a:srgbClr val="212121"/>
                </a:solidFill>
                <a:effectLst/>
                <a:latin typeface="+mj-lt"/>
                <a:ea typeface="Calibri" panose="020F0502020204030204" pitchFamily="34" charset="0"/>
              </a:rPr>
              <a:t>You can access these courses by selecting the Search feature under the Learning tab.  </a:t>
            </a:r>
            <a:endParaRPr lang="en-US" sz="1800" dirty="0">
              <a:effectLst/>
              <a:latin typeface="+mj-lt"/>
              <a:ea typeface="Calibri" panose="020F0502020204030204" pitchFamily="34" charset="0"/>
            </a:endParaRPr>
          </a:p>
          <a:p>
            <a:pPr marL="0" indent="0">
              <a:buNone/>
            </a:pPr>
            <a:endParaRPr lang="en-US" dirty="0"/>
          </a:p>
        </p:txBody>
      </p:sp>
      <p:sp>
        <p:nvSpPr>
          <p:cNvPr id="4" name="Date Placeholder 3">
            <a:extLst>
              <a:ext uri="{FF2B5EF4-FFF2-40B4-BE49-F238E27FC236}">
                <a16:creationId xmlns:a16="http://schemas.microsoft.com/office/drawing/2014/main" xmlns="" id="{70C535C0-1E3A-4D8C-8AFF-ADC9E8B452FC}"/>
              </a:ext>
            </a:extLst>
          </p:cNvPr>
          <p:cNvSpPr>
            <a:spLocks noGrp="1"/>
          </p:cNvSpPr>
          <p:nvPr>
            <p:ph type="dt" sz="half" idx="10"/>
          </p:nvPr>
        </p:nvSpPr>
        <p:spPr/>
        <p:txBody>
          <a:bodyPr/>
          <a:lstStyle/>
          <a:p>
            <a:fld id="{3DE19F4B-1667-4652-A309-01B87D2798F8}" type="datetime1">
              <a:rPr lang="en-US" smtClean="0"/>
              <a:t>6/21/2022</a:t>
            </a:fld>
            <a:endParaRPr lang="en-US"/>
          </a:p>
        </p:txBody>
      </p:sp>
      <p:sp>
        <p:nvSpPr>
          <p:cNvPr id="5" name="Slide Number Placeholder 4">
            <a:extLst>
              <a:ext uri="{FF2B5EF4-FFF2-40B4-BE49-F238E27FC236}">
                <a16:creationId xmlns:a16="http://schemas.microsoft.com/office/drawing/2014/main" xmlns="" id="{DA7BB95F-B8C3-47AC-9828-5CCFCE3C06C2}"/>
              </a:ext>
            </a:extLst>
          </p:cNvPr>
          <p:cNvSpPr>
            <a:spLocks noGrp="1"/>
          </p:cNvSpPr>
          <p:nvPr>
            <p:ph type="sldNum" sz="quarter" idx="12"/>
          </p:nvPr>
        </p:nvSpPr>
        <p:spPr/>
        <p:txBody>
          <a:bodyPr/>
          <a:lstStyle/>
          <a:p>
            <a:fld id="{D77CCBAE-CD6C-4034-A20D-11180A96BD83}" type="slidenum">
              <a:rPr lang="en-US" smtClean="0"/>
              <a:t>17</a:t>
            </a:fld>
            <a:endParaRPr lang="en-US"/>
          </a:p>
        </p:txBody>
      </p:sp>
    </p:spTree>
    <p:extLst>
      <p:ext uri="{BB962C8B-B14F-4D97-AF65-F5344CB8AC3E}">
        <p14:creationId xmlns:p14="http://schemas.microsoft.com/office/powerpoint/2010/main" val="2562104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Date Placeholder 2"/>
          <p:cNvSpPr>
            <a:spLocks noGrp="1"/>
          </p:cNvSpPr>
          <p:nvPr>
            <p:ph type="dt" sz="half" idx="10"/>
          </p:nvPr>
        </p:nvSpPr>
        <p:spPr/>
        <p:txBody>
          <a:bodyPr/>
          <a:lstStyle/>
          <a:p>
            <a:fld id="{75FC12CF-2E11-44B1-AEB7-EF6689FF4D92}" type="datetime1">
              <a:rPr lang="en-US" smtClean="0"/>
              <a:t>6/21/2022</a:t>
            </a:fld>
            <a:endParaRPr lang="en-US"/>
          </a:p>
        </p:txBody>
      </p:sp>
      <p:sp>
        <p:nvSpPr>
          <p:cNvPr id="4" name="Slide Number Placeholder 3"/>
          <p:cNvSpPr>
            <a:spLocks noGrp="1"/>
          </p:cNvSpPr>
          <p:nvPr>
            <p:ph type="sldNum" sz="quarter" idx="12"/>
          </p:nvPr>
        </p:nvSpPr>
        <p:spPr/>
        <p:txBody>
          <a:bodyPr/>
          <a:lstStyle/>
          <a:p>
            <a:fld id="{D77CCBAE-CD6C-4034-A20D-11180A96BD83}" type="slidenum">
              <a:rPr lang="en-US" smtClean="0"/>
              <a:t>18</a:t>
            </a:fld>
            <a:endParaRPr lang="en-US"/>
          </a:p>
        </p:txBody>
      </p:sp>
    </p:spTree>
    <p:extLst>
      <p:ext uri="{BB962C8B-B14F-4D97-AF65-F5344CB8AC3E}">
        <p14:creationId xmlns:p14="http://schemas.microsoft.com/office/powerpoint/2010/main" val="3358222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a:t>Ops Memo 22-06</a:t>
            </a:r>
            <a:r>
              <a:rPr lang="en-US" sz="2700" dirty="0"/>
              <a:t/>
            </a:r>
            <a:br>
              <a:rPr lang="en-US" sz="2700" dirty="0"/>
            </a:br>
            <a:r>
              <a:rPr lang="en-US" sz="2200" dirty="0"/>
              <a:t>Verify Self-Reported Income Before Denying FoodShare Benefits</a:t>
            </a:r>
            <a:r>
              <a:rPr lang="en-US" sz="3100" dirty="0"/>
              <a:t>	</a:t>
            </a:r>
          </a:p>
        </p:txBody>
      </p:sp>
      <p:sp>
        <p:nvSpPr>
          <p:cNvPr id="3" name="Content Placeholder 2"/>
          <p:cNvSpPr>
            <a:spLocks noGrp="1"/>
          </p:cNvSpPr>
          <p:nvPr>
            <p:ph idx="1"/>
          </p:nvPr>
        </p:nvSpPr>
        <p:spPr/>
        <p:txBody>
          <a:bodyPr/>
          <a:lstStyle/>
          <a:p>
            <a:pPr>
              <a:buFont typeface="Wingdings 3" panose="05040102010807070707" pitchFamily="18" charset="2"/>
              <a:buChar char=""/>
            </a:pPr>
            <a:r>
              <a:rPr lang="en-US" dirty="0"/>
              <a:t>Effective July 1, 2022</a:t>
            </a:r>
          </a:p>
          <a:p>
            <a:pPr>
              <a:buFont typeface="Wingdings 3" panose="05040102010807070707" pitchFamily="18" charset="2"/>
              <a:buChar char=""/>
            </a:pPr>
            <a:r>
              <a:rPr lang="en-US" dirty="0" smtClean="0"/>
              <a:t>Previously, </a:t>
            </a:r>
            <a:r>
              <a:rPr lang="en-US" dirty="0"/>
              <a:t>self-reported income over the gross income limit for FS did not require verification </a:t>
            </a:r>
          </a:p>
          <a:p>
            <a:pPr>
              <a:buFont typeface="Wingdings 3" panose="05040102010807070707" pitchFamily="18" charset="2"/>
              <a:buChar char=""/>
            </a:pPr>
            <a:r>
              <a:rPr lang="en-US" dirty="0"/>
              <a:t>FNS has provided guidance that self-reported income is not adequate verification to deny or close a FS applicant or member for exceeding the income limit</a:t>
            </a:r>
          </a:p>
          <a:p>
            <a:pPr>
              <a:buFont typeface="Wingdings 3" panose="05040102010807070707" pitchFamily="18" charset="2"/>
              <a:buChar char=""/>
            </a:pPr>
            <a:r>
              <a:rPr lang="en-US" dirty="0"/>
              <a:t>Starting July 1, </a:t>
            </a:r>
            <a:r>
              <a:rPr lang="en-US" dirty="0" smtClean="0"/>
              <a:t>2022, </a:t>
            </a:r>
            <a:r>
              <a:rPr lang="en-US" dirty="0"/>
              <a:t>members will be asked to verify income that is over the income limit</a:t>
            </a:r>
          </a:p>
          <a:p>
            <a:pPr>
              <a:buFont typeface="Wingdings 3" panose="05040102010807070707" pitchFamily="18" charset="2"/>
              <a:buChar char=""/>
            </a:pPr>
            <a:r>
              <a:rPr lang="en-US" dirty="0"/>
              <a:t>Denial and termination notices will no longer reference income limit failures unless all income is verified and over the income limit</a:t>
            </a:r>
          </a:p>
        </p:txBody>
      </p:sp>
      <p:sp>
        <p:nvSpPr>
          <p:cNvPr id="4" name="Date Placeholder 3"/>
          <p:cNvSpPr>
            <a:spLocks noGrp="1"/>
          </p:cNvSpPr>
          <p:nvPr>
            <p:ph type="dt" sz="half" idx="10"/>
          </p:nvPr>
        </p:nvSpPr>
        <p:spPr/>
        <p:txBody>
          <a:bodyPr/>
          <a:lstStyle/>
          <a:p>
            <a:fld id="{5DCF3957-2C21-4262-B17F-EC714666F5E0}" type="datetime1">
              <a:rPr lang="en-US" smtClean="0"/>
              <a:t>6/21/2022</a:t>
            </a:fld>
            <a:endParaRPr lang="en-US"/>
          </a:p>
        </p:txBody>
      </p:sp>
      <p:sp>
        <p:nvSpPr>
          <p:cNvPr id="6" name="Slide Number Placeholder 5"/>
          <p:cNvSpPr>
            <a:spLocks noGrp="1"/>
          </p:cNvSpPr>
          <p:nvPr>
            <p:ph type="sldNum" sz="quarter" idx="12"/>
          </p:nvPr>
        </p:nvSpPr>
        <p:spPr/>
        <p:txBody>
          <a:bodyPr/>
          <a:lstStyle/>
          <a:p>
            <a:fld id="{D77CCBAE-CD6C-4034-A20D-11180A96BD83}" type="slidenum">
              <a:rPr lang="en-US" smtClean="0"/>
              <a:t>2</a:t>
            </a:fld>
            <a:endParaRPr lang="en-US"/>
          </a:p>
        </p:txBody>
      </p:sp>
    </p:spTree>
    <p:extLst>
      <p:ext uri="{BB962C8B-B14F-4D97-AF65-F5344CB8AC3E}">
        <p14:creationId xmlns:p14="http://schemas.microsoft.com/office/powerpoint/2010/main" val="2673663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a:t>Ops Memo 22-07</a:t>
            </a:r>
            <a:r>
              <a:rPr lang="en-US" sz="2700" dirty="0"/>
              <a:t/>
            </a:r>
            <a:br>
              <a:rPr lang="en-US" sz="2700" dirty="0"/>
            </a:br>
            <a:r>
              <a:rPr lang="en-US" sz="2200" dirty="0"/>
              <a:t>Enhancements to Ethnicity and Race Identity Information Collection</a:t>
            </a:r>
            <a:r>
              <a:rPr lang="en-US" sz="3100" dirty="0"/>
              <a:t>	</a:t>
            </a:r>
          </a:p>
        </p:txBody>
      </p:sp>
      <p:sp>
        <p:nvSpPr>
          <p:cNvPr id="3" name="Content Placeholder 2"/>
          <p:cNvSpPr>
            <a:spLocks noGrp="1"/>
          </p:cNvSpPr>
          <p:nvPr>
            <p:ph idx="1"/>
          </p:nvPr>
        </p:nvSpPr>
        <p:spPr/>
        <p:txBody>
          <a:bodyPr/>
          <a:lstStyle/>
          <a:p>
            <a:r>
              <a:rPr lang="en-US" dirty="0"/>
              <a:t>Effective June 25, 2022</a:t>
            </a:r>
          </a:p>
          <a:p>
            <a:r>
              <a:rPr lang="en-US" dirty="0"/>
              <a:t>Applicants and members will be asked more detailed race and ethnicity questions</a:t>
            </a:r>
          </a:p>
          <a:p>
            <a:r>
              <a:rPr lang="en-US" dirty="0"/>
              <a:t>They will also be able </a:t>
            </a:r>
            <a:r>
              <a:rPr lang="en-US" dirty="0" smtClean="0"/>
              <a:t>to select </a:t>
            </a:r>
            <a:r>
              <a:rPr lang="en-US" dirty="0"/>
              <a:t>more than one response to accurately report their race and ethnicity information </a:t>
            </a:r>
          </a:p>
          <a:p>
            <a:r>
              <a:rPr lang="en-US" dirty="0"/>
              <a:t>The intended use statement for ethnicity and race will be revised.  This statement MUST be read to the customer </a:t>
            </a:r>
            <a:r>
              <a:rPr lang="en-US" u="sng" dirty="0"/>
              <a:t>prior</a:t>
            </a:r>
            <a:r>
              <a:rPr lang="en-US" dirty="0"/>
              <a:t> to asking for ethnicity or race</a:t>
            </a:r>
          </a:p>
          <a:p>
            <a:r>
              <a:rPr lang="en-US" dirty="0"/>
              <a:t>Applicants and members are not required to provide responses for ethnicity or race to complete an application or receive a decision about program eligibility or benefits </a:t>
            </a:r>
          </a:p>
        </p:txBody>
      </p:sp>
      <p:sp>
        <p:nvSpPr>
          <p:cNvPr id="4" name="Date Placeholder 3"/>
          <p:cNvSpPr>
            <a:spLocks noGrp="1"/>
          </p:cNvSpPr>
          <p:nvPr>
            <p:ph type="dt" sz="half" idx="10"/>
          </p:nvPr>
        </p:nvSpPr>
        <p:spPr/>
        <p:txBody>
          <a:bodyPr/>
          <a:lstStyle/>
          <a:p>
            <a:fld id="{5DCF3957-2C21-4262-B17F-EC714666F5E0}" type="datetime1">
              <a:rPr lang="en-US" smtClean="0"/>
              <a:t>6/21/2022</a:t>
            </a:fld>
            <a:endParaRPr lang="en-US"/>
          </a:p>
        </p:txBody>
      </p:sp>
      <p:sp>
        <p:nvSpPr>
          <p:cNvPr id="6" name="Slide Number Placeholder 5"/>
          <p:cNvSpPr>
            <a:spLocks noGrp="1"/>
          </p:cNvSpPr>
          <p:nvPr>
            <p:ph type="sldNum" sz="quarter" idx="12"/>
          </p:nvPr>
        </p:nvSpPr>
        <p:spPr/>
        <p:txBody>
          <a:bodyPr/>
          <a:lstStyle/>
          <a:p>
            <a:fld id="{D77CCBAE-CD6C-4034-A20D-11180A96BD83}" type="slidenum">
              <a:rPr lang="en-US" smtClean="0"/>
              <a:t>3</a:t>
            </a:fld>
            <a:endParaRPr lang="en-US"/>
          </a:p>
        </p:txBody>
      </p:sp>
    </p:spTree>
    <p:extLst>
      <p:ext uri="{BB962C8B-B14F-4D97-AF65-F5344CB8AC3E}">
        <p14:creationId xmlns:p14="http://schemas.microsoft.com/office/powerpoint/2010/main" val="196212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6935" y="329899"/>
            <a:ext cx="9587677" cy="1280890"/>
          </a:xfrm>
        </p:spPr>
        <p:txBody>
          <a:bodyPr>
            <a:normAutofit/>
          </a:bodyPr>
          <a:lstStyle/>
          <a:p>
            <a:r>
              <a:rPr lang="en-US" sz="3100" dirty="0"/>
              <a:t>Ops Memo 22-08</a:t>
            </a:r>
            <a:r>
              <a:rPr lang="en-US" sz="2700" dirty="0"/>
              <a:t/>
            </a:r>
            <a:br>
              <a:rPr lang="en-US" sz="2700" dirty="0"/>
            </a:br>
            <a:r>
              <a:rPr lang="en-US" sz="2200" dirty="0"/>
              <a:t>Reasonable Compatibility Threshold for Health Care </a:t>
            </a:r>
            <a:r>
              <a:rPr lang="en-US" sz="3100" dirty="0"/>
              <a:t>	</a:t>
            </a:r>
          </a:p>
        </p:txBody>
      </p:sp>
      <p:sp>
        <p:nvSpPr>
          <p:cNvPr id="3" name="Content Placeholder 2"/>
          <p:cNvSpPr>
            <a:spLocks noGrp="1"/>
          </p:cNvSpPr>
          <p:nvPr>
            <p:ph idx="1"/>
          </p:nvPr>
        </p:nvSpPr>
        <p:spPr>
          <a:xfrm>
            <a:off x="1916935" y="1597446"/>
            <a:ext cx="9587677" cy="4825388"/>
          </a:xfrm>
        </p:spPr>
        <p:txBody>
          <a:bodyPr>
            <a:normAutofit fontScale="77500" lnSpcReduction="20000"/>
          </a:bodyPr>
          <a:lstStyle/>
          <a:p>
            <a:pPr>
              <a:buFont typeface="Wingdings 3" panose="05040102010807070707" pitchFamily="18" charset="2"/>
              <a:buChar char=""/>
            </a:pPr>
            <a:r>
              <a:rPr lang="en-US" dirty="0"/>
              <a:t>Effective July 1, 2022</a:t>
            </a:r>
          </a:p>
          <a:p>
            <a:pPr>
              <a:buFont typeface="Wingdings 3" panose="05040102010807070707" pitchFamily="18" charset="2"/>
              <a:buChar char=""/>
            </a:pPr>
            <a:r>
              <a:rPr lang="en-US" dirty="0"/>
              <a:t>Some healthcare programs use a reasonable compatibility test to determine if the applicant or member must verify their earned income.  This determination is made by comparing the following two amounts:</a:t>
            </a:r>
          </a:p>
          <a:p>
            <a:pPr lvl="1">
              <a:buFont typeface="Wingdings 3" panose="05040102010807070707" pitchFamily="18" charset="2"/>
              <a:buChar char=""/>
            </a:pPr>
            <a:r>
              <a:rPr lang="en-US" dirty="0"/>
              <a:t>The total income that includes the earned income reported by the data exchange</a:t>
            </a:r>
          </a:p>
          <a:p>
            <a:pPr lvl="1">
              <a:buFont typeface="Wingdings 3" panose="05040102010807070707" pitchFamily="18" charset="2"/>
              <a:buChar char=""/>
            </a:pPr>
            <a:r>
              <a:rPr lang="en-US" dirty="0"/>
              <a:t>The total income that includes the earned income reported by the applicant or member</a:t>
            </a:r>
          </a:p>
          <a:p>
            <a:pPr>
              <a:buFont typeface="Wingdings 3" panose="05040102010807070707" pitchFamily="18" charset="2"/>
              <a:buChar char=""/>
            </a:pPr>
            <a:r>
              <a:rPr lang="en-US" dirty="0"/>
              <a:t>Under current policy, information from the data exchange is considered “reasonably compatible” if it results in the same eligibility outcome </a:t>
            </a:r>
            <a:r>
              <a:rPr lang="en-US" dirty="0" smtClean="0"/>
              <a:t>as </a:t>
            </a:r>
            <a:r>
              <a:rPr lang="en-US" dirty="0"/>
              <a:t>the information reported by the applicant or member.  No verification is required from the customer when this occurs.</a:t>
            </a:r>
          </a:p>
          <a:p>
            <a:pPr>
              <a:buFont typeface="Wingdings 3" panose="05040102010807070707" pitchFamily="18" charset="2"/>
              <a:buChar char=""/>
            </a:pPr>
            <a:r>
              <a:rPr lang="en-US" dirty="0"/>
              <a:t>DHS will temporarily add a 20% threshold to the reasonable compatibility test for income for healthcare</a:t>
            </a:r>
          </a:p>
          <a:p>
            <a:pPr>
              <a:buFont typeface="Wingdings 3" panose="05040102010807070707" pitchFamily="18" charset="2"/>
              <a:buChar char=""/>
            </a:pPr>
            <a:r>
              <a:rPr lang="en-US" dirty="0"/>
              <a:t>This threshold is expected to be in place until the completion of renewals for all members who have continuous health care coverage because of the COVID-19 public health emergency</a:t>
            </a:r>
          </a:p>
          <a:p>
            <a:pPr>
              <a:buFont typeface="Wingdings 3" panose="05040102010807070707" pitchFamily="18" charset="2"/>
              <a:buChar char=""/>
            </a:pPr>
            <a:r>
              <a:rPr lang="en-US" dirty="0"/>
              <a:t>The reasonable compatibility test using the 20% threshold will only be applied when the following two circumstances occur:</a:t>
            </a:r>
          </a:p>
          <a:p>
            <a:pPr lvl="1">
              <a:buFont typeface="Wingdings 3" panose="05040102010807070707" pitchFamily="18" charset="2"/>
              <a:buChar char=""/>
            </a:pPr>
            <a:r>
              <a:rPr lang="en-US" dirty="0"/>
              <a:t>The total income that includes the earned income reported by the applicant or member is at or below the income limit</a:t>
            </a:r>
          </a:p>
          <a:p>
            <a:pPr lvl="1">
              <a:buFont typeface="Wingdings 3" panose="05040102010807070707" pitchFamily="18" charset="2"/>
              <a:buChar char=""/>
            </a:pPr>
            <a:r>
              <a:rPr lang="en-US" dirty="0"/>
              <a:t>The total income that includes the earned income reported by the data exchange is above the income  limit</a:t>
            </a:r>
          </a:p>
          <a:p>
            <a:pPr>
              <a:buFont typeface="Wingdings 3" panose="05040102010807070707" pitchFamily="18" charset="2"/>
              <a:buChar char=""/>
            </a:pPr>
            <a:r>
              <a:rPr lang="en-US" dirty="0"/>
              <a:t>In this situation, if the total income that includes the earned income reported by the data exchange is no more than 20% greater than the total income that includes the earned income reported by the applicant or member, the amounts will be determined to be reasonably compatible </a:t>
            </a:r>
          </a:p>
        </p:txBody>
      </p:sp>
      <p:sp>
        <p:nvSpPr>
          <p:cNvPr id="4" name="Date Placeholder 3"/>
          <p:cNvSpPr>
            <a:spLocks noGrp="1"/>
          </p:cNvSpPr>
          <p:nvPr>
            <p:ph type="dt" sz="half" idx="10"/>
          </p:nvPr>
        </p:nvSpPr>
        <p:spPr/>
        <p:txBody>
          <a:bodyPr/>
          <a:lstStyle/>
          <a:p>
            <a:fld id="{5DCF3957-2C21-4262-B17F-EC714666F5E0}" type="datetime1">
              <a:rPr lang="en-US" smtClean="0"/>
              <a:t>6/21/2022</a:t>
            </a:fld>
            <a:endParaRPr lang="en-US"/>
          </a:p>
        </p:txBody>
      </p:sp>
      <p:sp>
        <p:nvSpPr>
          <p:cNvPr id="6" name="Slide Number Placeholder 5"/>
          <p:cNvSpPr>
            <a:spLocks noGrp="1"/>
          </p:cNvSpPr>
          <p:nvPr>
            <p:ph type="sldNum" sz="quarter" idx="12"/>
          </p:nvPr>
        </p:nvSpPr>
        <p:spPr/>
        <p:txBody>
          <a:bodyPr/>
          <a:lstStyle/>
          <a:p>
            <a:fld id="{D77CCBAE-CD6C-4034-A20D-11180A96BD83}" type="slidenum">
              <a:rPr lang="en-US" smtClean="0"/>
              <a:t>4</a:t>
            </a:fld>
            <a:endParaRPr lang="en-US"/>
          </a:p>
        </p:txBody>
      </p:sp>
    </p:spTree>
    <p:extLst>
      <p:ext uri="{BB962C8B-B14F-4D97-AF65-F5344CB8AC3E}">
        <p14:creationId xmlns:p14="http://schemas.microsoft.com/office/powerpoint/2010/main" val="3191976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a:t>Ops Memo 22-08</a:t>
            </a:r>
            <a:r>
              <a:rPr lang="en-US" sz="2700" dirty="0"/>
              <a:t/>
            </a:r>
            <a:br>
              <a:rPr lang="en-US" sz="2700" dirty="0"/>
            </a:br>
            <a:r>
              <a:rPr lang="en-US" sz="2200" dirty="0"/>
              <a:t>Reasonable Compatibility Threshold for Health Care </a:t>
            </a:r>
            <a:r>
              <a:rPr lang="en-US" sz="3100" dirty="0"/>
              <a:t>	</a:t>
            </a:r>
          </a:p>
        </p:txBody>
      </p:sp>
      <p:sp>
        <p:nvSpPr>
          <p:cNvPr id="3" name="Content Placeholder 2"/>
          <p:cNvSpPr>
            <a:spLocks noGrp="1"/>
          </p:cNvSpPr>
          <p:nvPr>
            <p:ph idx="1"/>
          </p:nvPr>
        </p:nvSpPr>
        <p:spPr/>
        <p:txBody>
          <a:bodyPr>
            <a:normAutofit lnSpcReduction="10000"/>
          </a:bodyPr>
          <a:lstStyle/>
          <a:p>
            <a:pPr>
              <a:buFont typeface="Wingdings 3" panose="05040102010807070707" pitchFamily="18" charset="2"/>
              <a:buChar char=""/>
            </a:pPr>
            <a:r>
              <a:rPr lang="en-US" dirty="0"/>
              <a:t>Example:</a:t>
            </a:r>
          </a:p>
          <a:p>
            <a:pPr marL="0" indent="0">
              <a:buNone/>
            </a:pPr>
            <a:r>
              <a:rPr lang="en-US" dirty="0"/>
              <a:t>Walter is a childless adult applying for BC+.  The monthly income limit is $1,132.50.  Walter reports monthly earned income of $1,000; this is his only income, and it is below the income limit.  The SWICA reports that Walter’s monthly earned income is $1,150.  This income is above the income limit.  Therefore, the reasonable compatibility test using the 20% threshold will be applied.</a:t>
            </a:r>
          </a:p>
          <a:p>
            <a:pPr marL="0" indent="0">
              <a:buNone/>
            </a:pPr>
            <a:r>
              <a:rPr lang="en-US" dirty="0"/>
              <a:t>The 20% threshold amount is the amount that is 20% greater than the total income that includes the earned income reported by the application or member.  In this example, the 20% threshold amount is $1,200.  The total income that includes the earned income by SWICA ($1,500) is less than the 20% threshold amount ($1,200).  Therefore, the amounts are determined to be reasonably compatible.  Walter does not need to verify the earned income.</a:t>
            </a:r>
          </a:p>
        </p:txBody>
      </p:sp>
      <p:sp>
        <p:nvSpPr>
          <p:cNvPr id="4" name="Date Placeholder 3"/>
          <p:cNvSpPr>
            <a:spLocks noGrp="1"/>
          </p:cNvSpPr>
          <p:nvPr>
            <p:ph type="dt" sz="half" idx="10"/>
          </p:nvPr>
        </p:nvSpPr>
        <p:spPr/>
        <p:txBody>
          <a:bodyPr/>
          <a:lstStyle/>
          <a:p>
            <a:fld id="{5DCF3957-2C21-4262-B17F-EC714666F5E0}" type="datetime1">
              <a:rPr lang="en-US" smtClean="0"/>
              <a:t>6/21/2022</a:t>
            </a:fld>
            <a:endParaRPr lang="en-US"/>
          </a:p>
        </p:txBody>
      </p:sp>
      <p:sp>
        <p:nvSpPr>
          <p:cNvPr id="6" name="Slide Number Placeholder 5"/>
          <p:cNvSpPr>
            <a:spLocks noGrp="1"/>
          </p:cNvSpPr>
          <p:nvPr>
            <p:ph type="sldNum" sz="quarter" idx="12"/>
          </p:nvPr>
        </p:nvSpPr>
        <p:spPr/>
        <p:txBody>
          <a:bodyPr/>
          <a:lstStyle/>
          <a:p>
            <a:fld id="{D77CCBAE-CD6C-4034-A20D-11180A96BD83}" type="slidenum">
              <a:rPr lang="en-US" smtClean="0"/>
              <a:t>5</a:t>
            </a:fld>
            <a:endParaRPr lang="en-US"/>
          </a:p>
        </p:txBody>
      </p:sp>
    </p:spTree>
    <p:extLst>
      <p:ext uri="{BB962C8B-B14F-4D97-AF65-F5344CB8AC3E}">
        <p14:creationId xmlns:p14="http://schemas.microsoft.com/office/powerpoint/2010/main" val="625979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a:t>Ops Memo 22-08</a:t>
            </a:r>
            <a:r>
              <a:rPr lang="en-US" sz="2700" dirty="0"/>
              <a:t/>
            </a:r>
            <a:br>
              <a:rPr lang="en-US" sz="2700" dirty="0"/>
            </a:br>
            <a:r>
              <a:rPr lang="en-US" sz="2200" dirty="0"/>
              <a:t>Reasonable Compatibility Threshold for Health Care </a:t>
            </a:r>
            <a:r>
              <a:rPr lang="en-US" sz="3100" dirty="0"/>
              <a:t>	</a:t>
            </a:r>
          </a:p>
        </p:txBody>
      </p:sp>
      <p:sp>
        <p:nvSpPr>
          <p:cNvPr id="3" name="Content Placeholder 2"/>
          <p:cNvSpPr>
            <a:spLocks noGrp="1"/>
          </p:cNvSpPr>
          <p:nvPr>
            <p:ph idx="1"/>
          </p:nvPr>
        </p:nvSpPr>
        <p:spPr/>
        <p:txBody>
          <a:bodyPr>
            <a:normAutofit/>
          </a:bodyPr>
          <a:lstStyle/>
          <a:p>
            <a:pPr>
              <a:buFont typeface="Wingdings 3" panose="05040102010807070707" pitchFamily="18" charset="2"/>
              <a:buChar char=""/>
            </a:pPr>
            <a:r>
              <a:rPr lang="en-US" dirty="0"/>
              <a:t>With the addition of a 20% threshold, there are no changes in:</a:t>
            </a:r>
          </a:p>
          <a:p>
            <a:pPr lvl="1">
              <a:buFont typeface="Wingdings 3" panose="05040102010807070707" pitchFamily="18" charset="2"/>
              <a:buChar char=""/>
            </a:pPr>
            <a:r>
              <a:rPr lang="en-US" dirty="0"/>
              <a:t>The programs that use a reasonable compatibility test for income</a:t>
            </a:r>
          </a:p>
          <a:p>
            <a:pPr lvl="1">
              <a:buFont typeface="Wingdings 3" panose="05040102010807070707" pitchFamily="18" charset="2"/>
              <a:buChar char=""/>
            </a:pPr>
            <a:r>
              <a:rPr lang="en-US" dirty="0"/>
              <a:t>The income limits and premium thresholds that are subject to a reasonable compatibility test, and</a:t>
            </a:r>
          </a:p>
          <a:p>
            <a:pPr lvl="1">
              <a:buFont typeface="Wingdings 3" panose="05040102010807070707" pitchFamily="18" charset="2"/>
              <a:buChar char=""/>
            </a:pPr>
            <a:r>
              <a:rPr lang="en-US" dirty="0"/>
              <a:t>The situations in which a reasonable compatibility test is used</a:t>
            </a:r>
          </a:p>
          <a:p>
            <a:pPr>
              <a:buFont typeface="Wingdings 3" panose="05040102010807070707" pitchFamily="18" charset="2"/>
              <a:buChar char=""/>
            </a:pPr>
            <a:r>
              <a:rPr lang="en-US" dirty="0"/>
              <a:t>The 20% reasonable compatibility threshold also will be applied to SWICA discrepancies.  A SWICA discrepancy will not be created if an individual's income on file and quarterly SWICA information are found to be reasonably compatible using the 20% threshold</a:t>
            </a:r>
          </a:p>
          <a:p>
            <a:pPr>
              <a:buFont typeface="Wingdings 3" panose="05040102010807070707" pitchFamily="18" charset="2"/>
              <a:buChar char=""/>
            </a:pPr>
            <a:r>
              <a:rPr lang="en-US" dirty="0"/>
              <a:t>The 20% reasonable compatibility threshold will not be applied to the reasonable compatibility test used for assets for EBD Medicaid programs</a:t>
            </a:r>
          </a:p>
        </p:txBody>
      </p:sp>
      <p:sp>
        <p:nvSpPr>
          <p:cNvPr id="4" name="Date Placeholder 3"/>
          <p:cNvSpPr>
            <a:spLocks noGrp="1"/>
          </p:cNvSpPr>
          <p:nvPr>
            <p:ph type="dt" sz="half" idx="10"/>
          </p:nvPr>
        </p:nvSpPr>
        <p:spPr/>
        <p:txBody>
          <a:bodyPr/>
          <a:lstStyle/>
          <a:p>
            <a:fld id="{5DCF3957-2C21-4262-B17F-EC714666F5E0}" type="datetime1">
              <a:rPr lang="en-US" smtClean="0"/>
              <a:t>6/21/2022</a:t>
            </a:fld>
            <a:endParaRPr lang="en-US"/>
          </a:p>
        </p:txBody>
      </p:sp>
      <p:sp>
        <p:nvSpPr>
          <p:cNvPr id="6" name="Slide Number Placeholder 5"/>
          <p:cNvSpPr>
            <a:spLocks noGrp="1"/>
          </p:cNvSpPr>
          <p:nvPr>
            <p:ph type="sldNum" sz="quarter" idx="12"/>
          </p:nvPr>
        </p:nvSpPr>
        <p:spPr/>
        <p:txBody>
          <a:bodyPr/>
          <a:lstStyle/>
          <a:p>
            <a:fld id="{D77CCBAE-CD6C-4034-A20D-11180A96BD83}" type="slidenum">
              <a:rPr lang="en-US" smtClean="0"/>
              <a:t>6</a:t>
            </a:fld>
            <a:endParaRPr lang="en-US"/>
          </a:p>
        </p:txBody>
      </p:sp>
    </p:spTree>
    <p:extLst>
      <p:ext uri="{BB962C8B-B14F-4D97-AF65-F5344CB8AC3E}">
        <p14:creationId xmlns:p14="http://schemas.microsoft.com/office/powerpoint/2010/main" val="2742626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a:t>Ops Memo 22-08</a:t>
            </a:r>
            <a:r>
              <a:rPr lang="en-US" sz="2700" dirty="0"/>
              <a:t/>
            </a:r>
            <a:br>
              <a:rPr lang="en-US" sz="2700" dirty="0"/>
            </a:br>
            <a:r>
              <a:rPr lang="en-US" sz="2200" dirty="0"/>
              <a:t>Reasonable Compatibility Threshold for Health Care </a:t>
            </a:r>
            <a:r>
              <a:rPr lang="en-US" sz="3100" dirty="0"/>
              <a:t>	</a:t>
            </a:r>
          </a:p>
        </p:txBody>
      </p:sp>
      <p:sp>
        <p:nvSpPr>
          <p:cNvPr id="3" name="Content Placeholder 2"/>
          <p:cNvSpPr>
            <a:spLocks noGrp="1"/>
          </p:cNvSpPr>
          <p:nvPr>
            <p:ph idx="1"/>
          </p:nvPr>
        </p:nvSpPr>
        <p:spPr>
          <a:xfrm>
            <a:off x="2589212" y="2133600"/>
            <a:ext cx="8915400" cy="4212116"/>
          </a:xfrm>
        </p:spPr>
        <p:txBody>
          <a:bodyPr>
            <a:normAutofit fontScale="92500" lnSpcReduction="10000"/>
          </a:bodyPr>
          <a:lstStyle/>
          <a:p>
            <a:pPr>
              <a:buFont typeface="Wingdings 3" panose="05040102010807070707" pitchFamily="18" charset="2"/>
              <a:buChar char=""/>
            </a:pPr>
            <a:r>
              <a:rPr lang="en-US" dirty="0"/>
              <a:t>Members are not subject to overpayments for a given eligibility or premium determination in which their reported income was found reasonably compatible with a data exchange</a:t>
            </a:r>
          </a:p>
          <a:p>
            <a:pPr>
              <a:buFont typeface="Wingdings 3" panose="05040102010807070707" pitchFamily="18" charset="2"/>
              <a:buChar char=""/>
            </a:pPr>
            <a:r>
              <a:rPr lang="en-US" dirty="0" smtClean="0"/>
              <a:t>Effective </a:t>
            </a:r>
            <a:r>
              <a:rPr lang="en-US" dirty="0"/>
              <a:t>July 1, 2022, if a health care member is not required to verify their income due to reasonable compatibility and then verifies their earned income at a later date (for example, because verification is required for another program), the verified earnings should then be used to determine eligibility and premium amounts for health care</a:t>
            </a:r>
          </a:p>
          <a:p>
            <a:pPr>
              <a:buFont typeface="Wingdings 3" panose="05040102010807070707" pitchFamily="18" charset="2"/>
              <a:buChar char=""/>
            </a:pPr>
            <a:r>
              <a:rPr lang="en-US" dirty="0"/>
              <a:t>In this situation, members are not liable for overpayments because the initial determination was based on income that was reasonably compatible with a data exchange </a:t>
            </a:r>
          </a:p>
          <a:p>
            <a:pPr>
              <a:buFont typeface="Wingdings 3" panose="05040102010807070707" pitchFamily="18" charset="2"/>
              <a:buChar char=""/>
            </a:pPr>
            <a:r>
              <a:rPr lang="en-US" dirty="0"/>
              <a:t>If a healthcare member is not required to verify earned income due to reasonable compatibility and subsequently fails to report a required income change, the member can only be subject to an overpayment if their new income amount is more than 20% greater than the total income amount that was used to make the eligibility or premium determination	</a:t>
            </a:r>
          </a:p>
        </p:txBody>
      </p:sp>
      <p:sp>
        <p:nvSpPr>
          <p:cNvPr id="4" name="Date Placeholder 3"/>
          <p:cNvSpPr>
            <a:spLocks noGrp="1"/>
          </p:cNvSpPr>
          <p:nvPr>
            <p:ph type="dt" sz="half" idx="10"/>
          </p:nvPr>
        </p:nvSpPr>
        <p:spPr/>
        <p:txBody>
          <a:bodyPr/>
          <a:lstStyle/>
          <a:p>
            <a:fld id="{5DCF3957-2C21-4262-B17F-EC714666F5E0}" type="datetime1">
              <a:rPr lang="en-US" smtClean="0"/>
              <a:t>6/21/2022</a:t>
            </a:fld>
            <a:endParaRPr lang="en-US"/>
          </a:p>
        </p:txBody>
      </p:sp>
      <p:sp>
        <p:nvSpPr>
          <p:cNvPr id="6" name="Slide Number Placeholder 5"/>
          <p:cNvSpPr>
            <a:spLocks noGrp="1"/>
          </p:cNvSpPr>
          <p:nvPr>
            <p:ph type="sldNum" sz="quarter" idx="12"/>
          </p:nvPr>
        </p:nvSpPr>
        <p:spPr/>
        <p:txBody>
          <a:bodyPr/>
          <a:lstStyle/>
          <a:p>
            <a:fld id="{D77CCBAE-CD6C-4034-A20D-11180A96BD83}" type="slidenum">
              <a:rPr lang="en-US" smtClean="0"/>
              <a:t>7</a:t>
            </a:fld>
            <a:endParaRPr lang="en-US"/>
          </a:p>
        </p:txBody>
      </p:sp>
    </p:spTree>
    <p:extLst>
      <p:ext uri="{BB962C8B-B14F-4D97-AF65-F5344CB8AC3E}">
        <p14:creationId xmlns:p14="http://schemas.microsoft.com/office/powerpoint/2010/main" val="4006381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a:t>Ops Memo 22-09</a:t>
            </a:r>
            <a:r>
              <a:rPr lang="en-US" sz="2700" dirty="0"/>
              <a:t/>
            </a:r>
            <a:br>
              <a:rPr lang="en-US" sz="2700" dirty="0"/>
            </a:br>
            <a:r>
              <a:rPr lang="en-US" sz="2200" dirty="0"/>
              <a:t>Adjustments to FoodShare Temporary Absence Policy</a:t>
            </a:r>
            <a:r>
              <a:rPr lang="en-US" sz="3100" dirty="0"/>
              <a:t>	</a:t>
            </a:r>
          </a:p>
        </p:txBody>
      </p:sp>
      <p:sp>
        <p:nvSpPr>
          <p:cNvPr id="3" name="Content Placeholder 2"/>
          <p:cNvSpPr>
            <a:spLocks noGrp="1"/>
          </p:cNvSpPr>
          <p:nvPr>
            <p:ph idx="1"/>
          </p:nvPr>
        </p:nvSpPr>
        <p:spPr>
          <a:xfrm>
            <a:off x="2589212" y="2133599"/>
            <a:ext cx="8915400" cy="3903643"/>
          </a:xfrm>
        </p:spPr>
        <p:txBody>
          <a:bodyPr>
            <a:normAutofit fontScale="85000" lnSpcReduction="10000"/>
          </a:bodyPr>
          <a:lstStyle/>
          <a:p>
            <a:pPr>
              <a:buFont typeface="Wingdings 3" panose="05040102010807070707" pitchFamily="18" charset="2"/>
              <a:buChar char=""/>
            </a:pPr>
            <a:r>
              <a:rPr lang="en-US" dirty="0"/>
              <a:t>Effective June 25, 2022</a:t>
            </a:r>
          </a:p>
          <a:p>
            <a:pPr>
              <a:buFont typeface="Wingdings 3" panose="05040102010807070707" pitchFamily="18" charset="2"/>
              <a:buChar char=""/>
            </a:pPr>
            <a:r>
              <a:rPr lang="en-US" dirty="0"/>
              <a:t>A FoodShare member is considered temporarily absent when they will be out of the home or food unit for an extended period of time, but will be returning to the food unit</a:t>
            </a:r>
          </a:p>
          <a:p>
            <a:pPr>
              <a:buFont typeface="Wingdings 3" panose="05040102010807070707" pitchFamily="18" charset="2"/>
              <a:buChar char=""/>
            </a:pPr>
            <a:r>
              <a:rPr lang="en-US" dirty="0"/>
              <a:t>There is no time limit on how long an individual can be temporarily absent</a:t>
            </a:r>
          </a:p>
          <a:p>
            <a:pPr>
              <a:buFont typeface="Wingdings 3" panose="05040102010807070707" pitchFamily="18" charset="2"/>
              <a:buChar char=""/>
            </a:pPr>
            <a:r>
              <a:rPr lang="en-US" dirty="0"/>
              <a:t>A member can be either staying in WI or in another state during the temporary absence</a:t>
            </a:r>
          </a:p>
          <a:p>
            <a:pPr>
              <a:buFont typeface="Wingdings 3" panose="05040102010807070707" pitchFamily="18" charset="2"/>
              <a:buChar char=""/>
            </a:pPr>
            <a:r>
              <a:rPr lang="en-US" dirty="0"/>
              <a:t>An individual’s temporary absence will be re-evaluated at renewal.  Individuals will not be required to verify WI residency if they are claiming to be temporarily absent</a:t>
            </a:r>
          </a:p>
          <a:p>
            <a:pPr>
              <a:buFont typeface="Wingdings 3" panose="05040102010807070707" pitchFamily="18" charset="2"/>
              <a:buChar char=""/>
            </a:pPr>
            <a:r>
              <a:rPr lang="en-US" dirty="0"/>
              <a:t>Once an individual notifies the IM agency that they no longer reside in WI, they are no longer temporarily absent and are ineligible for FS</a:t>
            </a:r>
          </a:p>
          <a:p>
            <a:pPr>
              <a:buFont typeface="Wingdings 3" panose="05040102010807070707" pitchFamily="18" charset="2"/>
              <a:buChar char=""/>
            </a:pPr>
            <a:r>
              <a:rPr lang="en-US" dirty="0"/>
              <a:t>If another state considers the individual as eligible for SNAP benefits within that state, they are no longer considered temporarily absent and no longer a WI resident	</a:t>
            </a:r>
          </a:p>
        </p:txBody>
      </p:sp>
      <p:sp>
        <p:nvSpPr>
          <p:cNvPr id="4" name="Date Placeholder 3"/>
          <p:cNvSpPr>
            <a:spLocks noGrp="1"/>
          </p:cNvSpPr>
          <p:nvPr>
            <p:ph type="dt" sz="half" idx="10"/>
          </p:nvPr>
        </p:nvSpPr>
        <p:spPr/>
        <p:txBody>
          <a:bodyPr/>
          <a:lstStyle/>
          <a:p>
            <a:fld id="{5DCF3957-2C21-4262-B17F-EC714666F5E0}" type="datetime1">
              <a:rPr lang="en-US" smtClean="0"/>
              <a:t>6/21/2022</a:t>
            </a:fld>
            <a:endParaRPr lang="en-US"/>
          </a:p>
        </p:txBody>
      </p:sp>
      <p:sp>
        <p:nvSpPr>
          <p:cNvPr id="6" name="Slide Number Placeholder 5"/>
          <p:cNvSpPr>
            <a:spLocks noGrp="1"/>
          </p:cNvSpPr>
          <p:nvPr>
            <p:ph type="sldNum" sz="quarter" idx="12"/>
          </p:nvPr>
        </p:nvSpPr>
        <p:spPr/>
        <p:txBody>
          <a:bodyPr/>
          <a:lstStyle/>
          <a:p>
            <a:fld id="{D77CCBAE-CD6C-4034-A20D-11180A96BD83}" type="slidenum">
              <a:rPr lang="en-US" smtClean="0"/>
              <a:t>8</a:t>
            </a:fld>
            <a:endParaRPr lang="en-US"/>
          </a:p>
        </p:txBody>
      </p:sp>
    </p:spTree>
    <p:extLst>
      <p:ext uri="{BB962C8B-B14F-4D97-AF65-F5344CB8AC3E}">
        <p14:creationId xmlns:p14="http://schemas.microsoft.com/office/powerpoint/2010/main" val="605618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982" y="633495"/>
            <a:ext cx="9279183" cy="1280890"/>
          </a:xfrm>
        </p:spPr>
        <p:txBody>
          <a:bodyPr>
            <a:normAutofit/>
          </a:bodyPr>
          <a:lstStyle/>
          <a:p>
            <a:r>
              <a:rPr lang="en-US" sz="3200" dirty="0"/>
              <a:t>Ops Memo 22-10</a:t>
            </a:r>
            <a:r>
              <a:rPr lang="en-US" sz="2800" dirty="0"/>
              <a:t/>
            </a:r>
            <a:br>
              <a:rPr lang="en-US" sz="2800" dirty="0"/>
            </a:br>
            <a:r>
              <a:rPr lang="en-US" sz="1800" dirty="0"/>
              <a:t>New Consolidated Notice and Oral Explanation of FoodShare Work Requirements </a:t>
            </a:r>
            <a:endParaRPr lang="en-US" sz="2400" dirty="0"/>
          </a:p>
        </p:txBody>
      </p:sp>
      <p:sp>
        <p:nvSpPr>
          <p:cNvPr id="3" name="Content Placeholder 2"/>
          <p:cNvSpPr>
            <a:spLocks noGrp="1"/>
          </p:cNvSpPr>
          <p:nvPr>
            <p:ph idx="1"/>
          </p:nvPr>
        </p:nvSpPr>
        <p:spPr>
          <a:xfrm>
            <a:off x="2476981" y="2133600"/>
            <a:ext cx="9279183" cy="3777622"/>
          </a:xfrm>
        </p:spPr>
        <p:txBody>
          <a:bodyPr>
            <a:normAutofit fontScale="85000" lnSpcReduction="20000"/>
          </a:bodyPr>
          <a:lstStyle/>
          <a:p>
            <a:pPr>
              <a:buFont typeface="Wingdings 3" panose="05040102010807070707" pitchFamily="18" charset="2"/>
              <a:buChar char=""/>
            </a:pPr>
            <a:r>
              <a:rPr lang="en-US" dirty="0"/>
              <a:t>Starting on June 25, 2022, existing work requirement notices will be replaced with the consolidated FoodShare basic work rules and FoodShare work requirements notice which includes:</a:t>
            </a:r>
          </a:p>
          <a:p>
            <a:pPr lvl="1">
              <a:buFont typeface="Wingdings 3" panose="05040102010807070707" pitchFamily="18" charset="2"/>
              <a:buChar char=""/>
            </a:pPr>
            <a:r>
              <a:rPr lang="en-US" dirty="0"/>
              <a:t>Which FoodShare basic work rules and FoodShare work requirements apply to each FoodShare member</a:t>
            </a:r>
          </a:p>
          <a:p>
            <a:pPr lvl="1">
              <a:buFont typeface="Wingdings 3" panose="05040102010807070707" pitchFamily="18" charset="2"/>
              <a:buChar char=""/>
            </a:pPr>
            <a:r>
              <a:rPr lang="en-US" dirty="0"/>
              <a:t>Explanation of the FoodShare basic work rules and FoodShare work requirements and how to meet them</a:t>
            </a:r>
          </a:p>
          <a:p>
            <a:pPr lvl="1">
              <a:buFont typeface="Wingdings 3" panose="05040102010807070707" pitchFamily="18" charset="2"/>
              <a:buChar char=""/>
            </a:pPr>
            <a:r>
              <a:rPr lang="en-US" dirty="0"/>
              <a:t>Current exemptions from FoodShare basic work rules and FoodShare work requirements</a:t>
            </a:r>
          </a:p>
          <a:p>
            <a:pPr>
              <a:buFont typeface="Wingdings 3" panose="05040102010807070707" pitchFamily="18" charset="2"/>
              <a:buChar char=""/>
            </a:pPr>
            <a:r>
              <a:rPr lang="en-US" dirty="0"/>
              <a:t>The notice will be automatically sent to FS units with ABAWDs or Work Registrants at the following intervals:</a:t>
            </a:r>
          </a:p>
          <a:p>
            <a:pPr lvl="1">
              <a:buFont typeface="Wingdings 3" panose="05040102010807070707" pitchFamily="18" charset="2"/>
              <a:buChar char=""/>
            </a:pPr>
            <a:r>
              <a:rPr lang="en-US" dirty="0"/>
              <a:t>Application</a:t>
            </a:r>
          </a:p>
          <a:p>
            <a:pPr lvl="1">
              <a:buFont typeface="Wingdings 3" panose="05040102010807070707" pitchFamily="18" charset="2"/>
              <a:buChar char=""/>
            </a:pPr>
            <a:r>
              <a:rPr lang="en-US" dirty="0"/>
              <a:t>Renewal</a:t>
            </a:r>
          </a:p>
          <a:p>
            <a:pPr lvl="1">
              <a:buFont typeface="Wingdings 3" panose="05040102010807070707" pitchFamily="18" charset="2"/>
              <a:buChar char=""/>
            </a:pPr>
            <a:r>
              <a:rPr lang="en-US" dirty="0"/>
              <a:t>When a member’s work registrant or ABAWD status changes</a:t>
            </a:r>
          </a:p>
          <a:p>
            <a:pPr marL="457200" lvl="1" indent="0">
              <a:buNone/>
            </a:pPr>
            <a:r>
              <a:rPr lang="en-US" dirty="0"/>
              <a:t>*notices are not sent if no members are subject to either requirement</a:t>
            </a:r>
          </a:p>
          <a:p>
            <a:pPr marL="0" indent="0">
              <a:buNone/>
            </a:pPr>
            <a:endParaRPr lang="en-US" dirty="0"/>
          </a:p>
        </p:txBody>
      </p:sp>
      <p:sp>
        <p:nvSpPr>
          <p:cNvPr id="4" name="Date Placeholder 3"/>
          <p:cNvSpPr>
            <a:spLocks noGrp="1"/>
          </p:cNvSpPr>
          <p:nvPr>
            <p:ph type="dt" sz="half" idx="10"/>
          </p:nvPr>
        </p:nvSpPr>
        <p:spPr/>
        <p:txBody>
          <a:bodyPr/>
          <a:lstStyle/>
          <a:p>
            <a:fld id="{5DCF3957-2C21-4262-B17F-EC714666F5E0}" type="datetime1">
              <a:rPr lang="en-US" smtClean="0"/>
              <a:t>6/21/2022</a:t>
            </a:fld>
            <a:endParaRPr lang="en-US"/>
          </a:p>
        </p:txBody>
      </p:sp>
      <p:sp>
        <p:nvSpPr>
          <p:cNvPr id="6" name="Slide Number Placeholder 5"/>
          <p:cNvSpPr>
            <a:spLocks noGrp="1"/>
          </p:cNvSpPr>
          <p:nvPr>
            <p:ph type="sldNum" sz="quarter" idx="12"/>
          </p:nvPr>
        </p:nvSpPr>
        <p:spPr/>
        <p:txBody>
          <a:bodyPr/>
          <a:lstStyle/>
          <a:p>
            <a:fld id="{D77CCBAE-CD6C-4034-A20D-11180A96BD83}" type="slidenum">
              <a:rPr lang="en-US" smtClean="0"/>
              <a:t>9</a:t>
            </a:fld>
            <a:endParaRPr lang="en-US"/>
          </a:p>
        </p:txBody>
      </p:sp>
    </p:spTree>
    <p:extLst>
      <p:ext uri="{BB962C8B-B14F-4D97-AF65-F5344CB8AC3E}">
        <p14:creationId xmlns:p14="http://schemas.microsoft.com/office/powerpoint/2010/main" val="220450437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3F30E3757AF094391C43966ABD436EC" ma:contentTypeVersion="13" ma:contentTypeDescription="Create a new document." ma:contentTypeScope="" ma:versionID="dcbb3c6917c5593e2d3fd600974357c3">
  <xsd:schema xmlns:xsd="http://www.w3.org/2001/XMLSchema" xmlns:xs="http://www.w3.org/2001/XMLSchema" xmlns:p="http://schemas.microsoft.com/office/2006/metadata/properties" xmlns:ns2="2f254586-b35f-4441-a040-f54e6e92090e" targetNamespace="http://schemas.microsoft.com/office/2006/metadata/properties" ma:root="true" ma:fieldsID="bdbf75766cc24a23f6e8b9775acb24a4" ns2:_="">
    <xsd:import namespace="2f254586-b35f-4441-a040-f54e6e92090e"/>
    <xsd:element name="properties">
      <xsd:complexType>
        <xsd:sequence>
          <xsd:element name="documentManagement">
            <xsd:complexType>
              <xsd:all>
                <xsd:element ref="ns2:Document_x0020_Type" minOccurs="0"/>
                <xsd:element ref="ns2:Training_x0020_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254586-b35f-4441-a040-f54e6e92090e" elementFormDefault="qualified">
    <xsd:import namespace="http://schemas.microsoft.com/office/2006/documentManagement/types"/>
    <xsd:import namespace="http://schemas.microsoft.com/office/infopath/2007/PartnerControls"/>
    <xsd:element name="Document_x0020_Type" ma:index="8" nillable="true" ma:displayName="Document Type" ma:internalName="Document_x0020_Type">
      <xsd:complexType>
        <xsd:complexContent>
          <xsd:extension base="dms:MultiChoice">
            <xsd:sequence>
              <xsd:element name="Value" maxOccurs="unbounded" minOccurs="0" nillable="true">
                <xsd:simpleType>
                  <xsd:restriction base="dms:Choice">
                    <xsd:enumeration value="Case Review"/>
                    <xsd:enumeration value="Desk Aid"/>
                    <xsd:enumeration value="DHS New Worker Training"/>
                    <xsd:enumeration value="EST Agenda"/>
                    <xsd:enumeration value="EST Agent Reminders"/>
                    <xsd:enumeration value="EST Meetings"/>
                    <xsd:enumeration value="New Worker Classroom Training"/>
                    <xsd:enumeration value="Quizzes"/>
                    <xsd:enumeration value="Release Summaries"/>
                    <xsd:enumeration value="Schedules"/>
                    <xsd:enumeration value="Training Forms"/>
                    <xsd:enumeration value="Training Guidelines and Materials"/>
                    <xsd:enumeration value="Training Presentations"/>
                    <xsd:enumeration value="Training Team Agenda"/>
                    <xsd:enumeration value="Training Team Minutes"/>
                  </xsd:restriction>
                </xsd:simpleType>
              </xsd:element>
            </xsd:sequence>
          </xsd:extension>
        </xsd:complexContent>
      </xsd:complexType>
    </xsd:element>
    <xsd:element name="Training_x0020_Topic" ma:index="9" nillable="true" ma:displayName="Training Topic" ma:internalName="Training_x0020_Topic">
      <xsd:complexType>
        <xsd:complexContent>
          <xsd:extension base="dms:MultiChoice">
            <xsd:sequence>
              <xsd:element name="Value" maxOccurs="unbounded" minOccurs="0" nillable="true">
                <xsd:simpleType>
                  <xsd:restriction base="dms:Choice">
                    <xsd:enumeration value="ABAWD and Work Registrant"/>
                    <xsd:enumeration value="Alerts"/>
                    <xsd:enumeration value="Application/Renewal"/>
                    <xsd:enumeration value="Brits"/>
                    <xsd:enumeration value="Call Center"/>
                    <xsd:enumeration value="Case Comments"/>
                    <xsd:enumeration value="Changes and EBT Screens"/>
                    <xsd:enumeration value="Child Care and W-2"/>
                    <xsd:enumeration value="Child Support"/>
                    <xsd:enumeration value="Data Exchange"/>
                    <xsd:enumeration value="Dates and Deletions"/>
                    <xsd:enumeration value="Desk Aid Training"/>
                    <xsd:enumeration value="Doc Viewer and ECF"/>
                    <xsd:enumeration value="EBD and SSA"/>
                    <xsd:enumeration value="EI"/>
                    <xsd:enumeration value="FEV"/>
                    <xsd:enumeration value="Forward Health"/>
                    <xsd:enumeration value="Interviewing"/>
                    <xsd:enumeration value="Medical Expense"/>
                    <xsd:enumeration value="Mock Interview"/>
                    <xsd:enumeration value="New Worker Orientation"/>
                    <xsd:enumeration value="Overpayments"/>
                    <xsd:enumeration value="Self-Employment"/>
                    <xsd:enumeration value="SWICAs and Discrepancies"/>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cument_x0020_Type xmlns="2f254586-b35f-4441-a040-f54e6e92090e">
      <ns2:Value xmlns:ns2="2f254586-b35f-4441-a040-f54e6e92090e">EST Meetings</ns2:Value>
      <ns2:Value xmlns:ns2="2f254586-b35f-4441-a040-f54e6e92090e">Training Presentations</ns2:Value>
    </Document_x0020_Type>
    <Training_x0020_Topic xmlns="2f254586-b35f-4441-a040-f54e6e92090e"/>
  </documentManagement>
</p:properties>
</file>

<file path=customXml/itemProps1.xml><?xml version="1.0" encoding="utf-8"?>
<ds:datastoreItem xmlns:ds="http://schemas.openxmlformats.org/officeDocument/2006/customXml" ds:itemID="{3C6AB2E5-8CCD-4D2D-AEF2-22AA6C3306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254586-b35f-4441-a040-f54e6e9209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915595C-8FBB-4AF8-BE7F-2939F69DA9B7}">
  <ds:schemaRefs>
    <ds:schemaRef ds:uri="http://schemas.microsoft.com/sharepoint/v3/contenttype/forms"/>
  </ds:schemaRefs>
</ds:datastoreItem>
</file>

<file path=customXml/itemProps3.xml><?xml version="1.0" encoding="utf-8"?>
<ds:datastoreItem xmlns:ds="http://schemas.openxmlformats.org/officeDocument/2006/customXml" ds:itemID="{37BB3BDB-6A66-417B-A783-3F28EC8DA041}">
  <ds:schemaRefs>
    <ds:schemaRef ds:uri="http://purl.org/dc/elements/1.1/"/>
    <ds:schemaRef ds:uri="http://schemas.microsoft.com/office/2006/metadata/properties"/>
    <ds:schemaRef ds:uri="2f254586-b35f-4441-a040-f54e6e92090e"/>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Wisp</Template>
  <TotalTime>264</TotalTime>
  <Words>2301</Words>
  <Application>Microsoft Office PowerPoint</Application>
  <PresentationFormat>Widescreen</PresentationFormat>
  <Paragraphs>149</Paragraphs>
  <Slides>18</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Century Gothic</vt:lpstr>
      <vt:lpstr>Times New Roman</vt:lpstr>
      <vt:lpstr>Wingdings 3</vt:lpstr>
      <vt:lpstr>Wisp</vt:lpstr>
      <vt:lpstr>June 2022 Releases </vt:lpstr>
      <vt:lpstr>Ops Memo 22-06 Verify Self-Reported Income Before Denying FoodShare Benefits </vt:lpstr>
      <vt:lpstr>Ops Memo 22-07 Enhancements to Ethnicity and Race Identity Information Collection </vt:lpstr>
      <vt:lpstr>Ops Memo 22-08 Reasonable Compatibility Threshold for Health Care  </vt:lpstr>
      <vt:lpstr>Ops Memo 22-08 Reasonable Compatibility Threshold for Health Care  </vt:lpstr>
      <vt:lpstr>Ops Memo 22-08 Reasonable Compatibility Threshold for Health Care  </vt:lpstr>
      <vt:lpstr>Ops Memo 22-08 Reasonable Compatibility Threshold for Health Care  </vt:lpstr>
      <vt:lpstr>Ops Memo 22-09 Adjustments to FoodShare Temporary Absence Policy </vt:lpstr>
      <vt:lpstr>Ops Memo 22-10 New Consolidated Notice and Oral Explanation of FoodShare Work Requirements </vt:lpstr>
      <vt:lpstr>Ops Memo 22-10 New Consolidated Notice and Oral Explanation of FoodShare Work Requirements </vt:lpstr>
      <vt:lpstr>PowerPoint Presentation</vt:lpstr>
      <vt:lpstr>Ops Memo 22-11 New Fixed Three-Year FoodShare Clock and Other Changes </vt:lpstr>
      <vt:lpstr>Ops Memo 22-11 New Fixed Three-Year FoodShare Clock and Other Changes </vt:lpstr>
      <vt:lpstr>Ops Memo 22-11 New Fixed Three-Year FoodShare Clock and Other Changes </vt:lpstr>
      <vt:lpstr>Ops Memo 22-11 New Fixed Three-Year FoodShare Clock and Other Changes </vt:lpstr>
      <vt:lpstr>Ops Memo 22-11 New Fixed Three-Year FoodShare Clock and Other Changes </vt:lpstr>
      <vt:lpstr>Additional Trainings in Cornerstone</vt:lpstr>
      <vt:lpstr>Questions?</vt:lpstr>
    </vt:vector>
  </TitlesOfParts>
  <Company>Rock County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dc:title>
  <dc:creator>JENNIFER BOOTH</dc:creator>
  <cp:lastModifiedBy>JENNIFER BOOTH</cp:lastModifiedBy>
  <cp:revision>21</cp:revision>
  <cp:lastPrinted>2015-06-05T19:27:41Z</cp:lastPrinted>
  <dcterms:created xsi:type="dcterms:W3CDTF">2017-10-10T15:17:38Z</dcterms:created>
  <dcterms:modified xsi:type="dcterms:W3CDTF">2022-06-21T14:11:58Z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0x010100F3F30E3757AF094391C43966ABD436EC</vt:lpwstr>
  </property>
</Properties>
</file>