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4" r:id="rId4"/>
  </p:sldMasterIdLst>
  <p:notesMasterIdLst>
    <p:notesMasterId r:id="rId28"/>
  </p:notesMasterIdLst>
  <p:handoutMasterIdLst>
    <p:handoutMasterId r:id="rId29"/>
  </p:handoutMasterIdLst>
  <p:sldIdLst>
    <p:sldId id="256" r:id="rId5"/>
    <p:sldId id="305" r:id="rId6"/>
    <p:sldId id="342" r:id="rId7"/>
    <p:sldId id="346" r:id="rId8"/>
    <p:sldId id="345" r:id="rId9"/>
    <p:sldId id="348" r:id="rId10"/>
    <p:sldId id="347" r:id="rId11"/>
    <p:sldId id="359" r:id="rId12"/>
    <p:sldId id="361" r:id="rId13"/>
    <p:sldId id="360" r:id="rId14"/>
    <p:sldId id="336" r:id="rId15"/>
    <p:sldId id="344" r:id="rId16"/>
    <p:sldId id="343" r:id="rId17"/>
    <p:sldId id="358" r:id="rId18"/>
    <p:sldId id="349" r:id="rId19"/>
    <p:sldId id="350" r:id="rId20"/>
    <p:sldId id="351" r:id="rId21"/>
    <p:sldId id="352" r:id="rId22"/>
    <p:sldId id="353" r:id="rId23"/>
    <p:sldId id="354" r:id="rId24"/>
    <p:sldId id="355" r:id="rId25"/>
    <p:sldId id="356" r:id="rId26"/>
    <p:sldId id="357"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1449"/>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20FB3B-6C92-47CC-A145-75EE05A681BA}" v="2645" dt="2022-03-09T17:19:47.6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6" autoAdjust="0"/>
    <p:restoredTop sz="93725" autoAdjust="0"/>
  </p:normalViewPr>
  <p:slideViewPr>
    <p:cSldViewPr snapToGrid="0">
      <p:cViewPr varScale="1">
        <p:scale>
          <a:sx n="67" d="100"/>
          <a:sy n="67" d="100"/>
        </p:scale>
        <p:origin x="96" y="77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48" d="100"/>
          <a:sy n="48" d="100"/>
        </p:scale>
        <p:origin x="1836" y="4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diagrams/_rels/data2.xml.rels><?xml version="1.0" encoding="UTF-8" standalone="yes"?>
<Relationships xmlns="http://schemas.openxmlformats.org/package/2006/relationships"><Relationship Id="rId1" Type="http://schemas.openxmlformats.org/officeDocument/2006/relationships/hyperlink" Target="mailto:dhsltcfsteam@dhs.Wisconsin.gov"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mailto:dhsltcfsteam@dhs.Wisconsin.gov"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6AE49C-A039-4684-A254-05FB2936F1D6}"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19B89C7C-A522-43FD-9438-F1607E20963F}">
      <dgm:prSet phldrT="[Text]"/>
      <dgm:spPr/>
      <dgm:t>
        <a:bodyPr/>
        <a:lstStyle/>
        <a:p>
          <a:r>
            <a:rPr lang="en-US" dirty="0"/>
            <a:t>BCP Cases</a:t>
          </a:r>
        </a:p>
      </dgm:t>
    </dgm:pt>
    <dgm:pt modelId="{A53086EE-7C08-4175-AF86-4AD00CF3BDDC}" type="parTrans" cxnId="{A836D496-3C79-429D-92C0-9F90C3E9E956}">
      <dgm:prSet/>
      <dgm:spPr/>
      <dgm:t>
        <a:bodyPr/>
        <a:lstStyle/>
        <a:p>
          <a:endParaRPr lang="en-US"/>
        </a:p>
      </dgm:t>
    </dgm:pt>
    <dgm:pt modelId="{EC86279D-F5A2-46CD-A40D-73E4208E8130}" type="sibTrans" cxnId="{A836D496-3C79-429D-92C0-9F90C3E9E956}">
      <dgm:prSet/>
      <dgm:spPr/>
      <dgm:t>
        <a:bodyPr/>
        <a:lstStyle/>
        <a:p>
          <a:endParaRPr lang="en-US"/>
        </a:p>
      </dgm:t>
    </dgm:pt>
    <dgm:pt modelId="{ED592008-2EF6-4723-A7DE-18053A358E9F}">
      <dgm:prSet phldrT="[Text]"/>
      <dgm:spPr/>
      <dgm:t>
        <a:bodyPr/>
        <a:lstStyle/>
        <a:p>
          <a:r>
            <a:rPr lang="en-US" dirty="0"/>
            <a:t>Review the case to determine why the individual is losing MA</a:t>
          </a:r>
        </a:p>
      </dgm:t>
    </dgm:pt>
    <dgm:pt modelId="{0CDA8540-D5CF-4E53-930D-1D827A8FF6FF}" type="parTrans" cxnId="{D5051FAB-EAF8-48D3-A489-351A1DC02BEC}">
      <dgm:prSet/>
      <dgm:spPr/>
      <dgm:t>
        <a:bodyPr/>
        <a:lstStyle/>
        <a:p>
          <a:endParaRPr lang="en-US"/>
        </a:p>
      </dgm:t>
    </dgm:pt>
    <dgm:pt modelId="{69E96D9F-9230-4AC9-9C0A-CE4A62A5B58C}" type="sibTrans" cxnId="{D5051FAB-EAF8-48D3-A489-351A1DC02BEC}">
      <dgm:prSet/>
      <dgm:spPr/>
      <dgm:t>
        <a:bodyPr/>
        <a:lstStyle/>
        <a:p>
          <a:endParaRPr lang="en-US"/>
        </a:p>
      </dgm:t>
    </dgm:pt>
    <dgm:pt modelId="{A30ED525-90C4-46BE-9DF7-8D9E4146BA56}">
      <dgm:prSet phldrT="[Text]"/>
      <dgm:spPr/>
      <dgm:t>
        <a:bodyPr/>
        <a:lstStyle/>
        <a:p>
          <a:r>
            <a:rPr lang="en-US" dirty="0"/>
            <a:t>If they are losing MA due to needing a renewal, comment this and delete the alert</a:t>
          </a:r>
        </a:p>
      </dgm:t>
    </dgm:pt>
    <dgm:pt modelId="{4D949930-38C2-4D4F-A311-3818BE39E503}" type="parTrans" cxnId="{196B0F6C-95C0-4767-9266-13ED7F61CFCD}">
      <dgm:prSet/>
      <dgm:spPr/>
      <dgm:t>
        <a:bodyPr/>
        <a:lstStyle/>
        <a:p>
          <a:endParaRPr lang="en-US"/>
        </a:p>
      </dgm:t>
    </dgm:pt>
    <dgm:pt modelId="{82026176-9EA7-48F8-962A-2516529B8484}" type="sibTrans" cxnId="{196B0F6C-95C0-4767-9266-13ED7F61CFCD}">
      <dgm:prSet/>
      <dgm:spPr/>
      <dgm:t>
        <a:bodyPr/>
        <a:lstStyle/>
        <a:p>
          <a:endParaRPr lang="en-US"/>
        </a:p>
      </dgm:t>
    </dgm:pt>
    <dgm:pt modelId="{066B56DC-D17A-425A-92C5-DCB4FC5963A8}">
      <dgm:prSet phldrT="[Text]"/>
      <dgm:spPr/>
      <dgm:t>
        <a:bodyPr/>
        <a:lstStyle/>
        <a:p>
          <a:r>
            <a:rPr lang="en-US" dirty="0"/>
            <a:t>Adults w/o a disability</a:t>
          </a:r>
        </a:p>
      </dgm:t>
    </dgm:pt>
    <dgm:pt modelId="{FE52798A-78D7-4BB5-8E4A-2A1330085215}" type="parTrans" cxnId="{060EBC53-2396-4BBA-92C4-26534FF45812}">
      <dgm:prSet/>
      <dgm:spPr/>
      <dgm:t>
        <a:bodyPr/>
        <a:lstStyle/>
        <a:p>
          <a:endParaRPr lang="en-US"/>
        </a:p>
      </dgm:t>
    </dgm:pt>
    <dgm:pt modelId="{FC3F2820-9206-4950-BED3-06E72A755D0E}" type="sibTrans" cxnId="{060EBC53-2396-4BBA-92C4-26534FF45812}">
      <dgm:prSet/>
      <dgm:spPr/>
      <dgm:t>
        <a:bodyPr/>
        <a:lstStyle/>
        <a:p>
          <a:endParaRPr lang="en-US"/>
        </a:p>
      </dgm:t>
    </dgm:pt>
    <dgm:pt modelId="{F5EE01E1-0147-4DCA-B21B-ED96FAD2BFCA}">
      <dgm:prSet phldrT="[Text]"/>
      <dgm:spPr/>
      <dgm:t>
        <a:bodyPr/>
        <a:lstStyle/>
        <a:p>
          <a:r>
            <a:rPr lang="en-US" dirty="0"/>
            <a:t>If they are losing BCP due income or other reasons, review for disability status.  </a:t>
          </a:r>
        </a:p>
      </dgm:t>
    </dgm:pt>
    <dgm:pt modelId="{4DE9519A-9E83-487B-9463-1D52DC1D3A4C}" type="parTrans" cxnId="{66144626-19C1-4C11-B628-6E4BF2C3176F}">
      <dgm:prSet/>
      <dgm:spPr/>
      <dgm:t>
        <a:bodyPr/>
        <a:lstStyle/>
        <a:p>
          <a:endParaRPr lang="en-US"/>
        </a:p>
      </dgm:t>
    </dgm:pt>
    <dgm:pt modelId="{B0BB3764-5BA5-42F5-9480-84BF533A6C2A}" type="sibTrans" cxnId="{66144626-19C1-4C11-B628-6E4BF2C3176F}">
      <dgm:prSet/>
      <dgm:spPr/>
      <dgm:t>
        <a:bodyPr/>
        <a:lstStyle/>
        <a:p>
          <a:endParaRPr lang="en-US"/>
        </a:p>
      </dgm:t>
    </dgm:pt>
    <dgm:pt modelId="{F39A3A79-3280-4DA1-8218-5AB456FA36CE}">
      <dgm:prSet phldrT="[Text]"/>
      <dgm:spPr/>
      <dgm:t>
        <a:bodyPr/>
        <a:lstStyle/>
        <a:p>
          <a:r>
            <a:rPr lang="en-US" dirty="0"/>
            <a:t>If they do not have a disability, send all paperwork for establishing a disability.  </a:t>
          </a:r>
        </a:p>
      </dgm:t>
    </dgm:pt>
    <dgm:pt modelId="{7CAA71DC-98C4-4DA3-A7AC-C128281B4287}" type="parTrans" cxnId="{DD01A98C-2DD5-4684-B6B9-A1DD372CD90B}">
      <dgm:prSet/>
      <dgm:spPr/>
      <dgm:t>
        <a:bodyPr/>
        <a:lstStyle/>
        <a:p>
          <a:endParaRPr lang="en-US"/>
        </a:p>
      </dgm:t>
    </dgm:pt>
    <dgm:pt modelId="{3A1B32BC-E0C0-498F-B51F-41B4E56A24E6}" type="sibTrans" cxnId="{DD01A98C-2DD5-4684-B6B9-A1DD372CD90B}">
      <dgm:prSet/>
      <dgm:spPr/>
      <dgm:t>
        <a:bodyPr/>
        <a:lstStyle/>
        <a:p>
          <a:endParaRPr lang="en-US"/>
        </a:p>
      </dgm:t>
    </dgm:pt>
    <dgm:pt modelId="{0C8824F9-B885-4A64-A0AF-31D2CCD544B8}">
      <dgm:prSet phldrT="[Text]"/>
      <dgm:spPr/>
      <dgm:t>
        <a:bodyPr/>
        <a:lstStyle/>
        <a:p>
          <a:r>
            <a:rPr lang="en-US" dirty="0"/>
            <a:t>Adults with a disability</a:t>
          </a:r>
        </a:p>
      </dgm:t>
    </dgm:pt>
    <dgm:pt modelId="{C60417B8-0C8C-44D4-AACB-371E00725325}" type="parTrans" cxnId="{34E801AF-885E-4DB5-89E9-9D960BE398AC}">
      <dgm:prSet/>
      <dgm:spPr/>
      <dgm:t>
        <a:bodyPr/>
        <a:lstStyle/>
        <a:p>
          <a:endParaRPr lang="en-US"/>
        </a:p>
      </dgm:t>
    </dgm:pt>
    <dgm:pt modelId="{9978205B-F7A7-4F87-B2D1-77D7A656CACA}" type="sibTrans" cxnId="{34E801AF-885E-4DB5-89E9-9D960BE398AC}">
      <dgm:prSet/>
      <dgm:spPr/>
      <dgm:t>
        <a:bodyPr/>
        <a:lstStyle/>
        <a:p>
          <a:endParaRPr lang="en-US"/>
        </a:p>
      </dgm:t>
    </dgm:pt>
    <dgm:pt modelId="{866F56EA-C060-4609-848D-69876459D0E3}">
      <dgm:prSet phldrT="[Text]"/>
      <dgm:spPr/>
      <dgm:t>
        <a:bodyPr/>
        <a:lstStyle/>
        <a:p>
          <a:r>
            <a:rPr lang="en-US" dirty="0"/>
            <a:t>If they are losing BCP due to income or other reasons, review for disability status.  </a:t>
          </a:r>
        </a:p>
      </dgm:t>
    </dgm:pt>
    <dgm:pt modelId="{21A013C6-D68A-410B-8163-9F9AB9DAC66B}" type="parTrans" cxnId="{9BDDDAD7-9C55-42D2-99EA-60BCB5B419FF}">
      <dgm:prSet/>
      <dgm:spPr/>
      <dgm:t>
        <a:bodyPr/>
        <a:lstStyle/>
        <a:p>
          <a:endParaRPr lang="en-US"/>
        </a:p>
      </dgm:t>
    </dgm:pt>
    <dgm:pt modelId="{493CAAB0-9D5F-4DAC-A863-0DE7F7951529}" type="sibTrans" cxnId="{9BDDDAD7-9C55-42D2-99EA-60BCB5B419FF}">
      <dgm:prSet/>
      <dgm:spPr/>
      <dgm:t>
        <a:bodyPr/>
        <a:lstStyle/>
        <a:p>
          <a:endParaRPr lang="en-US"/>
        </a:p>
      </dgm:t>
    </dgm:pt>
    <dgm:pt modelId="{504D882B-6BF9-4C21-B8B6-8829E9119DAA}">
      <dgm:prSet phldrT="[Text]"/>
      <dgm:spPr/>
      <dgm:t>
        <a:bodyPr/>
        <a:lstStyle/>
        <a:p>
          <a:r>
            <a:rPr lang="en-US" dirty="0"/>
            <a:t>If they have a disability, test for regular EBD MA programs, including pending for assets.  </a:t>
          </a:r>
        </a:p>
      </dgm:t>
    </dgm:pt>
    <dgm:pt modelId="{E3AD4C9D-DA1C-44FB-80C4-10CE0E2107E1}" type="parTrans" cxnId="{439041B7-4E90-4853-8481-BE2E2198088A}">
      <dgm:prSet/>
      <dgm:spPr/>
      <dgm:t>
        <a:bodyPr/>
        <a:lstStyle/>
        <a:p>
          <a:endParaRPr lang="en-US"/>
        </a:p>
      </dgm:t>
    </dgm:pt>
    <dgm:pt modelId="{61262C02-B0FD-4BCC-8FB4-57F14EF6E1FB}" type="sibTrans" cxnId="{439041B7-4E90-4853-8481-BE2E2198088A}">
      <dgm:prSet/>
      <dgm:spPr/>
      <dgm:t>
        <a:bodyPr/>
        <a:lstStyle/>
        <a:p>
          <a:endParaRPr lang="en-US"/>
        </a:p>
      </dgm:t>
    </dgm:pt>
    <dgm:pt modelId="{8560CC75-B04E-4452-8D6A-9DBA21D687FC}">
      <dgm:prSet phldrT="[Text]"/>
      <dgm:spPr/>
      <dgm:t>
        <a:bodyPr/>
        <a:lstStyle/>
        <a:p>
          <a:r>
            <a:rPr lang="en-US" dirty="0"/>
            <a:t>Comment actions taken and that they are ineligible for other programs due to no disability determination</a:t>
          </a:r>
        </a:p>
      </dgm:t>
    </dgm:pt>
    <dgm:pt modelId="{89C7BA9D-73D5-4F32-9553-57C6BF4DA69A}" type="parTrans" cxnId="{986B70EC-7A0F-4452-96FC-7FDAC8653CA0}">
      <dgm:prSet/>
      <dgm:spPr/>
      <dgm:t>
        <a:bodyPr/>
        <a:lstStyle/>
        <a:p>
          <a:endParaRPr lang="en-US"/>
        </a:p>
      </dgm:t>
    </dgm:pt>
    <dgm:pt modelId="{1893CB18-1A08-40A8-A7D1-58C1F8A62042}" type="sibTrans" cxnId="{986B70EC-7A0F-4452-96FC-7FDAC8653CA0}">
      <dgm:prSet/>
      <dgm:spPr/>
      <dgm:t>
        <a:bodyPr/>
        <a:lstStyle/>
        <a:p>
          <a:endParaRPr lang="en-US"/>
        </a:p>
      </dgm:t>
    </dgm:pt>
    <dgm:pt modelId="{334D45F7-9416-480F-9940-9C1E9B7047F0}">
      <dgm:prSet phldrT="[Text]"/>
      <dgm:spPr/>
      <dgm:t>
        <a:bodyPr/>
        <a:lstStyle/>
        <a:p>
          <a:r>
            <a:rPr lang="en-US" dirty="0"/>
            <a:t>If they are eligible under regular EBD program rules, confirm the case.  </a:t>
          </a:r>
        </a:p>
      </dgm:t>
    </dgm:pt>
    <dgm:pt modelId="{718C5859-301B-4798-9EA5-BCCAC47CC8FC}" type="parTrans" cxnId="{792F2274-4917-4802-91DF-B9911C024801}">
      <dgm:prSet/>
      <dgm:spPr/>
      <dgm:t>
        <a:bodyPr/>
        <a:lstStyle/>
        <a:p>
          <a:endParaRPr lang="en-US"/>
        </a:p>
      </dgm:t>
    </dgm:pt>
    <dgm:pt modelId="{9DF47808-2529-4A9D-8580-D368EB6AE833}" type="sibTrans" cxnId="{792F2274-4917-4802-91DF-B9911C024801}">
      <dgm:prSet/>
      <dgm:spPr/>
      <dgm:t>
        <a:bodyPr/>
        <a:lstStyle/>
        <a:p>
          <a:endParaRPr lang="en-US"/>
        </a:p>
      </dgm:t>
    </dgm:pt>
    <dgm:pt modelId="{48A1C5F0-7FAC-4352-9FDD-4C799D2F8B72}">
      <dgm:prSet phldrT="[Text]"/>
      <dgm:spPr/>
      <dgm:t>
        <a:bodyPr/>
        <a:lstStyle/>
        <a:p>
          <a:r>
            <a:rPr lang="en-US" dirty="0"/>
            <a:t>Testing for Waiver</a:t>
          </a:r>
        </a:p>
      </dgm:t>
    </dgm:pt>
    <dgm:pt modelId="{7A2B69A9-B44C-4F41-8089-259BFCE99D75}" type="parTrans" cxnId="{E2E18355-FF25-43DB-9441-6A4D79959795}">
      <dgm:prSet/>
      <dgm:spPr/>
      <dgm:t>
        <a:bodyPr/>
        <a:lstStyle/>
        <a:p>
          <a:endParaRPr lang="en-US"/>
        </a:p>
      </dgm:t>
    </dgm:pt>
    <dgm:pt modelId="{2DEB013A-BEE1-4651-BF27-62DA9479BE8C}" type="sibTrans" cxnId="{E2E18355-FF25-43DB-9441-6A4D79959795}">
      <dgm:prSet/>
      <dgm:spPr/>
      <dgm:t>
        <a:bodyPr/>
        <a:lstStyle/>
        <a:p>
          <a:endParaRPr lang="en-US"/>
        </a:p>
      </dgm:t>
    </dgm:pt>
    <dgm:pt modelId="{71920703-BF71-49E3-AB37-8BBD60C953FB}">
      <dgm:prSet phldrT="[Text]"/>
      <dgm:spPr/>
      <dgm:t>
        <a:bodyPr/>
        <a:lstStyle/>
        <a:p>
          <a:r>
            <a:rPr lang="en-US" dirty="0"/>
            <a:t>If an adult fails for all programs and needs to be tested for Community Waiver, case comment that Waiver eligibility need to be reviewed</a:t>
          </a:r>
        </a:p>
      </dgm:t>
    </dgm:pt>
    <dgm:pt modelId="{549D171A-F535-4A1F-9171-06E773B0FCDF}" type="parTrans" cxnId="{F1D1F9F7-F1F9-49B3-A9E5-BDC392FD86EB}">
      <dgm:prSet/>
      <dgm:spPr/>
      <dgm:t>
        <a:bodyPr/>
        <a:lstStyle/>
        <a:p>
          <a:endParaRPr lang="en-US"/>
        </a:p>
      </dgm:t>
    </dgm:pt>
    <dgm:pt modelId="{CF65FDF5-8D5B-4772-95E0-FC690AE31511}" type="sibTrans" cxnId="{F1D1F9F7-F1F9-49B3-A9E5-BDC392FD86EB}">
      <dgm:prSet/>
      <dgm:spPr/>
      <dgm:t>
        <a:bodyPr/>
        <a:lstStyle/>
        <a:p>
          <a:endParaRPr lang="en-US"/>
        </a:p>
      </dgm:t>
    </dgm:pt>
    <dgm:pt modelId="{7263CD22-7189-41BD-8F4C-6B625667D9F1}">
      <dgm:prSet phldrT="[Text]"/>
      <dgm:spPr/>
      <dgm:t>
        <a:bodyPr/>
        <a:lstStyle/>
        <a:p>
          <a:r>
            <a:rPr lang="en-US" dirty="0"/>
            <a:t>Transfer to the LTC team</a:t>
          </a:r>
        </a:p>
      </dgm:t>
    </dgm:pt>
    <dgm:pt modelId="{84F14A8B-E47D-4FB8-BA78-A8BF268C2A13}" type="parTrans" cxnId="{8FA8BBDE-59A0-419D-B550-CB779C139DB0}">
      <dgm:prSet/>
      <dgm:spPr/>
      <dgm:t>
        <a:bodyPr/>
        <a:lstStyle/>
        <a:p>
          <a:endParaRPr lang="en-US"/>
        </a:p>
      </dgm:t>
    </dgm:pt>
    <dgm:pt modelId="{4732E662-AB2D-4930-B691-5855EE998507}" type="sibTrans" cxnId="{8FA8BBDE-59A0-419D-B550-CB779C139DB0}">
      <dgm:prSet/>
      <dgm:spPr/>
      <dgm:t>
        <a:bodyPr/>
        <a:lstStyle/>
        <a:p>
          <a:endParaRPr lang="en-US"/>
        </a:p>
      </dgm:t>
    </dgm:pt>
    <dgm:pt modelId="{1443AF30-DFE9-498A-BA5F-98940F88C4EF}">
      <dgm:prSet phldrT="[Text]"/>
      <dgm:spPr/>
      <dgm:t>
        <a:bodyPr/>
        <a:lstStyle/>
        <a:p>
          <a:r>
            <a:rPr lang="en-US" dirty="0"/>
            <a:t>Email the team to follow up on the case</a:t>
          </a:r>
        </a:p>
        <a:p>
          <a:endParaRPr lang="en-US" dirty="0"/>
        </a:p>
      </dgm:t>
    </dgm:pt>
    <dgm:pt modelId="{BAFF9CF9-5B45-49A5-AA9D-D533A8219375}" type="parTrans" cxnId="{2BC0A3C4-A3B7-4B15-A0A7-9D89027DCBC2}">
      <dgm:prSet/>
      <dgm:spPr/>
      <dgm:t>
        <a:bodyPr/>
        <a:lstStyle/>
        <a:p>
          <a:endParaRPr lang="en-US"/>
        </a:p>
      </dgm:t>
    </dgm:pt>
    <dgm:pt modelId="{31ECF492-7091-4485-80C0-CDDE399FAAB5}" type="sibTrans" cxnId="{2BC0A3C4-A3B7-4B15-A0A7-9D89027DCBC2}">
      <dgm:prSet/>
      <dgm:spPr/>
      <dgm:t>
        <a:bodyPr/>
        <a:lstStyle/>
        <a:p>
          <a:endParaRPr lang="en-US"/>
        </a:p>
      </dgm:t>
    </dgm:pt>
    <dgm:pt modelId="{BEF5D5FA-6C74-409D-AFFB-23526F1DB448}" type="pres">
      <dgm:prSet presAssocID="{396AE49C-A039-4684-A254-05FB2936F1D6}" presName="linearFlow" presStyleCnt="0">
        <dgm:presLayoutVars>
          <dgm:dir/>
          <dgm:animLvl val="lvl"/>
          <dgm:resizeHandles val="exact"/>
        </dgm:presLayoutVars>
      </dgm:prSet>
      <dgm:spPr/>
    </dgm:pt>
    <dgm:pt modelId="{9F377CA8-B52D-4DAE-91C9-021AE8A4829E}" type="pres">
      <dgm:prSet presAssocID="{19B89C7C-A522-43FD-9438-F1607E20963F}" presName="composite" presStyleCnt="0"/>
      <dgm:spPr/>
    </dgm:pt>
    <dgm:pt modelId="{99B77DDD-6B4A-43BE-B7B2-902E3B165FC8}" type="pres">
      <dgm:prSet presAssocID="{19B89C7C-A522-43FD-9438-F1607E20963F}" presName="parentText" presStyleLbl="alignNode1" presStyleIdx="0" presStyleCnt="4">
        <dgm:presLayoutVars>
          <dgm:chMax val="1"/>
          <dgm:bulletEnabled val="1"/>
        </dgm:presLayoutVars>
      </dgm:prSet>
      <dgm:spPr/>
    </dgm:pt>
    <dgm:pt modelId="{8D03EC48-4C8E-4C46-A63F-2A66C8087AB1}" type="pres">
      <dgm:prSet presAssocID="{19B89C7C-A522-43FD-9438-F1607E20963F}" presName="descendantText" presStyleLbl="alignAcc1" presStyleIdx="0" presStyleCnt="4">
        <dgm:presLayoutVars>
          <dgm:bulletEnabled val="1"/>
        </dgm:presLayoutVars>
      </dgm:prSet>
      <dgm:spPr/>
    </dgm:pt>
    <dgm:pt modelId="{93EB67E5-FD1D-4C5C-8E6B-0FEE8C6E5D63}" type="pres">
      <dgm:prSet presAssocID="{EC86279D-F5A2-46CD-A40D-73E4208E8130}" presName="sp" presStyleCnt="0"/>
      <dgm:spPr/>
    </dgm:pt>
    <dgm:pt modelId="{D7E9D0DF-F285-4845-94BA-2AB03EF917AF}" type="pres">
      <dgm:prSet presAssocID="{066B56DC-D17A-425A-92C5-DCB4FC5963A8}" presName="composite" presStyleCnt="0"/>
      <dgm:spPr/>
    </dgm:pt>
    <dgm:pt modelId="{E04FEB17-78A5-45E7-BAB9-DF7DF5658EC8}" type="pres">
      <dgm:prSet presAssocID="{066B56DC-D17A-425A-92C5-DCB4FC5963A8}" presName="parentText" presStyleLbl="alignNode1" presStyleIdx="1" presStyleCnt="4">
        <dgm:presLayoutVars>
          <dgm:chMax val="1"/>
          <dgm:bulletEnabled val="1"/>
        </dgm:presLayoutVars>
      </dgm:prSet>
      <dgm:spPr/>
    </dgm:pt>
    <dgm:pt modelId="{E721053D-6AAA-43A0-ABDE-50DC0CB3F634}" type="pres">
      <dgm:prSet presAssocID="{066B56DC-D17A-425A-92C5-DCB4FC5963A8}" presName="descendantText" presStyleLbl="alignAcc1" presStyleIdx="1" presStyleCnt="4">
        <dgm:presLayoutVars>
          <dgm:bulletEnabled val="1"/>
        </dgm:presLayoutVars>
      </dgm:prSet>
      <dgm:spPr/>
    </dgm:pt>
    <dgm:pt modelId="{E1CCE934-6564-40C3-94AF-91D1D1DF74FF}" type="pres">
      <dgm:prSet presAssocID="{FC3F2820-9206-4950-BED3-06E72A755D0E}" presName="sp" presStyleCnt="0"/>
      <dgm:spPr/>
    </dgm:pt>
    <dgm:pt modelId="{9D71D9E7-BDF0-4BD2-AC0F-88680E08EF20}" type="pres">
      <dgm:prSet presAssocID="{0C8824F9-B885-4A64-A0AF-31D2CCD544B8}" presName="composite" presStyleCnt="0"/>
      <dgm:spPr/>
    </dgm:pt>
    <dgm:pt modelId="{4C37B146-AD4C-4F8E-B092-49FE9E3B6370}" type="pres">
      <dgm:prSet presAssocID="{0C8824F9-B885-4A64-A0AF-31D2CCD544B8}" presName="parentText" presStyleLbl="alignNode1" presStyleIdx="2" presStyleCnt="4">
        <dgm:presLayoutVars>
          <dgm:chMax val="1"/>
          <dgm:bulletEnabled val="1"/>
        </dgm:presLayoutVars>
      </dgm:prSet>
      <dgm:spPr/>
    </dgm:pt>
    <dgm:pt modelId="{51A2BDE8-8BFF-444A-9D95-4DB23EA3EC8F}" type="pres">
      <dgm:prSet presAssocID="{0C8824F9-B885-4A64-A0AF-31D2CCD544B8}" presName="descendantText" presStyleLbl="alignAcc1" presStyleIdx="2" presStyleCnt="4">
        <dgm:presLayoutVars>
          <dgm:bulletEnabled val="1"/>
        </dgm:presLayoutVars>
      </dgm:prSet>
      <dgm:spPr/>
    </dgm:pt>
    <dgm:pt modelId="{E17D06A3-824F-4D83-AA32-A62A8C8CF3DD}" type="pres">
      <dgm:prSet presAssocID="{9978205B-F7A7-4F87-B2D1-77D7A656CACA}" presName="sp" presStyleCnt="0"/>
      <dgm:spPr/>
    </dgm:pt>
    <dgm:pt modelId="{6E39A60E-DC18-4BB0-8E7E-B772143B1661}" type="pres">
      <dgm:prSet presAssocID="{48A1C5F0-7FAC-4352-9FDD-4C799D2F8B72}" presName="composite" presStyleCnt="0"/>
      <dgm:spPr/>
    </dgm:pt>
    <dgm:pt modelId="{9DF83A20-A903-4E25-BBD1-A27B48DB88A4}" type="pres">
      <dgm:prSet presAssocID="{48A1C5F0-7FAC-4352-9FDD-4C799D2F8B72}" presName="parentText" presStyleLbl="alignNode1" presStyleIdx="3" presStyleCnt="4">
        <dgm:presLayoutVars>
          <dgm:chMax val="1"/>
          <dgm:bulletEnabled val="1"/>
        </dgm:presLayoutVars>
      </dgm:prSet>
      <dgm:spPr/>
    </dgm:pt>
    <dgm:pt modelId="{5470AD21-BD65-43FA-8BF6-D15D4260ED1B}" type="pres">
      <dgm:prSet presAssocID="{48A1C5F0-7FAC-4352-9FDD-4C799D2F8B72}" presName="descendantText" presStyleLbl="alignAcc1" presStyleIdx="3" presStyleCnt="4">
        <dgm:presLayoutVars>
          <dgm:bulletEnabled val="1"/>
        </dgm:presLayoutVars>
      </dgm:prSet>
      <dgm:spPr/>
    </dgm:pt>
  </dgm:ptLst>
  <dgm:cxnLst>
    <dgm:cxn modelId="{8B981902-45BB-4D76-A955-9247E382E9CE}" type="presOf" srcId="{1443AF30-DFE9-498A-BA5F-98940F88C4EF}" destId="{5470AD21-BD65-43FA-8BF6-D15D4260ED1B}" srcOrd="0" destOrd="2" presId="urn:microsoft.com/office/officeart/2005/8/layout/chevron2"/>
    <dgm:cxn modelId="{8FDF6903-9D72-47A4-9599-4BB6BA933497}" type="presOf" srcId="{396AE49C-A039-4684-A254-05FB2936F1D6}" destId="{BEF5D5FA-6C74-409D-AFFB-23526F1DB448}" srcOrd="0" destOrd="0" presId="urn:microsoft.com/office/officeart/2005/8/layout/chevron2"/>
    <dgm:cxn modelId="{D268971D-979E-4CED-8717-C0B3CAEA66EB}" type="presOf" srcId="{ED592008-2EF6-4723-A7DE-18053A358E9F}" destId="{8D03EC48-4C8E-4C46-A63F-2A66C8087AB1}" srcOrd="0" destOrd="0" presId="urn:microsoft.com/office/officeart/2005/8/layout/chevron2"/>
    <dgm:cxn modelId="{66144626-19C1-4C11-B628-6E4BF2C3176F}" srcId="{066B56DC-D17A-425A-92C5-DCB4FC5963A8}" destId="{F5EE01E1-0147-4DCA-B21B-ED96FAD2BFCA}" srcOrd="0" destOrd="0" parTransId="{4DE9519A-9E83-487B-9463-1D52DC1D3A4C}" sibTransId="{B0BB3764-5BA5-42F5-9480-84BF533A6C2A}"/>
    <dgm:cxn modelId="{C251AF26-7FD8-43C2-9DC7-7FA15633FC08}" type="presOf" srcId="{066B56DC-D17A-425A-92C5-DCB4FC5963A8}" destId="{E04FEB17-78A5-45E7-BAB9-DF7DF5658EC8}" srcOrd="0" destOrd="0" presId="urn:microsoft.com/office/officeart/2005/8/layout/chevron2"/>
    <dgm:cxn modelId="{0B25B129-B17E-4B4B-8C2F-ACA191298466}" type="presOf" srcId="{866F56EA-C060-4609-848D-69876459D0E3}" destId="{51A2BDE8-8BFF-444A-9D95-4DB23EA3EC8F}" srcOrd="0" destOrd="0" presId="urn:microsoft.com/office/officeart/2005/8/layout/chevron2"/>
    <dgm:cxn modelId="{0189533C-517F-4E38-A405-D6AFFBA9BCC5}" type="presOf" srcId="{19B89C7C-A522-43FD-9438-F1607E20963F}" destId="{99B77DDD-6B4A-43BE-B7B2-902E3B165FC8}" srcOrd="0" destOrd="0" presId="urn:microsoft.com/office/officeart/2005/8/layout/chevron2"/>
    <dgm:cxn modelId="{50E2533F-DD52-426F-868A-33A358E4207C}" type="presOf" srcId="{48A1C5F0-7FAC-4352-9FDD-4C799D2F8B72}" destId="{9DF83A20-A903-4E25-BBD1-A27B48DB88A4}" srcOrd="0" destOrd="0" presId="urn:microsoft.com/office/officeart/2005/8/layout/chevron2"/>
    <dgm:cxn modelId="{E9B97C47-3089-418A-BDA0-C00969BA2178}" type="presOf" srcId="{8560CC75-B04E-4452-8D6A-9DBA21D687FC}" destId="{E721053D-6AAA-43A0-ABDE-50DC0CB3F634}" srcOrd="0" destOrd="2" presId="urn:microsoft.com/office/officeart/2005/8/layout/chevron2"/>
    <dgm:cxn modelId="{196B0F6C-95C0-4767-9266-13ED7F61CFCD}" srcId="{19B89C7C-A522-43FD-9438-F1607E20963F}" destId="{A30ED525-90C4-46BE-9DF7-8D9E4146BA56}" srcOrd="1" destOrd="0" parTransId="{4D949930-38C2-4D4F-A311-3818BE39E503}" sibTransId="{82026176-9EA7-48F8-962A-2516529B8484}"/>
    <dgm:cxn modelId="{AD3A2F4F-892B-4040-8F50-22EAC7AA0D58}" type="presOf" srcId="{A30ED525-90C4-46BE-9DF7-8D9E4146BA56}" destId="{8D03EC48-4C8E-4C46-A63F-2A66C8087AB1}" srcOrd="0" destOrd="1" presId="urn:microsoft.com/office/officeart/2005/8/layout/chevron2"/>
    <dgm:cxn modelId="{DF9C3950-98FE-4478-8BFB-B6316357AE10}" type="presOf" srcId="{0C8824F9-B885-4A64-A0AF-31D2CCD544B8}" destId="{4C37B146-AD4C-4F8E-B092-49FE9E3B6370}" srcOrd="0" destOrd="0" presId="urn:microsoft.com/office/officeart/2005/8/layout/chevron2"/>
    <dgm:cxn modelId="{060EBC53-2396-4BBA-92C4-26534FF45812}" srcId="{396AE49C-A039-4684-A254-05FB2936F1D6}" destId="{066B56DC-D17A-425A-92C5-DCB4FC5963A8}" srcOrd="1" destOrd="0" parTransId="{FE52798A-78D7-4BB5-8E4A-2A1330085215}" sibTransId="{FC3F2820-9206-4950-BED3-06E72A755D0E}"/>
    <dgm:cxn modelId="{792F2274-4917-4802-91DF-B9911C024801}" srcId="{0C8824F9-B885-4A64-A0AF-31D2CCD544B8}" destId="{334D45F7-9416-480F-9940-9C1E9B7047F0}" srcOrd="2" destOrd="0" parTransId="{718C5859-301B-4798-9EA5-BCCAC47CC8FC}" sibTransId="{9DF47808-2529-4A9D-8580-D368EB6AE833}"/>
    <dgm:cxn modelId="{E2E18355-FF25-43DB-9441-6A4D79959795}" srcId="{396AE49C-A039-4684-A254-05FB2936F1D6}" destId="{48A1C5F0-7FAC-4352-9FDD-4C799D2F8B72}" srcOrd="3" destOrd="0" parTransId="{7A2B69A9-B44C-4F41-8089-259BFCE99D75}" sibTransId="{2DEB013A-BEE1-4651-BF27-62DA9479BE8C}"/>
    <dgm:cxn modelId="{1CC32F56-ED12-464B-8BB2-7A1A1D23B3AE}" type="presOf" srcId="{F5EE01E1-0147-4DCA-B21B-ED96FAD2BFCA}" destId="{E721053D-6AAA-43A0-ABDE-50DC0CB3F634}" srcOrd="0" destOrd="0" presId="urn:microsoft.com/office/officeart/2005/8/layout/chevron2"/>
    <dgm:cxn modelId="{3C09FB7B-138A-46A4-AE74-1211BF6D0075}" type="presOf" srcId="{7263CD22-7189-41BD-8F4C-6B625667D9F1}" destId="{5470AD21-BD65-43FA-8BF6-D15D4260ED1B}" srcOrd="0" destOrd="1" presId="urn:microsoft.com/office/officeart/2005/8/layout/chevron2"/>
    <dgm:cxn modelId="{E8CC2D7C-95DF-49B9-B269-2697F7611F91}" type="presOf" srcId="{334D45F7-9416-480F-9940-9C1E9B7047F0}" destId="{51A2BDE8-8BFF-444A-9D95-4DB23EA3EC8F}" srcOrd="0" destOrd="2" presId="urn:microsoft.com/office/officeart/2005/8/layout/chevron2"/>
    <dgm:cxn modelId="{DD01A98C-2DD5-4684-B6B9-A1DD372CD90B}" srcId="{066B56DC-D17A-425A-92C5-DCB4FC5963A8}" destId="{F39A3A79-3280-4DA1-8218-5AB456FA36CE}" srcOrd="1" destOrd="0" parTransId="{7CAA71DC-98C4-4DA3-A7AC-C128281B4287}" sibTransId="{3A1B32BC-E0C0-498F-B51F-41B4E56A24E6}"/>
    <dgm:cxn modelId="{A836D496-3C79-429D-92C0-9F90C3E9E956}" srcId="{396AE49C-A039-4684-A254-05FB2936F1D6}" destId="{19B89C7C-A522-43FD-9438-F1607E20963F}" srcOrd="0" destOrd="0" parTransId="{A53086EE-7C08-4175-AF86-4AD00CF3BDDC}" sibTransId="{EC86279D-F5A2-46CD-A40D-73E4208E8130}"/>
    <dgm:cxn modelId="{D5051FAB-EAF8-48D3-A489-351A1DC02BEC}" srcId="{19B89C7C-A522-43FD-9438-F1607E20963F}" destId="{ED592008-2EF6-4723-A7DE-18053A358E9F}" srcOrd="0" destOrd="0" parTransId="{0CDA8540-D5CF-4E53-930D-1D827A8FF6FF}" sibTransId="{69E96D9F-9230-4AC9-9C0A-CE4A62A5B58C}"/>
    <dgm:cxn modelId="{34E801AF-885E-4DB5-89E9-9D960BE398AC}" srcId="{396AE49C-A039-4684-A254-05FB2936F1D6}" destId="{0C8824F9-B885-4A64-A0AF-31D2CCD544B8}" srcOrd="2" destOrd="0" parTransId="{C60417B8-0C8C-44D4-AACB-371E00725325}" sibTransId="{9978205B-F7A7-4F87-B2D1-77D7A656CACA}"/>
    <dgm:cxn modelId="{439041B7-4E90-4853-8481-BE2E2198088A}" srcId="{0C8824F9-B885-4A64-A0AF-31D2CCD544B8}" destId="{504D882B-6BF9-4C21-B8B6-8829E9119DAA}" srcOrd="1" destOrd="0" parTransId="{E3AD4C9D-DA1C-44FB-80C4-10CE0E2107E1}" sibTransId="{61262C02-B0FD-4BCC-8FB4-57F14EF6E1FB}"/>
    <dgm:cxn modelId="{501CD3B8-4321-493D-9617-87C1CBDACFBC}" type="presOf" srcId="{504D882B-6BF9-4C21-B8B6-8829E9119DAA}" destId="{51A2BDE8-8BFF-444A-9D95-4DB23EA3EC8F}" srcOrd="0" destOrd="1" presId="urn:microsoft.com/office/officeart/2005/8/layout/chevron2"/>
    <dgm:cxn modelId="{2BC0A3C4-A3B7-4B15-A0A7-9D89027DCBC2}" srcId="{48A1C5F0-7FAC-4352-9FDD-4C799D2F8B72}" destId="{1443AF30-DFE9-498A-BA5F-98940F88C4EF}" srcOrd="2" destOrd="0" parTransId="{BAFF9CF9-5B45-49A5-AA9D-D533A8219375}" sibTransId="{31ECF492-7091-4485-80C0-CDDE399FAAB5}"/>
    <dgm:cxn modelId="{9BDDDAD7-9C55-42D2-99EA-60BCB5B419FF}" srcId="{0C8824F9-B885-4A64-A0AF-31D2CCD544B8}" destId="{866F56EA-C060-4609-848D-69876459D0E3}" srcOrd="0" destOrd="0" parTransId="{21A013C6-D68A-410B-8163-9F9AB9DAC66B}" sibTransId="{493CAAB0-9D5F-4DAC-A863-0DE7F7951529}"/>
    <dgm:cxn modelId="{8FA8BBDE-59A0-419D-B550-CB779C139DB0}" srcId="{48A1C5F0-7FAC-4352-9FDD-4C799D2F8B72}" destId="{7263CD22-7189-41BD-8F4C-6B625667D9F1}" srcOrd="1" destOrd="0" parTransId="{84F14A8B-E47D-4FB8-BA78-A8BF268C2A13}" sibTransId="{4732E662-AB2D-4930-B691-5855EE998507}"/>
    <dgm:cxn modelId="{986B70EC-7A0F-4452-96FC-7FDAC8653CA0}" srcId="{066B56DC-D17A-425A-92C5-DCB4FC5963A8}" destId="{8560CC75-B04E-4452-8D6A-9DBA21D687FC}" srcOrd="2" destOrd="0" parTransId="{89C7BA9D-73D5-4F32-9553-57C6BF4DA69A}" sibTransId="{1893CB18-1A08-40A8-A7D1-58C1F8A62042}"/>
    <dgm:cxn modelId="{AA9E92F0-079B-4FF4-92A3-ABE23447EECC}" type="presOf" srcId="{F39A3A79-3280-4DA1-8218-5AB456FA36CE}" destId="{E721053D-6AAA-43A0-ABDE-50DC0CB3F634}" srcOrd="0" destOrd="1" presId="urn:microsoft.com/office/officeart/2005/8/layout/chevron2"/>
    <dgm:cxn modelId="{8C5C03F7-413A-4FC0-9DD9-6F94011A488B}" type="presOf" srcId="{71920703-BF71-49E3-AB37-8BBD60C953FB}" destId="{5470AD21-BD65-43FA-8BF6-D15D4260ED1B}" srcOrd="0" destOrd="0" presId="urn:microsoft.com/office/officeart/2005/8/layout/chevron2"/>
    <dgm:cxn modelId="{F1D1F9F7-F1F9-49B3-A9E5-BDC392FD86EB}" srcId="{48A1C5F0-7FAC-4352-9FDD-4C799D2F8B72}" destId="{71920703-BF71-49E3-AB37-8BBD60C953FB}" srcOrd="0" destOrd="0" parTransId="{549D171A-F535-4A1F-9171-06E773B0FCDF}" sibTransId="{CF65FDF5-8D5B-4772-95E0-FC690AE31511}"/>
    <dgm:cxn modelId="{C7DE1B11-1637-48AF-B4F6-E112A09DBA7E}" type="presParOf" srcId="{BEF5D5FA-6C74-409D-AFFB-23526F1DB448}" destId="{9F377CA8-B52D-4DAE-91C9-021AE8A4829E}" srcOrd="0" destOrd="0" presId="urn:microsoft.com/office/officeart/2005/8/layout/chevron2"/>
    <dgm:cxn modelId="{49515391-31EF-4829-8A2E-525E4A233890}" type="presParOf" srcId="{9F377CA8-B52D-4DAE-91C9-021AE8A4829E}" destId="{99B77DDD-6B4A-43BE-B7B2-902E3B165FC8}" srcOrd="0" destOrd="0" presId="urn:microsoft.com/office/officeart/2005/8/layout/chevron2"/>
    <dgm:cxn modelId="{3981CFB9-170E-44DC-9FA3-F52BD6447816}" type="presParOf" srcId="{9F377CA8-B52D-4DAE-91C9-021AE8A4829E}" destId="{8D03EC48-4C8E-4C46-A63F-2A66C8087AB1}" srcOrd="1" destOrd="0" presId="urn:microsoft.com/office/officeart/2005/8/layout/chevron2"/>
    <dgm:cxn modelId="{03DBA2AB-13FE-44D8-BE00-54680F6258B7}" type="presParOf" srcId="{BEF5D5FA-6C74-409D-AFFB-23526F1DB448}" destId="{93EB67E5-FD1D-4C5C-8E6B-0FEE8C6E5D63}" srcOrd="1" destOrd="0" presId="urn:microsoft.com/office/officeart/2005/8/layout/chevron2"/>
    <dgm:cxn modelId="{EA31D9E1-9F7D-435F-AD11-F985852F144C}" type="presParOf" srcId="{BEF5D5FA-6C74-409D-AFFB-23526F1DB448}" destId="{D7E9D0DF-F285-4845-94BA-2AB03EF917AF}" srcOrd="2" destOrd="0" presId="urn:microsoft.com/office/officeart/2005/8/layout/chevron2"/>
    <dgm:cxn modelId="{34F9636D-AF0A-4219-9603-DC5800EBFDB0}" type="presParOf" srcId="{D7E9D0DF-F285-4845-94BA-2AB03EF917AF}" destId="{E04FEB17-78A5-45E7-BAB9-DF7DF5658EC8}" srcOrd="0" destOrd="0" presId="urn:microsoft.com/office/officeart/2005/8/layout/chevron2"/>
    <dgm:cxn modelId="{9CA9B416-9E93-4BEF-8FD7-10AFA4D0D307}" type="presParOf" srcId="{D7E9D0DF-F285-4845-94BA-2AB03EF917AF}" destId="{E721053D-6AAA-43A0-ABDE-50DC0CB3F634}" srcOrd="1" destOrd="0" presId="urn:microsoft.com/office/officeart/2005/8/layout/chevron2"/>
    <dgm:cxn modelId="{F3EC3663-4F80-489E-B90D-0F9951BF49EC}" type="presParOf" srcId="{BEF5D5FA-6C74-409D-AFFB-23526F1DB448}" destId="{E1CCE934-6564-40C3-94AF-91D1D1DF74FF}" srcOrd="3" destOrd="0" presId="urn:microsoft.com/office/officeart/2005/8/layout/chevron2"/>
    <dgm:cxn modelId="{90F53293-CF23-4411-AC90-A7F7CF332BDD}" type="presParOf" srcId="{BEF5D5FA-6C74-409D-AFFB-23526F1DB448}" destId="{9D71D9E7-BDF0-4BD2-AC0F-88680E08EF20}" srcOrd="4" destOrd="0" presId="urn:microsoft.com/office/officeart/2005/8/layout/chevron2"/>
    <dgm:cxn modelId="{3535A24A-F8C9-45D4-B401-AEB49319ADE7}" type="presParOf" srcId="{9D71D9E7-BDF0-4BD2-AC0F-88680E08EF20}" destId="{4C37B146-AD4C-4F8E-B092-49FE9E3B6370}" srcOrd="0" destOrd="0" presId="urn:microsoft.com/office/officeart/2005/8/layout/chevron2"/>
    <dgm:cxn modelId="{49F68A28-1BE7-4DEE-92C8-AEC85F2F9AE9}" type="presParOf" srcId="{9D71D9E7-BDF0-4BD2-AC0F-88680E08EF20}" destId="{51A2BDE8-8BFF-444A-9D95-4DB23EA3EC8F}" srcOrd="1" destOrd="0" presId="urn:microsoft.com/office/officeart/2005/8/layout/chevron2"/>
    <dgm:cxn modelId="{BC75BB24-F514-4B15-A00A-6A90E632AECB}" type="presParOf" srcId="{BEF5D5FA-6C74-409D-AFFB-23526F1DB448}" destId="{E17D06A3-824F-4D83-AA32-A62A8C8CF3DD}" srcOrd="5" destOrd="0" presId="urn:microsoft.com/office/officeart/2005/8/layout/chevron2"/>
    <dgm:cxn modelId="{71987E8A-DA1B-4900-8D00-77A1A8BD0DB2}" type="presParOf" srcId="{BEF5D5FA-6C74-409D-AFFB-23526F1DB448}" destId="{6E39A60E-DC18-4BB0-8E7E-B772143B1661}" srcOrd="6" destOrd="0" presId="urn:microsoft.com/office/officeart/2005/8/layout/chevron2"/>
    <dgm:cxn modelId="{0B886ABB-BE82-4787-AF71-4B01024F55FD}" type="presParOf" srcId="{6E39A60E-DC18-4BB0-8E7E-B772143B1661}" destId="{9DF83A20-A903-4E25-BBD1-A27B48DB88A4}" srcOrd="0" destOrd="0" presId="urn:microsoft.com/office/officeart/2005/8/layout/chevron2"/>
    <dgm:cxn modelId="{0E377D3A-4B74-4A2B-B417-CE28BC124E64}" type="presParOf" srcId="{6E39A60E-DC18-4BB0-8E7E-B772143B1661}" destId="{5470AD21-BD65-43FA-8BF6-D15D4260ED1B}"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96AE49C-A039-4684-A254-05FB2936F1D6}"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19B89C7C-A522-43FD-9438-F1607E20963F}">
      <dgm:prSet phldrT="[Text]"/>
      <dgm:spPr/>
      <dgm:t>
        <a:bodyPr/>
        <a:lstStyle/>
        <a:p>
          <a:r>
            <a:rPr lang="en-US" dirty="0"/>
            <a:t>LTC Review</a:t>
          </a:r>
        </a:p>
      </dgm:t>
    </dgm:pt>
    <dgm:pt modelId="{A53086EE-7C08-4175-AF86-4AD00CF3BDDC}" type="parTrans" cxnId="{A836D496-3C79-429D-92C0-9F90C3E9E956}">
      <dgm:prSet/>
      <dgm:spPr/>
      <dgm:t>
        <a:bodyPr/>
        <a:lstStyle/>
        <a:p>
          <a:endParaRPr lang="en-US"/>
        </a:p>
      </dgm:t>
    </dgm:pt>
    <dgm:pt modelId="{EC86279D-F5A2-46CD-A40D-73E4208E8130}" type="sibTrans" cxnId="{A836D496-3C79-429D-92C0-9F90C3E9E956}">
      <dgm:prSet/>
      <dgm:spPr/>
      <dgm:t>
        <a:bodyPr/>
        <a:lstStyle/>
        <a:p>
          <a:endParaRPr lang="en-US"/>
        </a:p>
      </dgm:t>
    </dgm:pt>
    <dgm:pt modelId="{ED592008-2EF6-4723-A7DE-18053A358E9F}">
      <dgm:prSet phldrT="[Text]"/>
      <dgm:spPr/>
      <dgm:t>
        <a:bodyPr/>
        <a:lstStyle/>
        <a:p>
          <a:r>
            <a:rPr lang="en-US" dirty="0"/>
            <a:t>Review the case to determine why the individual is losing MA</a:t>
          </a:r>
        </a:p>
      </dgm:t>
    </dgm:pt>
    <dgm:pt modelId="{0CDA8540-D5CF-4E53-930D-1D827A8FF6FF}" type="parTrans" cxnId="{D5051FAB-EAF8-48D3-A489-351A1DC02BEC}">
      <dgm:prSet/>
      <dgm:spPr/>
      <dgm:t>
        <a:bodyPr/>
        <a:lstStyle/>
        <a:p>
          <a:endParaRPr lang="en-US"/>
        </a:p>
      </dgm:t>
    </dgm:pt>
    <dgm:pt modelId="{69E96D9F-9230-4AC9-9C0A-CE4A62A5B58C}" type="sibTrans" cxnId="{D5051FAB-EAF8-48D3-A489-351A1DC02BEC}">
      <dgm:prSet/>
      <dgm:spPr/>
      <dgm:t>
        <a:bodyPr/>
        <a:lstStyle/>
        <a:p>
          <a:endParaRPr lang="en-US"/>
        </a:p>
      </dgm:t>
    </dgm:pt>
    <dgm:pt modelId="{066B56DC-D17A-425A-92C5-DCB4FC5963A8}">
      <dgm:prSet phldrT="[Text]"/>
      <dgm:spPr/>
      <dgm:t>
        <a:bodyPr/>
        <a:lstStyle/>
        <a:p>
          <a:r>
            <a:rPr lang="en-US" dirty="0"/>
            <a:t>Testing for Waiver Eligibility</a:t>
          </a:r>
        </a:p>
      </dgm:t>
    </dgm:pt>
    <dgm:pt modelId="{FE52798A-78D7-4BB5-8E4A-2A1330085215}" type="parTrans" cxnId="{060EBC53-2396-4BBA-92C4-26534FF45812}">
      <dgm:prSet/>
      <dgm:spPr/>
      <dgm:t>
        <a:bodyPr/>
        <a:lstStyle/>
        <a:p>
          <a:endParaRPr lang="en-US"/>
        </a:p>
      </dgm:t>
    </dgm:pt>
    <dgm:pt modelId="{FC3F2820-9206-4950-BED3-06E72A755D0E}" type="sibTrans" cxnId="{060EBC53-2396-4BBA-92C4-26534FF45812}">
      <dgm:prSet/>
      <dgm:spPr/>
      <dgm:t>
        <a:bodyPr/>
        <a:lstStyle/>
        <a:p>
          <a:endParaRPr lang="en-US"/>
        </a:p>
      </dgm:t>
    </dgm:pt>
    <dgm:pt modelId="{F5EE01E1-0147-4DCA-B21B-ED96FAD2BFCA}">
      <dgm:prSet phldrT="[Text]"/>
      <dgm:spPr/>
      <dgm:t>
        <a:bodyPr/>
        <a:lstStyle/>
        <a:p>
          <a:r>
            <a:rPr lang="en-US" dirty="0"/>
            <a:t>Email </a:t>
          </a:r>
          <a:r>
            <a:rPr lang="en-US" dirty="0">
              <a:hlinkClick xmlns:r="http://schemas.openxmlformats.org/officeDocument/2006/relationships" r:id="rId1"/>
            </a:rPr>
            <a:t>dhsltcfsteam@dhs.Wisconsin.gov</a:t>
          </a:r>
          <a:r>
            <a:rPr lang="en-US" dirty="0"/>
            <a:t> or the Managed Care agency to obtain the functional screen.  </a:t>
          </a:r>
        </a:p>
      </dgm:t>
    </dgm:pt>
    <dgm:pt modelId="{4DE9519A-9E83-487B-9463-1D52DC1D3A4C}" type="parTrans" cxnId="{66144626-19C1-4C11-B628-6E4BF2C3176F}">
      <dgm:prSet/>
      <dgm:spPr/>
      <dgm:t>
        <a:bodyPr/>
        <a:lstStyle/>
        <a:p>
          <a:endParaRPr lang="en-US"/>
        </a:p>
      </dgm:t>
    </dgm:pt>
    <dgm:pt modelId="{B0BB3764-5BA5-42F5-9480-84BF533A6C2A}" type="sibTrans" cxnId="{66144626-19C1-4C11-B628-6E4BF2C3176F}">
      <dgm:prSet/>
      <dgm:spPr/>
      <dgm:t>
        <a:bodyPr/>
        <a:lstStyle/>
        <a:p>
          <a:endParaRPr lang="en-US"/>
        </a:p>
      </dgm:t>
    </dgm:pt>
    <dgm:pt modelId="{32C0F87D-D580-4830-9223-C065C6CBF999}">
      <dgm:prSet phldrT="[Text]"/>
      <dgm:spPr/>
      <dgm:t>
        <a:bodyPr/>
        <a:lstStyle/>
        <a:p>
          <a:r>
            <a:rPr lang="en-US" dirty="0"/>
            <a:t>Create a community waiver screen and complete for the appropriate program</a:t>
          </a:r>
        </a:p>
      </dgm:t>
    </dgm:pt>
    <dgm:pt modelId="{A4242317-E2D1-4072-951A-9129A86BE8AB}" type="parTrans" cxnId="{1CE505F9-2E09-49B9-98A8-270F72E95FA7}">
      <dgm:prSet/>
      <dgm:spPr/>
      <dgm:t>
        <a:bodyPr/>
        <a:lstStyle/>
        <a:p>
          <a:endParaRPr lang="en-US"/>
        </a:p>
      </dgm:t>
    </dgm:pt>
    <dgm:pt modelId="{687DC7D4-7EE8-4870-82A9-D687CF2C3953}" type="sibTrans" cxnId="{1CE505F9-2E09-49B9-98A8-270F72E95FA7}">
      <dgm:prSet/>
      <dgm:spPr/>
      <dgm:t>
        <a:bodyPr/>
        <a:lstStyle/>
        <a:p>
          <a:endParaRPr lang="en-US"/>
        </a:p>
      </dgm:t>
    </dgm:pt>
    <dgm:pt modelId="{C98B15B2-823B-4A97-85AD-E886C8C805D9}">
      <dgm:prSet phldrT="[Text]"/>
      <dgm:spPr/>
      <dgm:t>
        <a:bodyPr/>
        <a:lstStyle/>
        <a:p>
          <a:r>
            <a:rPr lang="en-US" dirty="0"/>
            <a:t>Determine if Community Waiver is needed</a:t>
          </a:r>
        </a:p>
      </dgm:t>
    </dgm:pt>
    <dgm:pt modelId="{22303578-F8BD-48A6-BA70-3C28B54CC403}" type="parTrans" cxnId="{D9929756-684B-4A90-8517-0E52058437FD}">
      <dgm:prSet/>
      <dgm:spPr/>
      <dgm:t>
        <a:bodyPr/>
        <a:lstStyle/>
        <a:p>
          <a:endParaRPr lang="en-US"/>
        </a:p>
      </dgm:t>
    </dgm:pt>
    <dgm:pt modelId="{C269A113-2FE1-4640-B9E0-334A13AA6B25}" type="sibTrans" cxnId="{D9929756-684B-4A90-8517-0E52058437FD}">
      <dgm:prSet/>
      <dgm:spPr/>
      <dgm:t>
        <a:bodyPr/>
        <a:lstStyle/>
        <a:p>
          <a:endParaRPr lang="en-US"/>
        </a:p>
      </dgm:t>
    </dgm:pt>
    <dgm:pt modelId="{0E108DA2-68A5-4A2C-9E90-EE4FDE2B2AF9}">
      <dgm:prSet phldrT="[Text]"/>
      <dgm:spPr/>
      <dgm:t>
        <a:bodyPr/>
        <a:lstStyle/>
        <a:p>
          <a:r>
            <a:rPr lang="en-US" dirty="0"/>
            <a:t>Check marital status</a:t>
          </a:r>
        </a:p>
      </dgm:t>
    </dgm:pt>
    <dgm:pt modelId="{DC7211E4-B47E-4251-AC7D-6EC05AD082BF}" type="parTrans" cxnId="{8611A35B-55A6-4880-8419-F5AE9D3ED427}">
      <dgm:prSet/>
      <dgm:spPr/>
      <dgm:t>
        <a:bodyPr/>
        <a:lstStyle/>
        <a:p>
          <a:endParaRPr lang="en-US"/>
        </a:p>
      </dgm:t>
    </dgm:pt>
    <dgm:pt modelId="{A2D36D97-42B6-4610-A2CB-183522994420}" type="sibTrans" cxnId="{8611A35B-55A6-4880-8419-F5AE9D3ED427}">
      <dgm:prSet/>
      <dgm:spPr/>
      <dgm:t>
        <a:bodyPr/>
        <a:lstStyle/>
        <a:p>
          <a:endParaRPr lang="en-US"/>
        </a:p>
      </dgm:t>
    </dgm:pt>
    <dgm:pt modelId="{879EAC67-CCC6-4141-B6CF-424BB36349FE}">
      <dgm:prSet/>
      <dgm:spPr/>
      <dgm:t>
        <a:bodyPr/>
        <a:lstStyle/>
        <a:p>
          <a:r>
            <a:rPr lang="en-US" dirty="0"/>
            <a:t>Apply any spousal impoverishment rules </a:t>
          </a:r>
        </a:p>
      </dgm:t>
    </dgm:pt>
    <dgm:pt modelId="{04E683E5-5661-4B73-BFB2-81C697AFA862}" type="parTrans" cxnId="{24DDD738-8C5F-46D8-80EA-CB6372B7081B}">
      <dgm:prSet/>
      <dgm:spPr/>
      <dgm:t>
        <a:bodyPr/>
        <a:lstStyle/>
        <a:p>
          <a:endParaRPr lang="en-US"/>
        </a:p>
      </dgm:t>
    </dgm:pt>
    <dgm:pt modelId="{A0394897-759C-40CD-BE7F-93DC27060D98}" type="sibTrans" cxnId="{24DDD738-8C5F-46D8-80EA-CB6372B7081B}">
      <dgm:prSet/>
      <dgm:spPr/>
      <dgm:t>
        <a:bodyPr/>
        <a:lstStyle/>
        <a:p>
          <a:endParaRPr lang="en-US"/>
        </a:p>
      </dgm:t>
    </dgm:pt>
    <dgm:pt modelId="{A2963BE5-7D20-473F-84E5-AE7AAB0682ED}">
      <dgm:prSet/>
      <dgm:spPr/>
      <dgm:t>
        <a:bodyPr/>
        <a:lstStyle/>
        <a:p>
          <a:r>
            <a:rPr lang="en-US" dirty="0"/>
            <a:t>Complete asset assessment as appropriate</a:t>
          </a:r>
        </a:p>
      </dgm:t>
    </dgm:pt>
    <dgm:pt modelId="{185CE54B-7C02-4371-8A9D-D965DB2F6A28}" type="parTrans" cxnId="{1FE84047-B2BE-48AE-A446-C1B2D05F4E91}">
      <dgm:prSet/>
      <dgm:spPr/>
      <dgm:t>
        <a:bodyPr/>
        <a:lstStyle/>
        <a:p>
          <a:endParaRPr lang="en-US"/>
        </a:p>
      </dgm:t>
    </dgm:pt>
    <dgm:pt modelId="{51719AE9-B056-4F0D-A778-C1E2FF9F3A4E}" type="sibTrans" cxnId="{1FE84047-B2BE-48AE-A446-C1B2D05F4E91}">
      <dgm:prSet/>
      <dgm:spPr/>
      <dgm:t>
        <a:bodyPr/>
        <a:lstStyle/>
        <a:p>
          <a:endParaRPr lang="en-US"/>
        </a:p>
      </dgm:t>
    </dgm:pt>
    <dgm:pt modelId="{F7F17BA4-D7C5-45B8-BFB2-DD8BA822E372}">
      <dgm:prSet phldrT="[Text]"/>
      <dgm:spPr/>
      <dgm:t>
        <a:bodyPr/>
        <a:lstStyle/>
        <a:p>
          <a:r>
            <a:rPr lang="en-US" dirty="0"/>
            <a:t>Request assets and initiate an AVS request</a:t>
          </a:r>
        </a:p>
      </dgm:t>
    </dgm:pt>
    <dgm:pt modelId="{DDCA4357-3379-4F1D-ACB9-42750AA1378A}" type="parTrans" cxnId="{483EE69C-4CC6-4E98-93CD-2239CA8CE5F2}">
      <dgm:prSet/>
      <dgm:spPr/>
      <dgm:t>
        <a:bodyPr/>
        <a:lstStyle/>
        <a:p>
          <a:endParaRPr lang="en-US"/>
        </a:p>
      </dgm:t>
    </dgm:pt>
    <dgm:pt modelId="{2910D91D-BCE0-4B91-8BEF-3121F86C7CF8}" type="sibTrans" cxnId="{483EE69C-4CC6-4E98-93CD-2239CA8CE5F2}">
      <dgm:prSet/>
      <dgm:spPr/>
      <dgm:t>
        <a:bodyPr/>
        <a:lstStyle/>
        <a:p>
          <a:endParaRPr lang="en-US"/>
        </a:p>
      </dgm:t>
    </dgm:pt>
    <dgm:pt modelId="{C1CE7921-819D-4B97-B2B5-F05CFE787484}">
      <dgm:prSet/>
      <dgm:spPr/>
      <dgm:t>
        <a:bodyPr/>
        <a:lstStyle/>
        <a:p>
          <a:r>
            <a:rPr lang="en-US" dirty="0"/>
            <a:t>Confirm or deny Community Waiver eligibility based on information received</a:t>
          </a:r>
        </a:p>
      </dgm:t>
    </dgm:pt>
    <dgm:pt modelId="{7CC39AC3-BFB5-4CAE-A585-D35AC0503780}" type="parTrans" cxnId="{E0818530-72AB-4BDE-B30D-00D46060D4E2}">
      <dgm:prSet/>
      <dgm:spPr/>
      <dgm:t>
        <a:bodyPr/>
        <a:lstStyle/>
        <a:p>
          <a:endParaRPr lang="en-US"/>
        </a:p>
      </dgm:t>
    </dgm:pt>
    <dgm:pt modelId="{2772E75C-3349-413F-9358-D3BB1B749D2F}" type="sibTrans" cxnId="{E0818530-72AB-4BDE-B30D-00D46060D4E2}">
      <dgm:prSet/>
      <dgm:spPr/>
      <dgm:t>
        <a:bodyPr/>
        <a:lstStyle/>
        <a:p>
          <a:endParaRPr lang="en-US"/>
        </a:p>
      </dgm:t>
    </dgm:pt>
    <dgm:pt modelId="{BEF5D5FA-6C74-409D-AFFB-23526F1DB448}" type="pres">
      <dgm:prSet presAssocID="{396AE49C-A039-4684-A254-05FB2936F1D6}" presName="linearFlow" presStyleCnt="0">
        <dgm:presLayoutVars>
          <dgm:dir/>
          <dgm:animLvl val="lvl"/>
          <dgm:resizeHandles val="exact"/>
        </dgm:presLayoutVars>
      </dgm:prSet>
      <dgm:spPr/>
    </dgm:pt>
    <dgm:pt modelId="{9F377CA8-B52D-4DAE-91C9-021AE8A4829E}" type="pres">
      <dgm:prSet presAssocID="{19B89C7C-A522-43FD-9438-F1607E20963F}" presName="composite" presStyleCnt="0"/>
      <dgm:spPr/>
    </dgm:pt>
    <dgm:pt modelId="{99B77DDD-6B4A-43BE-B7B2-902E3B165FC8}" type="pres">
      <dgm:prSet presAssocID="{19B89C7C-A522-43FD-9438-F1607E20963F}" presName="parentText" presStyleLbl="alignNode1" presStyleIdx="0" presStyleCnt="2">
        <dgm:presLayoutVars>
          <dgm:chMax val="1"/>
          <dgm:bulletEnabled val="1"/>
        </dgm:presLayoutVars>
      </dgm:prSet>
      <dgm:spPr/>
    </dgm:pt>
    <dgm:pt modelId="{8D03EC48-4C8E-4C46-A63F-2A66C8087AB1}" type="pres">
      <dgm:prSet presAssocID="{19B89C7C-A522-43FD-9438-F1607E20963F}" presName="descendantText" presStyleLbl="alignAcc1" presStyleIdx="0" presStyleCnt="2">
        <dgm:presLayoutVars>
          <dgm:bulletEnabled val="1"/>
        </dgm:presLayoutVars>
      </dgm:prSet>
      <dgm:spPr/>
    </dgm:pt>
    <dgm:pt modelId="{93EB67E5-FD1D-4C5C-8E6B-0FEE8C6E5D63}" type="pres">
      <dgm:prSet presAssocID="{EC86279D-F5A2-46CD-A40D-73E4208E8130}" presName="sp" presStyleCnt="0"/>
      <dgm:spPr/>
    </dgm:pt>
    <dgm:pt modelId="{D7E9D0DF-F285-4845-94BA-2AB03EF917AF}" type="pres">
      <dgm:prSet presAssocID="{066B56DC-D17A-425A-92C5-DCB4FC5963A8}" presName="composite" presStyleCnt="0"/>
      <dgm:spPr/>
    </dgm:pt>
    <dgm:pt modelId="{E04FEB17-78A5-45E7-BAB9-DF7DF5658EC8}" type="pres">
      <dgm:prSet presAssocID="{066B56DC-D17A-425A-92C5-DCB4FC5963A8}" presName="parentText" presStyleLbl="alignNode1" presStyleIdx="1" presStyleCnt="2">
        <dgm:presLayoutVars>
          <dgm:chMax val="1"/>
          <dgm:bulletEnabled val="1"/>
        </dgm:presLayoutVars>
      </dgm:prSet>
      <dgm:spPr/>
    </dgm:pt>
    <dgm:pt modelId="{E721053D-6AAA-43A0-ABDE-50DC0CB3F634}" type="pres">
      <dgm:prSet presAssocID="{066B56DC-D17A-425A-92C5-DCB4FC5963A8}" presName="descendantText" presStyleLbl="alignAcc1" presStyleIdx="1" presStyleCnt="2">
        <dgm:presLayoutVars>
          <dgm:bulletEnabled val="1"/>
        </dgm:presLayoutVars>
      </dgm:prSet>
      <dgm:spPr/>
    </dgm:pt>
  </dgm:ptLst>
  <dgm:cxnLst>
    <dgm:cxn modelId="{8FDF6903-9D72-47A4-9599-4BB6BA933497}" type="presOf" srcId="{396AE49C-A039-4684-A254-05FB2936F1D6}" destId="{BEF5D5FA-6C74-409D-AFFB-23526F1DB448}" srcOrd="0" destOrd="0" presId="urn:microsoft.com/office/officeart/2005/8/layout/chevron2"/>
    <dgm:cxn modelId="{D268971D-979E-4CED-8717-C0B3CAEA66EB}" type="presOf" srcId="{ED592008-2EF6-4723-A7DE-18053A358E9F}" destId="{8D03EC48-4C8E-4C46-A63F-2A66C8087AB1}" srcOrd="0" destOrd="0" presId="urn:microsoft.com/office/officeart/2005/8/layout/chevron2"/>
    <dgm:cxn modelId="{66144626-19C1-4C11-B628-6E4BF2C3176F}" srcId="{066B56DC-D17A-425A-92C5-DCB4FC5963A8}" destId="{F5EE01E1-0147-4DCA-B21B-ED96FAD2BFCA}" srcOrd="0" destOrd="0" parTransId="{4DE9519A-9E83-487B-9463-1D52DC1D3A4C}" sibTransId="{B0BB3764-5BA5-42F5-9480-84BF533A6C2A}"/>
    <dgm:cxn modelId="{C251AF26-7FD8-43C2-9DC7-7FA15633FC08}" type="presOf" srcId="{066B56DC-D17A-425A-92C5-DCB4FC5963A8}" destId="{E04FEB17-78A5-45E7-BAB9-DF7DF5658EC8}" srcOrd="0" destOrd="0" presId="urn:microsoft.com/office/officeart/2005/8/layout/chevron2"/>
    <dgm:cxn modelId="{E0818530-72AB-4BDE-B30D-00D46060D4E2}" srcId="{066B56DC-D17A-425A-92C5-DCB4FC5963A8}" destId="{C1CE7921-819D-4B97-B2B5-F05CFE787484}" srcOrd="6" destOrd="0" parTransId="{7CC39AC3-BFB5-4CAE-A585-D35AC0503780}" sibTransId="{2772E75C-3349-413F-9358-D3BB1B749D2F}"/>
    <dgm:cxn modelId="{24DDD738-8C5F-46D8-80EA-CB6372B7081B}" srcId="{066B56DC-D17A-425A-92C5-DCB4FC5963A8}" destId="{879EAC67-CCC6-4141-B6CF-424BB36349FE}" srcOrd="4" destOrd="0" parTransId="{04E683E5-5661-4B73-BFB2-81C697AFA862}" sibTransId="{A0394897-759C-40CD-BE7F-93DC27060D98}"/>
    <dgm:cxn modelId="{0189533C-517F-4E38-A405-D6AFFBA9BCC5}" type="presOf" srcId="{19B89C7C-A522-43FD-9438-F1607E20963F}" destId="{99B77DDD-6B4A-43BE-B7B2-902E3B165FC8}" srcOrd="0" destOrd="0" presId="urn:microsoft.com/office/officeart/2005/8/layout/chevron2"/>
    <dgm:cxn modelId="{8611A35B-55A6-4880-8419-F5AE9D3ED427}" srcId="{066B56DC-D17A-425A-92C5-DCB4FC5963A8}" destId="{0E108DA2-68A5-4A2C-9E90-EE4FDE2B2AF9}" srcOrd="3" destOrd="0" parTransId="{DC7211E4-B47E-4251-AC7D-6EC05AD082BF}" sibTransId="{A2D36D97-42B6-4610-A2CB-183522994420}"/>
    <dgm:cxn modelId="{1FE84047-B2BE-48AE-A446-C1B2D05F4E91}" srcId="{066B56DC-D17A-425A-92C5-DCB4FC5963A8}" destId="{A2963BE5-7D20-473F-84E5-AE7AAB0682ED}" srcOrd="5" destOrd="0" parTransId="{185CE54B-7C02-4371-8A9D-D965DB2F6A28}" sibTransId="{51719AE9-B056-4F0D-A778-C1E2FF9F3A4E}"/>
    <dgm:cxn modelId="{3DBD424B-5705-4B79-8789-4084DF9D282C}" type="presOf" srcId="{C1CE7921-819D-4B97-B2B5-F05CFE787484}" destId="{E721053D-6AAA-43A0-ABDE-50DC0CB3F634}" srcOrd="0" destOrd="6" presId="urn:microsoft.com/office/officeart/2005/8/layout/chevron2"/>
    <dgm:cxn modelId="{1BD5074D-E438-48FD-8246-847C4FE33C79}" type="presOf" srcId="{879EAC67-CCC6-4141-B6CF-424BB36349FE}" destId="{E721053D-6AAA-43A0-ABDE-50DC0CB3F634}" srcOrd="0" destOrd="4" presId="urn:microsoft.com/office/officeart/2005/8/layout/chevron2"/>
    <dgm:cxn modelId="{060EBC53-2396-4BBA-92C4-26534FF45812}" srcId="{396AE49C-A039-4684-A254-05FB2936F1D6}" destId="{066B56DC-D17A-425A-92C5-DCB4FC5963A8}" srcOrd="1" destOrd="0" parTransId="{FE52798A-78D7-4BB5-8E4A-2A1330085215}" sibTransId="{FC3F2820-9206-4950-BED3-06E72A755D0E}"/>
    <dgm:cxn modelId="{5EFDA075-5C87-4E1B-8830-104667880F60}" type="presOf" srcId="{F7F17BA4-D7C5-45B8-BFB2-DD8BA822E372}" destId="{E721053D-6AAA-43A0-ABDE-50DC0CB3F634}" srcOrd="0" destOrd="2" presId="urn:microsoft.com/office/officeart/2005/8/layout/chevron2"/>
    <dgm:cxn modelId="{1CC32F56-ED12-464B-8BB2-7A1A1D23B3AE}" type="presOf" srcId="{F5EE01E1-0147-4DCA-B21B-ED96FAD2BFCA}" destId="{E721053D-6AAA-43A0-ABDE-50DC0CB3F634}" srcOrd="0" destOrd="0" presId="urn:microsoft.com/office/officeart/2005/8/layout/chevron2"/>
    <dgm:cxn modelId="{D9929756-684B-4A90-8517-0E52058437FD}" srcId="{19B89C7C-A522-43FD-9438-F1607E20963F}" destId="{C98B15B2-823B-4A97-85AD-E886C8C805D9}" srcOrd="1" destOrd="0" parTransId="{22303578-F8BD-48A6-BA70-3C28B54CC403}" sibTransId="{C269A113-2FE1-4640-B9E0-334A13AA6B25}"/>
    <dgm:cxn modelId="{86AF0E87-6C24-48CE-A24E-AEE3E09639D2}" type="presOf" srcId="{C98B15B2-823B-4A97-85AD-E886C8C805D9}" destId="{8D03EC48-4C8E-4C46-A63F-2A66C8087AB1}" srcOrd="0" destOrd="1" presId="urn:microsoft.com/office/officeart/2005/8/layout/chevron2"/>
    <dgm:cxn modelId="{A836D496-3C79-429D-92C0-9F90C3E9E956}" srcId="{396AE49C-A039-4684-A254-05FB2936F1D6}" destId="{19B89C7C-A522-43FD-9438-F1607E20963F}" srcOrd="0" destOrd="0" parTransId="{A53086EE-7C08-4175-AF86-4AD00CF3BDDC}" sibTransId="{EC86279D-F5A2-46CD-A40D-73E4208E8130}"/>
    <dgm:cxn modelId="{483EE69C-4CC6-4E98-93CD-2239CA8CE5F2}" srcId="{066B56DC-D17A-425A-92C5-DCB4FC5963A8}" destId="{F7F17BA4-D7C5-45B8-BFB2-DD8BA822E372}" srcOrd="2" destOrd="0" parTransId="{DDCA4357-3379-4F1D-ACB9-42750AA1378A}" sibTransId="{2910D91D-BCE0-4B91-8BEF-3121F86C7CF8}"/>
    <dgm:cxn modelId="{D5051FAB-EAF8-48D3-A489-351A1DC02BEC}" srcId="{19B89C7C-A522-43FD-9438-F1607E20963F}" destId="{ED592008-2EF6-4723-A7DE-18053A358E9F}" srcOrd="0" destOrd="0" parTransId="{0CDA8540-D5CF-4E53-930D-1D827A8FF6FF}" sibTransId="{69E96D9F-9230-4AC9-9C0A-CE4A62A5B58C}"/>
    <dgm:cxn modelId="{D64DCEBB-5485-45DA-B3DC-FC4934BD3672}" type="presOf" srcId="{32C0F87D-D580-4830-9223-C065C6CBF999}" destId="{E721053D-6AAA-43A0-ABDE-50DC0CB3F634}" srcOrd="0" destOrd="1" presId="urn:microsoft.com/office/officeart/2005/8/layout/chevron2"/>
    <dgm:cxn modelId="{E7C766CB-7E00-4A4C-AA7C-FF0835622701}" type="presOf" srcId="{0E108DA2-68A5-4A2C-9E90-EE4FDE2B2AF9}" destId="{E721053D-6AAA-43A0-ABDE-50DC0CB3F634}" srcOrd="0" destOrd="3" presId="urn:microsoft.com/office/officeart/2005/8/layout/chevron2"/>
    <dgm:cxn modelId="{628354F5-EA40-4FC0-9F64-3D9E872CA382}" type="presOf" srcId="{A2963BE5-7D20-473F-84E5-AE7AAB0682ED}" destId="{E721053D-6AAA-43A0-ABDE-50DC0CB3F634}" srcOrd="0" destOrd="5" presId="urn:microsoft.com/office/officeart/2005/8/layout/chevron2"/>
    <dgm:cxn modelId="{1CE505F9-2E09-49B9-98A8-270F72E95FA7}" srcId="{066B56DC-D17A-425A-92C5-DCB4FC5963A8}" destId="{32C0F87D-D580-4830-9223-C065C6CBF999}" srcOrd="1" destOrd="0" parTransId="{A4242317-E2D1-4072-951A-9129A86BE8AB}" sibTransId="{687DC7D4-7EE8-4870-82A9-D687CF2C3953}"/>
    <dgm:cxn modelId="{C7DE1B11-1637-48AF-B4F6-E112A09DBA7E}" type="presParOf" srcId="{BEF5D5FA-6C74-409D-AFFB-23526F1DB448}" destId="{9F377CA8-B52D-4DAE-91C9-021AE8A4829E}" srcOrd="0" destOrd="0" presId="urn:microsoft.com/office/officeart/2005/8/layout/chevron2"/>
    <dgm:cxn modelId="{49515391-31EF-4829-8A2E-525E4A233890}" type="presParOf" srcId="{9F377CA8-B52D-4DAE-91C9-021AE8A4829E}" destId="{99B77DDD-6B4A-43BE-B7B2-902E3B165FC8}" srcOrd="0" destOrd="0" presId="urn:microsoft.com/office/officeart/2005/8/layout/chevron2"/>
    <dgm:cxn modelId="{3981CFB9-170E-44DC-9FA3-F52BD6447816}" type="presParOf" srcId="{9F377CA8-B52D-4DAE-91C9-021AE8A4829E}" destId="{8D03EC48-4C8E-4C46-A63F-2A66C8087AB1}" srcOrd="1" destOrd="0" presId="urn:microsoft.com/office/officeart/2005/8/layout/chevron2"/>
    <dgm:cxn modelId="{03DBA2AB-13FE-44D8-BE00-54680F6258B7}" type="presParOf" srcId="{BEF5D5FA-6C74-409D-AFFB-23526F1DB448}" destId="{93EB67E5-FD1D-4C5C-8E6B-0FEE8C6E5D63}" srcOrd="1" destOrd="0" presId="urn:microsoft.com/office/officeart/2005/8/layout/chevron2"/>
    <dgm:cxn modelId="{EA31D9E1-9F7D-435F-AD11-F985852F144C}" type="presParOf" srcId="{BEF5D5FA-6C74-409D-AFFB-23526F1DB448}" destId="{D7E9D0DF-F285-4845-94BA-2AB03EF917AF}" srcOrd="2" destOrd="0" presId="urn:microsoft.com/office/officeart/2005/8/layout/chevron2"/>
    <dgm:cxn modelId="{34F9636D-AF0A-4219-9603-DC5800EBFDB0}" type="presParOf" srcId="{D7E9D0DF-F285-4845-94BA-2AB03EF917AF}" destId="{E04FEB17-78A5-45E7-BAB9-DF7DF5658EC8}" srcOrd="0" destOrd="0" presId="urn:microsoft.com/office/officeart/2005/8/layout/chevron2"/>
    <dgm:cxn modelId="{9CA9B416-9E93-4BEF-8FD7-10AFA4D0D307}" type="presParOf" srcId="{D7E9D0DF-F285-4845-94BA-2AB03EF917AF}" destId="{E721053D-6AAA-43A0-ABDE-50DC0CB3F63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96AE49C-A039-4684-A254-05FB2936F1D6}"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19B89C7C-A522-43FD-9438-F1607E20963F}">
      <dgm:prSet phldrT="[Text]"/>
      <dgm:spPr/>
      <dgm:t>
        <a:bodyPr/>
        <a:lstStyle/>
        <a:p>
          <a:r>
            <a:rPr lang="en-US" dirty="0"/>
            <a:t>Case Review</a:t>
          </a:r>
        </a:p>
      </dgm:t>
    </dgm:pt>
    <dgm:pt modelId="{A53086EE-7C08-4175-AF86-4AD00CF3BDDC}" type="parTrans" cxnId="{A836D496-3C79-429D-92C0-9F90C3E9E956}">
      <dgm:prSet/>
      <dgm:spPr/>
      <dgm:t>
        <a:bodyPr/>
        <a:lstStyle/>
        <a:p>
          <a:endParaRPr lang="en-US"/>
        </a:p>
      </dgm:t>
    </dgm:pt>
    <dgm:pt modelId="{EC86279D-F5A2-46CD-A40D-73E4208E8130}" type="sibTrans" cxnId="{A836D496-3C79-429D-92C0-9F90C3E9E956}">
      <dgm:prSet/>
      <dgm:spPr/>
      <dgm:t>
        <a:bodyPr/>
        <a:lstStyle/>
        <a:p>
          <a:endParaRPr lang="en-US"/>
        </a:p>
      </dgm:t>
    </dgm:pt>
    <dgm:pt modelId="{ED592008-2EF6-4723-A7DE-18053A358E9F}">
      <dgm:prSet phldrT="[Text]"/>
      <dgm:spPr/>
      <dgm:t>
        <a:bodyPr/>
        <a:lstStyle/>
        <a:p>
          <a:r>
            <a:rPr lang="en-US" dirty="0"/>
            <a:t>Review the case to determine why the individual is losing MA</a:t>
          </a:r>
        </a:p>
      </dgm:t>
    </dgm:pt>
    <dgm:pt modelId="{0CDA8540-D5CF-4E53-930D-1D827A8FF6FF}" type="parTrans" cxnId="{D5051FAB-EAF8-48D3-A489-351A1DC02BEC}">
      <dgm:prSet/>
      <dgm:spPr/>
      <dgm:t>
        <a:bodyPr/>
        <a:lstStyle/>
        <a:p>
          <a:endParaRPr lang="en-US"/>
        </a:p>
      </dgm:t>
    </dgm:pt>
    <dgm:pt modelId="{69E96D9F-9230-4AC9-9C0A-CE4A62A5B58C}" type="sibTrans" cxnId="{D5051FAB-EAF8-48D3-A489-351A1DC02BEC}">
      <dgm:prSet/>
      <dgm:spPr/>
      <dgm:t>
        <a:bodyPr/>
        <a:lstStyle/>
        <a:p>
          <a:endParaRPr lang="en-US"/>
        </a:p>
      </dgm:t>
    </dgm:pt>
    <dgm:pt modelId="{A30ED525-90C4-46BE-9DF7-8D9E4146BA56}">
      <dgm:prSet phldrT="[Text]"/>
      <dgm:spPr/>
      <dgm:t>
        <a:bodyPr/>
        <a:lstStyle/>
        <a:p>
          <a:r>
            <a:rPr lang="en-US" dirty="0"/>
            <a:t>If they are losing MA due to needing a renewal, comment this and delete the alert</a:t>
          </a:r>
        </a:p>
      </dgm:t>
    </dgm:pt>
    <dgm:pt modelId="{4D949930-38C2-4D4F-A311-3818BE39E503}" type="parTrans" cxnId="{196B0F6C-95C0-4767-9266-13ED7F61CFCD}">
      <dgm:prSet/>
      <dgm:spPr/>
      <dgm:t>
        <a:bodyPr/>
        <a:lstStyle/>
        <a:p>
          <a:endParaRPr lang="en-US"/>
        </a:p>
      </dgm:t>
    </dgm:pt>
    <dgm:pt modelId="{82026176-9EA7-48F8-962A-2516529B8484}" type="sibTrans" cxnId="{196B0F6C-95C0-4767-9266-13ED7F61CFCD}">
      <dgm:prSet/>
      <dgm:spPr/>
      <dgm:t>
        <a:bodyPr/>
        <a:lstStyle/>
        <a:p>
          <a:endParaRPr lang="en-US"/>
        </a:p>
      </dgm:t>
    </dgm:pt>
    <dgm:pt modelId="{066B56DC-D17A-425A-92C5-DCB4FC5963A8}">
      <dgm:prSet phldrT="[Text]"/>
      <dgm:spPr/>
      <dgm:t>
        <a:bodyPr/>
        <a:lstStyle/>
        <a:p>
          <a:r>
            <a:rPr lang="en-US" dirty="0"/>
            <a:t>Children</a:t>
          </a:r>
        </a:p>
      </dgm:t>
    </dgm:pt>
    <dgm:pt modelId="{FE52798A-78D7-4BB5-8E4A-2A1330085215}" type="parTrans" cxnId="{060EBC53-2396-4BBA-92C4-26534FF45812}">
      <dgm:prSet/>
      <dgm:spPr/>
      <dgm:t>
        <a:bodyPr/>
        <a:lstStyle/>
        <a:p>
          <a:endParaRPr lang="en-US"/>
        </a:p>
      </dgm:t>
    </dgm:pt>
    <dgm:pt modelId="{FC3F2820-9206-4950-BED3-06E72A755D0E}" type="sibTrans" cxnId="{060EBC53-2396-4BBA-92C4-26534FF45812}">
      <dgm:prSet/>
      <dgm:spPr/>
      <dgm:t>
        <a:bodyPr/>
        <a:lstStyle/>
        <a:p>
          <a:endParaRPr lang="en-US"/>
        </a:p>
      </dgm:t>
    </dgm:pt>
    <dgm:pt modelId="{F5EE01E1-0147-4DCA-B21B-ED96FAD2BFCA}">
      <dgm:prSet phldrT="[Text]"/>
      <dgm:spPr/>
      <dgm:t>
        <a:bodyPr/>
        <a:lstStyle/>
        <a:p>
          <a:r>
            <a:rPr lang="en-US" dirty="0"/>
            <a:t>If they are losing BCP due income or other reasons, transfer to the LTC team.  </a:t>
          </a:r>
        </a:p>
      </dgm:t>
    </dgm:pt>
    <dgm:pt modelId="{4DE9519A-9E83-487B-9463-1D52DC1D3A4C}" type="parTrans" cxnId="{66144626-19C1-4C11-B628-6E4BF2C3176F}">
      <dgm:prSet/>
      <dgm:spPr/>
      <dgm:t>
        <a:bodyPr/>
        <a:lstStyle/>
        <a:p>
          <a:endParaRPr lang="en-US"/>
        </a:p>
      </dgm:t>
    </dgm:pt>
    <dgm:pt modelId="{B0BB3764-5BA5-42F5-9480-84BF533A6C2A}" type="sibTrans" cxnId="{66144626-19C1-4C11-B628-6E4BF2C3176F}">
      <dgm:prSet/>
      <dgm:spPr/>
      <dgm:t>
        <a:bodyPr/>
        <a:lstStyle/>
        <a:p>
          <a:endParaRPr lang="en-US"/>
        </a:p>
      </dgm:t>
    </dgm:pt>
    <dgm:pt modelId="{0C8824F9-B885-4A64-A0AF-31D2CCD544B8}">
      <dgm:prSet phldrT="[Text]"/>
      <dgm:spPr/>
      <dgm:t>
        <a:bodyPr/>
        <a:lstStyle/>
        <a:p>
          <a:r>
            <a:rPr lang="en-US" dirty="0"/>
            <a:t>Testing Waiver Eligibility</a:t>
          </a:r>
        </a:p>
      </dgm:t>
    </dgm:pt>
    <dgm:pt modelId="{C60417B8-0C8C-44D4-AACB-371E00725325}" type="parTrans" cxnId="{34E801AF-885E-4DB5-89E9-9D960BE398AC}">
      <dgm:prSet/>
      <dgm:spPr/>
      <dgm:t>
        <a:bodyPr/>
        <a:lstStyle/>
        <a:p>
          <a:endParaRPr lang="en-US"/>
        </a:p>
      </dgm:t>
    </dgm:pt>
    <dgm:pt modelId="{9978205B-F7A7-4F87-B2D1-77D7A656CACA}" type="sibTrans" cxnId="{34E801AF-885E-4DB5-89E9-9D960BE398AC}">
      <dgm:prSet/>
      <dgm:spPr/>
      <dgm:t>
        <a:bodyPr/>
        <a:lstStyle/>
        <a:p>
          <a:endParaRPr lang="en-US"/>
        </a:p>
      </dgm:t>
    </dgm:pt>
    <dgm:pt modelId="{866F56EA-C060-4609-848D-69876459D0E3}">
      <dgm:prSet phldrT="[Text]"/>
      <dgm:spPr/>
      <dgm:t>
        <a:bodyPr/>
        <a:lstStyle/>
        <a:p>
          <a:r>
            <a:rPr lang="en-US" dirty="0"/>
            <a:t>Review the case</a:t>
          </a:r>
        </a:p>
      </dgm:t>
    </dgm:pt>
    <dgm:pt modelId="{21A013C6-D68A-410B-8163-9F9AB9DAC66B}" type="parTrans" cxnId="{9BDDDAD7-9C55-42D2-99EA-60BCB5B419FF}">
      <dgm:prSet/>
      <dgm:spPr/>
      <dgm:t>
        <a:bodyPr/>
        <a:lstStyle/>
        <a:p>
          <a:endParaRPr lang="en-US"/>
        </a:p>
      </dgm:t>
    </dgm:pt>
    <dgm:pt modelId="{493CAAB0-9D5F-4DAC-A863-0DE7F7951529}" type="sibTrans" cxnId="{9BDDDAD7-9C55-42D2-99EA-60BCB5B419FF}">
      <dgm:prSet/>
      <dgm:spPr/>
      <dgm:t>
        <a:bodyPr/>
        <a:lstStyle/>
        <a:p>
          <a:endParaRPr lang="en-US"/>
        </a:p>
      </dgm:t>
    </dgm:pt>
    <dgm:pt modelId="{357210FA-BB14-490B-ABD1-CBBDF6FF66C0}">
      <dgm:prSet phldrT="[Text]"/>
      <dgm:spPr/>
      <dgm:t>
        <a:bodyPr/>
        <a:lstStyle/>
        <a:p>
          <a:r>
            <a:rPr lang="en-US" dirty="0"/>
            <a:t>Email the team to follow up on the case</a:t>
          </a:r>
        </a:p>
      </dgm:t>
    </dgm:pt>
    <dgm:pt modelId="{CC302AB4-A3AE-4DE3-9E76-787D8E5762B8}" type="parTrans" cxnId="{DC73B636-06D1-45FD-9CE7-D9D1444DE87A}">
      <dgm:prSet/>
      <dgm:spPr/>
      <dgm:t>
        <a:bodyPr/>
        <a:lstStyle/>
        <a:p>
          <a:endParaRPr lang="en-US"/>
        </a:p>
      </dgm:t>
    </dgm:pt>
    <dgm:pt modelId="{421CAE1A-F829-4264-997C-B289410A8CAD}" type="sibTrans" cxnId="{DC73B636-06D1-45FD-9CE7-D9D1444DE87A}">
      <dgm:prSet/>
      <dgm:spPr/>
      <dgm:t>
        <a:bodyPr/>
        <a:lstStyle/>
        <a:p>
          <a:endParaRPr lang="en-US"/>
        </a:p>
      </dgm:t>
    </dgm:pt>
    <dgm:pt modelId="{6D2E4C1B-DD11-4BCF-A8C3-1835D924BE2E}">
      <dgm:prSet phldrT="[Text]"/>
      <dgm:spPr/>
      <dgm:t>
        <a:bodyPr/>
        <a:lstStyle/>
        <a:p>
          <a:r>
            <a:rPr lang="en-US" dirty="0"/>
            <a:t>Email the CLTS department to request paperwork</a:t>
          </a:r>
        </a:p>
      </dgm:t>
    </dgm:pt>
    <dgm:pt modelId="{7D81B68E-30DC-4330-BC3A-F0B363A61A22}" type="parTrans" cxnId="{C686D7E2-24E9-4978-A40F-928FB0C02A6A}">
      <dgm:prSet/>
      <dgm:spPr/>
      <dgm:t>
        <a:bodyPr/>
        <a:lstStyle/>
        <a:p>
          <a:endParaRPr lang="en-US"/>
        </a:p>
      </dgm:t>
    </dgm:pt>
    <dgm:pt modelId="{761D1436-29FE-4061-8FFF-51E91C4C4EF7}" type="sibTrans" cxnId="{C686D7E2-24E9-4978-A40F-928FB0C02A6A}">
      <dgm:prSet/>
      <dgm:spPr/>
      <dgm:t>
        <a:bodyPr/>
        <a:lstStyle/>
        <a:p>
          <a:endParaRPr lang="en-US"/>
        </a:p>
      </dgm:t>
    </dgm:pt>
    <dgm:pt modelId="{9F22FA03-CFA4-456C-BAF9-83D96892A54D}">
      <dgm:prSet phldrT="[Text]"/>
      <dgm:spPr/>
      <dgm:t>
        <a:bodyPr/>
        <a:lstStyle/>
        <a:p>
          <a:r>
            <a:rPr lang="en-US" dirty="0"/>
            <a:t>Once the Medicaid Cost Sharing worksheet and referral is received, build the Waiver screen and test for Children’s Waiver</a:t>
          </a:r>
        </a:p>
      </dgm:t>
    </dgm:pt>
    <dgm:pt modelId="{0202F874-6013-46C0-8FC1-30BC3A48108C}" type="parTrans" cxnId="{9BD009B8-683A-4380-94BF-9F83EB2E170C}">
      <dgm:prSet/>
      <dgm:spPr/>
      <dgm:t>
        <a:bodyPr/>
        <a:lstStyle/>
        <a:p>
          <a:endParaRPr lang="en-US"/>
        </a:p>
      </dgm:t>
    </dgm:pt>
    <dgm:pt modelId="{33F48348-7D93-4CE6-99FA-43050ED870B0}" type="sibTrans" cxnId="{9BD009B8-683A-4380-94BF-9F83EB2E170C}">
      <dgm:prSet/>
      <dgm:spPr/>
      <dgm:t>
        <a:bodyPr/>
        <a:lstStyle/>
        <a:p>
          <a:endParaRPr lang="en-US"/>
        </a:p>
      </dgm:t>
    </dgm:pt>
    <dgm:pt modelId="{E8343C7A-16C1-4904-BE72-D9EBD5196ECE}">
      <dgm:prSet phldrT="[Text]"/>
      <dgm:spPr/>
      <dgm:t>
        <a:bodyPr/>
        <a:lstStyle/>
        <a:p>
          <a:r>
            <a:rPr lang="en-US" dirty="0"/>
            <a:t>Use the workarounds to open Children’s Waiver as appropriate </a:t>
          </a:r>
        </a:p>
      </dgm:t>
    </dgm:pt>
    <dgm:pt modelId="{89E64F37-D346-4D53-AA70-59A71A72D44B}" type="parTrans" cxnId="{73B52A1C-1493-48DA-BF10-907B74571CCF}">
      <dgm:prSet/>
      <dgm:spPr/>
      <dgm:t>
        <a:bodyPr/>
        <a:lstStyle/>
        <a:p>
          <a:endParaRPr lang="en-US"/>
        </a:p>
      </dgm:t>
    </dgm:pt>
    <dgm:pt modelId="{95752E10-8FEF-4122-A700-A129EF2D3118}" type="sibTrans" cxnId="{73B52A1C-1493-48DA-BF10-907B74571CCF}">
      <dgm:prSet/>
      <dgm:spPr/>
      <dgm:t>
        <a:bodyPr/>
        <a:lstStyle/>
        <a:p>
          <a:endParaRPr lang="en-US"/>
        </a:p>
      </dgm:t>
    </dgm:pt>
    <dgm:pt modelId="{BEF5D5FA-6C74-409D-AFFB-23526F1DB448}" type="pres">
      <dgm:prSet presAssocID="{396AE49C-A039-4684-A254-05FB2936F1D6}" presName="linearFlow" presStyleCnt="0">
        <dgm:presLayoutVars>
          <dgm:dir/>
          <dgm:animLvl val="lvl"/>
          <dgm:resizeHandles val="exact"/>
        </dgm:presLayoutVars>
      </dgm:prSet>
      <dgm:spPr/>
    </dgm:pt>
    <dgm:pt modelId="{9F377CA8-B52D-4DAE-91C9-021AE8A4829E}" type="pres">
      <dgm:prSet presAssocID="{19B89C7C-A522-43FD-9438-F1607E20963F}" presName="composite" presStyleCnt="0"/>
      <dgm:spPr/>
    </dgm:pt>
    <dgm:pt modelId="{99B77DDD-6B4A-43BE-B7B2-902E3B165FC8}" type="pres">
      <dgm:prSet presAssocID="{19B89C7C-A522-43FD-9438-F1607E20963F}" presName="parentText" presStyleLbl="alignNode1" presStyleIdx="0" presStyleCnt="3">
        <dgm:presLayoutVars>
          <dgm:chMax val="1"/>
          <dgm:bulletEnabled val="1"/>
        </dgm:presLayoutVars>
      </dgm:prSet>
      <dgm:spPr/>
    </dgm:pt>
    <dgm:pt modelId="{8D03EC48-4C8E-4C46-A63F-2A66C8087AB1}" type="pres">
      <dgm:prSet presAssocID="{19B89C7C-A522-43FD-9438-F1607E20963F}" presName="descendantText" presStyleLbl="alignAcc1" presStyleIdx="0" presStyleCnt="3">
        <dgm:presLayoutVars>
          <dgm:bulletEnabled val="1"/>
        </dgm:presLayoutVars>
      </dgm:prSet>
      <dgm:spPr/>
    </dgm:pt>
    <dgm:pt modelId="{93EB67E5-FD1D-4C5C-8E6B-0FEE8C6E5D63}" type="pres">
      <dgm:prSet presAssocID="{EC86279D-F5A2-46CD-A40D-73E4208E8130}" presName="sp" presStyleCnt="0"/>
      <dgm:spPr/>
    </dgm:pt>
    <dgm:pt modelId="{D7E9D0DF-F285-4845-94BA-2AB03EF917AF}" type="pres">
      <dgm:prSet presAssocID="{066B56DC-D17A-425A-92C5-DCB4FC5963A8}" presName="composite" presStyleCnt="0"/>
      <dgm:spPr/>
    </dgm:pt>
    <dgm:pt modelId="{E04FEB17-78A5-45E7-BAB9-DF7DF5658EC8}" type="pres">
      <dgm:prSet presAssocID="{066B56DC-D17A-425A-92C5-DCB4FC5963A8}" presName="parentText" presStyleLbl="alignNode1" presStyleIdx="1" presStyleCnt="3">
        <dgm:presLayoutVars>
          <dgm:chMax val="1"/>
          <dgm:bulletEnabled val="1"/>
        </dgm:presLayoutVars>
      </dgm:prSet>
      <dgm:spPr/>
    </dgm:pt>
    <dgm:pt modelId="{E721053D-6AAA-43A0-ABDE-50DC0CB3F634}" type="pres">
      <dgm:prSet presAssocID="{066B56DC-D17A-425A-92C5-DCB4FC5963A8}" presName="descendantText" presStyleLbl="alignAcc1" presStyleIdx="1" presStyleCnt="3">
        <dgm:presLayoutVars>
          <dgm:bulletEnabled val="1"/>
        </dgm:presLayoutVars>
      </dgm:prSet>
      <dgm:spPr/>
    </dgm:pt>
    <dgm:pt modelId="{E1CCE934-6564-40C3-94AF-91D1D1DF74FF}" type="pres">
      <dgm:prSet presAssocID="{FC3F2820-9206-4950-BED3-06E72A755D0E}" presName="sp" presStyleCnt="0"/>
      <dgm:spPr/>
    </dgm:pt>
    <dgm:pt modelId="{9D71D9E7-BDF0-4BD2-AC0F-88680E08EF20}" type="pres">
      <dgm:prSet presAssocID="{0C8824F9-B885-4A64-A0AF-31D2CCD544B8}" presName="composite" presStyleCnt="0"/>
      <dgm:spPr/>
    </dgm:pt>
    <dgm:pt modelId="{4C37B146-AD4C-4F8E-B092-49FE9E3B6370}" type="pres">
      <dgm:prSet presAssocID="{0C8824F9-B885-4A64-A0AF-31D2CCD544B8}" presName="parentText" presStyleLbl="alignNode1" presStyleIdx="2" presStyleCnt="3">
        <dgm:presLayoutVars>
          <dgm:chMax val="1"/>
          <dgm:bulletEnabled val="1"/>
        </dgm:presLayoutVars>
      </dgm:prSet>
      <dgm:spPr/>
    </dgm:pt>
    <dgm:pt modelId="{51A2BDE8-8BFF-444A-9D95-4DB23EA3EC8F}" type="pres">
      <dgm:prSet presAssocID="{0C8824F9-B885-4A64-A0AF-31D2CCD544B8}" presName="descendantText" presStyleLbl="alignAcc1" presStyleIdx="2" presStyleCnt="3">
        <dgm:presLayoutVars>
          <dgm:bulletEnabled val="1"/>
        </dgm:presLayoutVars>
      </dgm:prSet>
      <dgm:spPr/>
    </dgm:pt>
  </dgm:ptLst>
  <dgm:cxnLst>
    <dgm:cxn modelId="{8FDF6903-9D72-47A4-9599-4BB6BA933497}" type="presOf" srcId="{396AE49C-A039-4684-A254-05FB2936F1D6}" destId="{BEF5D5FA-6C74-409D-AFFB-23526F1DB448}" srcOrd="0" destOrd="0" presId="urn:microsoft.com/office/officeart/2005/8/layout/chevron2"/>
    <dgm:cxn modelId="{73B52A1C-1493-48DA-BF10-907B74571CCF}" srcId="{0C8824F9-B885-4A64-A0AF-31D2CCD544B8}" destId="{E8343C7A-16C1-4904-BE72-D9EBD5196ECE}" srcOrd="3" destOrd="0" parTransId="{89E64F37-D346-4D53-AA70-59A71A72D44B}" sibTransId="{95752E10-8FEF-4122-A700-A129EF2D3118}"/>
    <dgm:cxn modelId="{D268971D-979E-4CED-8717-C0B3CAEA66EB}" type="presOf" srcId="{ED592008-2EF6-4723-A7DE-18053A358E9F}" destId="{8D03EC48-4C8E-4C46-A63F-2A66C8087AB1}" srcOrd="0" destOrd="0" presId="urn:microsoft.com/office/officeart/2005/8/layout/chevron2"/>
    <dgm:cxn modelId="{66144626-19C1-4C11-B628-6E4BF2C3176F}" srcId="{066B56DC-D17A-425A-92C5-DCB4FC5963A8}" destId="{F5EE01E1-0147-4DCA-B21B-ED96FAD2BFCA}" srcOrd="0" destOrd="0" parTransId="{4DE9519A-9E83-487B-9463-1D52DC1D3A4C}" sibTransId="{B0BB3764-5BA5-42F5-9480-84BF533A6C2A}"/>
    <dgm:cxn modelId="{C251AF26-7FD8-43C2-9DC7-7FA15633FC08}" type="presOf" srcId="{066B56DC-D17A-425A-92C5-DCB4FC5963A8}" destId="{E04FEB17-78A5-45E7-BAB9-DF7DF5658EC8}" srcOrd="0" destOrd="0" presId="urn:microsoft.com/office/officeart/2005/8/layout/chevron2"/>
    <dgm:cxn modelId="{0B25B129-B17E-4B4B-8C2F-ACA191298466}" type="presOf" srcId="{866F56EA-C060-4609-848D-69876459D0E3}" destId="{51A2BDE8-8BFF-444A-9D95-4DB23EA3EC8F}" srcOrd="0" destOrd="0" presId="urn:microsoft.com/office/officeart/2005/8/layout/chevron2"/>
    <dgm:cxn modelId="{DC73B636-06D1-45FD-9CE7-D9D1444DE87A}" srcId="{066B56DC-D17A-425A-92C5-DCB4FC5963A8}" destId="{357210FA-BB14-490B-ABD1-CBBDF6FF66C0}" srcOrd="1" destOrd="0" parTransId="{CC302AB4-A3AE-4DE3-9E76-787D8E5762B8}" sibTransId="{421CAE1A-F829-4264-997C-B289410A8CAD}"/>
    <dgm:cxn modelId="{0189533C-517F-4E38-A405-D6AFFBA9BCC5}" type="presOf" srcId="{19B89C7C-A522-43FD-9438-F1607E20963F}" destId="{99B77DDD-6B4A-43BE-B7B2-902E3B165FC8}" srcOrd="0" destOrd="0" presId="urn:microsoft.com/office/officeart/2005/8/layout/chevron2"/>
    <dgm:cxn modelId="{D8D5844B-B4A1-4113-B476-7A06A92C5DCA}" type="presOf" srcId="{6D2E4C1B-DD11-4BCF-A8C3-1835D924BE2E}" destId="{51A2BDE8-8BFF-444A-9D95-4DB23EA3EC8F}" srcOrd="0" destOrd="1" presId="urn:microsoft.com/office/officeart/2005/8/layout/chevron2"/>
    <dgm:cxn modelId="{196B0F6C-95C0-4767-9266-13ED7F61CFCD}" srcId="{19B89C7C-A522-43FD-9438-F1607E20963F}" destId="{A30ED525-90C4-46BE-9DF7-8D9E4146BA56}" srcOrd="1" destOrd="0" parTransId="{4D949930-38C2-4D4F-A311-3818BE39E503}" sibTransId="{82026176-9EA7-48F8-962A-2516529B8484}"/>
    <dgm:cxn modelId="{AD3A2F4F-892B-4040-8F50-22EAC7AA0D58}" type="presOf" srcId="{A30ED525-90C4-46BE-9DF7-8D9E4146BA56}" destId="{8D03EC48-4C8E-4C46-A63F-2A66C8087AB1}" srcOrd="0" destOrd="1" presId="urn:microsoft.com/office/officeart/2005/8/layout/chevron2"/>
    <dgm:cxn modelId="{DF9C3950-98FE-4478-8BFB-B6316357AE10}" type="presOf" srcId="{0C8824F9-B885-4A64-A0AF-31D2CCD544B8}" destId="{4C37B146-AD4C-4F8E-B092-49FE9E3B6370}" srcOrd="0" destOrd="0" presId="urn:microsoft.com/office/officeart/2005/8/layout/chevron2"/>
    <dgm:cxn modelId="{3648D651-F377-4565-8AE9-4E860BB00996}" type="presOf" srcId="{9F22FA03-CFA4-456C-BAF9-83D96892A54D}" destId="{51A2BDE8-8BFF-444A-9D95-4DB23EA3EC8F}" srcOrd="0" destOrd="2" presId="urn:microsoft.com/office/officeart/2005/8/layout/chevron2"/>
    <dgm:cxn modelId="{060EBC53-2396-4BBA-92C4-26534FF45812}" srcId="{396AE49C-A039-4684-A254-05FB2936F1D6}" destId="{066B56DC-D17A-425A-92C5-DCB4FC5963A8}" srcOrd="1" destOrd="0" parTransId="{FE52798A-78D7-4BB5-8E4A-2A1330085215}" sibTransId="{FC3F2820-9206-4950-BED3-06E72A755D0E}"/>
    <dgm:cxn modelId="{1CC32F56-ED12-464B-8BB2-7A1A1D23B3AE}" type="presOf" srcId="{F5EE01E1-0147-4DCA-B21B-ED96FAD2BFCA}" destId="{E721053D-6AAA-43A0-ABDE-50DC0CB3F634}" srcOrd="0" destOrd="0" presId="urn:microsoft.com/office/officeart/2005/8/layout/chevron2"/>
    <dgm:cxn modelId="{A836D496-3C79-429D-92C0-9F90C3E9E956}" srcId="{396AE49C-A039-4684-A254-05FB2936F1D6}" destId="{19B89C7C-A522-43FD-9438-F1607E20963F}" srcOrd="0" destOrd="0" parTransId="{A53086EE-7C08-4175-AF86-4AD00CF3BDDC}" sibTransId="{EC86279D-F5A2-46CD-A40D-73E4208E8130}"/>
    <dgm:cxn modelId="{D5051FAB-EAF8-48D3-A489-351A1DC02BEC}" srcId="{19B89C7C-A522-43FD-9438-F1607E20963F}" destId="{ED592008-2EF6-4723-A7DE-18053A358E9F}" srcOrd="0" destOrd="0" parTransId="{0CDA8540-D5CF-4E53-930D-1D827A8FF6FF}" sibTransId="{69E96D9F-9230-4AC9-9C0A-CE4A62A5B58C}"/>
    <dgm:cxn modelId="{34E801AF-885E-4DB5-89E9-9D960BE398AC}" srcId="{396AE49C-A039-4684-A254-05FB2936F1D6}" destId="{0C8824F9-B885-4A64-A0AF-31D2CCD544B8}" srcOrd="2" destOrd="0" parTransId="{C60417B8-0C8C-44D4-AACB-371E00725325}" sibTransId="{9978205B-F7A7-4F87-B2D1-77D7A656CACA}"/>
    <dgm:cxn modelId="{9BD009B8-683A-4380-94BF-9F83EB2E170C}" srcId="{0C8824F9-B885-4A64-A0AF-31D2CCD544B8}" destId="{9F22FA03-CFA4-456C-BAF9-83D96892A54D}" srcOrd="2" destOrd="0" parTransId="{0202F874-6013-46C0-8FC1-30BC3A48108C}" sibTransId="{33F48348-7D93-4CE6-99FA-43050ED870B0}"/>
    <dgm:cxn modelId="{9FFDB1BE-0686-44D4-8D7F-F7D8F01CD2F6}" type="presOf" srcId="{357210FA-BB14-490B-ABD1-CBBDF6FF66C0}" destId="{E721053D-6AAA-43A0-ABDE-50DC0CB3F634}" srcOrd="0" destOrd="1" presId="urn:microsoft.com/office/officeart/2005/8/layout/chevron2"/>
    <dgm:cxn modelId="{A9A4D1D5-CC9F-4420-A09F-EBDA9F4DF0B2}" type="presOf" srcId="{E8343C7A-16C1-4904-BE72-D9EBD5196ECE}" destId="{51A2BDE8-8BFF-444A-9D95-4DB23EA3EC8F}" srcOrd="0" destOrd="3" presId="urn:microsoft.com/office/officeart/2005/8/layout/chevron2"/>
    <dgm:cxn modelId="{9BDDDAD7-9C55-42D2-99EA-60BCB5B419FF}" srcId="{0C8824F9-B885-4A64-A0AF-31D2CCD544B8}" destId="{866F56EA-C060-4609-848D-69876459D0E3}" srcOrd="0" destOrd="0" parTransId="{21A013C6-D68A-410B-8163-9F9AB9DAC66B}" sibTransId="{493CAAB0-9D5F-4DAC-A863-0DE7F7951529}"/>
    <dgm:cxn modelId="{C686D7E2-24E9-4978-A40F-928FB0C02A6A}" srcId="{0C8824F9-B885-4A64-A0AF-31D2CCD544B8}" destId="{6D2E4C1B-DD11-4BCF-A8C3-1835D924BE2E}" srcOrd="1" destOrd="0" parTransId="{7D81B68E-30DC-4330-BC3A-F0B363A61A22}" sibTransId="{761D1436-29FE-4061-8FFF-51E91C4C4EF7}"/>
    <dgm:cxn modelId="{C7DE1B11-1637-48AF-B4F6-E112A09DBA7E}" type="presParOf" srcId="{BEF5D5FA-6C74-409D-AFFB-23526F1DB448}" destId="{9F377CA8-B52D-4DAE-91C9-021AE8A4829E}" srcOrd="0" destOrd="0" presId="urn:microsoft.com/office/officeart/2005/8/layout/chevron2"/>
    <dgm:cxn modelId="{49515391-31EF-4829-8A2E-525E4A233890}" type="presParOf" srcId="{9F377CA8-B52D-4DAE-91C9-021AE8A4829E}" destId="{99B77DDD-6B4A-43BE-B7B2-902E3B165FC8}" srcOrd="0" destOrd="0" presId="urn:microsoft.com/office/officeart/2005/8/layout/chevron2"/>
    <dgm:cxn modelId="{3981CFB9-170E-44DC-9FA3-F52BD6447816}" type="presParOf" srcId="{9F377CA8-B52D-4DAE-91C9-021AE8A4829E}" destId="{8D03EC48-4C8E-4C46-A63F-2A66C8087AB1}" srcOrd="1" destOrd="0" presId="urn:microsoft.com/office/officeart/2005/8/layout/chevron2"/>
    <dgm:cxn modelId="{03DBA2AB-13FE-44D8-BE00-54680F6258B7}" type="presParOf" srcId="{BEF5D5FA-6C74-409D-AFFB-23526F1DB448}" destId="{93EB67E5-FD1D-4C5C-8E6B-0FEE8C6E5D63}" srcOrd="1" destOrd="0" presId="urn:microsoft.com/office/officeart/2005/8/layout/chevron2"/>
    <dgm:cxn modelId="{EA31D9E1-9F7D-435F-AD11-F985852F144C}" type="presParOf" srcId="{BEF5D5FA-6C74-409D-AFFB-23526F1DB448}" destId="{D7E9D0DF-F285-4845-94BA-2AB03EF917AF}" srcOrd="2" destOrd="0" presId="urn:microsoft.com/office/officeart/2005/8/layout/chevron2"/>
    <dgm:cxn modelId="{34F9636D-AF0A-4219-9603-DC5800EBFDB0}" type="presParOf" srcId="{D7E9D0DF-F285-4845-94BA-2AB03EF917AF}" destId="{E04FEB17-78A5-45E7-BAB9-DF7DF5658EC8}" srcOrd="0" destOrd="0" presId="urn:microsoft.com/office/officeart/2005/8/layout/chevron2"/>
    <dgm:cxn modelId="{9CA9B416-9E93-4BEF-8FD7-10AFA4D0D307}" type="presParOf" srcId="{D7E9D0DF-F285-4845-94BA-2AB03EF917AF}" destId="{E721053D-6AAA-43A0-ABDE-50DC0CB3F634}" srcOrd="1" destOrd="0" presId="urn:microsoft.com/office/officeart/2005/8/layout/chevron2"/>
    <dgm:cxn modelId="{F3EC3663-4F80-489E-B90D-0F9951BF49EC}" type="presParOf" srcId="{BEF5D5FA-6C74-409D-AFFB-23526F1DB448}" destId="{E1CCE934-6564-40C3-94AF-91D1D1DF74FF}" srcOrd="3" destOrd="0" presId="urn:microsoft.com/office/officeart/2005/8/layout/chevron2"/>
    <dgm:cxn modelId="{90F53293-CF23-4411-AC90-A7F7CF332BDD}" type="presParOf" srcId="{BEF5D5FA-6C74-409D-AFFB-23526F1DB448}" destId="{9D71D9E7-BDF0-4BD2-AC0F-88680E08EF20}" srcOrd="4" destOrd="0" presId="urn:microsoft.com/office/officeart/2005/8/layout/chevron2"/>
    <dgm:cxn modelId="{3535A24A-F8C9-45D4-B401-AEB49319ADE7}" type="presParOf" srcId="{9D71D9E7-BDF0-4BD2-AC0F-88680E08EF20}" destId="{4C37B146-AD4C-4F8E-B092-49FE9E3B6370}" srcOrd="0" destOrd="0" presId="urn:microsoft.com/office/officeart/2005/8/layout/chevron2"/>
    <dgm:cxn modelId="{49F68A28-1BE7-4DEE-92C8-AEC85F2F9AE9}" type="presParOf" srcId="{9D71D9E7-BDF0-4BD2-AC0F-88680E08EF20}" destId="{51A2BDE8-8BFF-444A-9D95-4DB23EA3EC8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B77DDD-6B4A-43BE-B7B2-902E3B165FC8}">
      <dsp:nvSpPr>
        <dsp:cNvPr id="0" name=""/>
        <dsp:cNvSpPr/>
      </dsp:nvSpPr>
      <dsp:spPr>
        <a:xfrm rot="5400000">
          <a:off x="-200894" y="203026"/>
          <a:ext cx="1339294" cy="93750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BCP Cases</a:t>
          </a:r>
        </a:p>
      </dsp:txBody>
      <dsp:txXfrm rot="-5400000">
        <a:off x="0" y="470885"/>
        <a:ext cx="937506" cy="401788"/>
      </dsp:txXfrm>
    </dsp:sp>
    <dsp:sp modelId="{8D03EC48-4C8E-4C46-A63F-2A66C8087AB1}">
      <dsp:nvSpPr>
        <dsp:cNvPr id="0" name=""/>
        <dsp:cNvSpPr/>
      </dsp:nvSpPr>
      <dsp:spPr>
        <a:xfrm rot="5400000">
          <a:off x="5291282" y="-4351643"/>
          <a:ext cx="870541" cy="957809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US" sz="1100" kern="1200" dirty="0"/>
            <a:t>Review the case to determine why the individual is losing MA</a:t>
          </a:r>
        </a:p>
        <a:p>
          <a:pPr marL="57150" lvl="1" indent="-57150" algn="l" defTabSz="488950">
            <a:lnSpc>
              <a:spcPct val="90000"/>
            </a:lnSpc>
            <a:spcBef>
              <a:spcPct val="0"/>
            </a:spcBef>
            <a:spcAft>
              <a:spcPct val="15000"/>
            </a:spcAft>
            <a:buChar char="•"/>
          </a:pPr>
          <a:r>
            <a:rPr lang="en-US" sz="1100" kern="1200" dirty="0"/>
            <a:t>If they are losing MA due to needing a renewal, comment this and delete the alert</a:t>
          </a:r>
        </a:p>
      </dsp:txBody>
      <dsp:txXfrm rot="-5400000">
        <a:off x="937506" y="44629"/>
        <a:ext cx="9535597" cy="785549"/>
      </dsp:txXfrm>
    </dsp:sp>
    <dsp:sp modelId="{E04FEB17-78A5-45E7-BAB9-DF7DF5658EC8}">
      <dsp:nvSpPr>
        <dsp:cNvPr id="0" name=""/>
        <dsp:cNvSpPr/>
      </dsp:nvSpPr>
      <dsp:spPr>
        <a:xfrm rot="5400000">
          <a:off x="-200894" y="1396630"/>
          <a:ext cx="1339294" cy="93750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Adults w/o a disability</a:t>
          </a:r>
        </a:p>
      </dsp:txBody>
      <dsp:txXfrm rot="-5400000">
        <a:off x="0" y="1664489"/>
        <a:ext cx="937506" cy="401788"/>
      </dsp:txXfrm>
    </dsp:sp>
    <dsp:sp modelId="{E721053D-6AAA-43A0-ABDE-50DC0CB3F634}">
      <dsp:nvSpPr>
        <dsp:cNvPr id="0" name=""/>
        <dsp:cNvSpPr/>
      </dsp:nvSpPr>
      <dsp:spPr>
        <a:xfrm rot="5400000">
          <a:off x="5291282" y="-3158039"/>
          <a:ext cx="870541" cy="957809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US" sz="1100" kern="1200" dirty="0"/>
            <a:t>If they are losing BCP due income or other reasons, review for disability status.  </a:t>
          </a:r>
        </a:p>
        <a:p>
          <a:pPr marL="57150" lvl="1" indent="-57150" algn="l" defTabSz="488950">
            <a:lnSpc>
              <a:spcPct val="90000"/>
            </a:lnSpc>
            <a:spcBef>
              <a:spcPct val="0"/>
            </a:spcBef>
            <a:spcAft>
              <a:spcPct val="15000"/>
            </a:spcAft>
            <a:buChar char="•"/>
          </a:pPr>
          <a:r>
            <a:rPr lang="en-US" sz="1100" kern="1200" dirty="0"/>
            <a:t>If they do not have a disability, send all paperwork for establishing a disability.  </a:t>
          </a:r>
        </a:p>
        <a:p>
          <a:pPr marL="57150" lvl="1" indent="-57150" algn="l" defTabSz="488950">
            <a:lnSpc>
              <a:spcPct val="90000"/>
            </a:lnSpc>
            <a:spcBef>
              <a:spcPct val="0"/>
            </a:spcBef>
            <a:spcAft>
              <a:spcPct val="15000"/>
            </a:spcAft>
            <a:buChar char="•"/>
          </a:pPr>
          <a:r>
            <a:rPr lang="en-US" sz="1100" kern="1200" dirty="0"/>
            <a:t>Comment actions taken and that they are ineligible for other programs due to no disability determination</a:t>
          </a:r>
        </a:p>
      </dsp:txBody>
      <dsp:txXfrm rot="-5400000">
        <a:off x="937506" y="1238233"/>
        <a:ext cx="9535597" cy="785549"/>
      </dsp:txXfrm>
    </dsp:sp>
    <dsp:sp modelId="{4C37B146-AD4C-4F8E-B092-49FE9E3B6370}">
      <dsp:nvSpPr>
        <dsp:cNvPr id="0" name=""/>
        <dsp:cNvSpPr/>
      </dsp:nvSpPr>
      <dsp:spPr>
        <a:xfrm rot="5400000">
          <a:off x="-200894" y="2590235"/>
          <a:ext cx="1339294" cy="93750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Adults with a disability</a:t>
          </a:r>
        </a:p>
      </dsp:txBody>
      <dsp:txXfrm rot="-5400000">
        <a:off x="0" y="2858094"/>
        <a:ext cx="937506" cy="401788"/>
      </dsp:txXfrm>
    </dsp:sp>
    <dsp:sp modelId="{51A2BDE8-8BFF-444A-9D95-4DB23EA3EC8F}">
      <dsp:nvSpPr>
        <dsp:cNvPr id="0" name=""/>
        <dsp:cNvSpPr/>
      </dsp:nvSpPr>
      <dsp:spPr>
        <a:xfrm rot="5400000">
          <a:off x="5291282" y="-1964435"/>
          <a:ext cx="870541" cy="957809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US" sz="1100" kern="1200" dirty="0"/>
            <a:t>If they are losing BCP due to income or other reasons, review for disability status.  </a:t>
          </a:r>
        </a:p>
        <a:p>
          <a:pPr marL="57150" lvl="1" indent="-57150" algn="l" defTabSz="488950">
            <a:lnSpc>
              <a:spcPct val="90000"/>
            </a:lnSpc>
            <a:spcBef>
              <a:spcPct val="0"/>
            </a:spcBef>
            <a:spcAft>
              <a:spcPct val="15000"/>
            </a:spcAft>
            <a:buChar char="•"/>
          </a:pPr>
          <a:r>
            <a:rPr lang="en-US" sz="1100" kern="1200" dirty="0"/>
            <a:t>If they have a disability, test for regular EBD MA programs, including pending for assets.  </a:t>
          </a:r>
        </a:p>
        <a:p>
          <a:pPr marL="57150" lvl="1" indent="-57150" algn="l" defTabSz="488950">
            <a:lnSpc>
              <a:spcPct val="90000"/>
            </a:lnSpc>
            <a:spcBef>
              <a:spcPct val="0"/>
            </a:spcBef>
            <a:spcAft>
              <a:spcPct val="15000"/>
            </a:spcAft>
            <a:buChar char="•"/>
          </a:pPr>
          <a:r>
            <a:rPr lang="en-US" sz="1100" kern="1200" dirty="0"/>
            <a:t>If they are eligible under regular EBD program rules, confirm the case.  </a:t>
          </a:r>
        </a:p>
      </dsp:txBody>
      <dsp:txXfrm rot="-5400000">
        <a:off x="937506" y="2431837"/>
        <a:ext cx="9535597" cy="785549"/>
      </dsp:txXfrm>
    </dsp:sp>
    <dsp:sp modelId="{9DF83A20-A903-4E25-BBD1-A27B48DB88A4}">
      <dsp:nvSpPr>
        <dsp:cNvPr id="0" name=""/>
        <dsp:cNvSpPr/>
      </dsp:nvSpPr>
      <dsp:spPr>
        <a:xfrm rot="5400000">
          <a:off x="-200894" y="3783839"/>
          <a:ext cx="1339294" cy="93750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Testing for Waiver</a:t>
          </a:r>
        </a:p>
      </dsp:txBody>
      <dsp:txXfrm rot="-5400000">
        <a:off x="0" y="4051698"/>
        <a:ext cx="937506" cy="401788"/>
      </dsp:txXfrm>
    </dsp:sp>
    <dsp:sp modelId="{5470AD21-BD65-43FA-8BF6-D15D4260ED1B}">
      <dsp:nvSpPr>
        <dsp:cNvPr id="0" name=""/>
        <dsp:cNvSpPr/>
      </dsp:nvSpPr>
      <dsp:spPr>
        <a:xfrm rot="5400000">
          <a:off x="5291282" y="-770831"/>
          <a:ext cx="870541" cy="957809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US" sz="1100" kern="1200" dirty="0"/>
            <a:t>If an adult fails for all programs and needs to be tested for Community Waiver, case comment that Waiver eligibility need to be reviewed</a:t>
          </a:r>
        </a:p>
        <a:p>
          <a:pPr marL="57150" lvl="1" indent="-57150" algn="l" defTabSz="488950">
            <a:lnSpc>
              <a:spcPct val="90000"/>
            </a:lnSpc>
            <a:spcBef>
              <a:spcPct val="0"/>
            </a:spcBef>
            <a:spcAft>
              <a:spcPct val="15000"/>
            </a:spcAft>
            <a:buChar char="•"/>
          </a:pPr>
          <a:r>
            <a:rPr lang="en-US" sz="1100" kern="1200" dirty="0"/>
            <a:t>Transfer to the LTC team</a:t>
          </a:r>
        </a:p>
        <a:p>
          <a:pPr marL="57150" lvl="1" indent="-57150" algn="l" defTabSz="488950">
            <a:lnSpc>
              <a:spcPct val="90000"/>
            </a:lnSpc>
            <a:spcBef>
              <a:spcPct val="0"/>
            </a:spcBef>
            <a:spcAft>
              <a:spcPct val="15000"/>
            </a:spcAft>
            <a:buChar char="•"/>
          </a:pPr>
          <a:r>
            <a:rPr lang="en-US" sz="1100" kern="1200" dirty="0"/>
            <a:t>Email the team to follow up on the case</a:t>
          </a:r>
        </a:p>
        <a:p>
          <a:pPr marL="57150" lvl="1" indent="-57150" algn="l" defTabSz="488950">
            <a:lnSpc>
              <a:spcPct val="90000"/>
            </a:lnSpc>
            <a:spcBef>
              <a:spcPct val="0"/>
            </a:spcBef>
            <a:spcAft>
              <a:spcPct val="15000"/>
            </a:spcAft>
            <a:buChar char="•"/>
          </a:pPr>
          <a:endParaRPr lang="en-US" sz="1100" kern="1200" dirty="0"/>
        </a:p>
      </dsp:txBody>
      <dsp:txXfrm rot="-5400000">
        <a:off x="937506" y="3625441"/>
        <a:ext cx="9535597" cy="7855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B77DDD-6B4A-43BE-B7B2-902E3B165FC8}">
      <dsp:nvSpPr>
        <dsp:cNvPr id="0" name=""/>
        <dsp:cNvSpPr/>
      </dsp:nvSpPr>
      <dsp:spPr>
        <a:xfrm rot="5400000">
          <a:off x="-390246" y="392292"/>
          <a:ext cx="2601645" cy="182115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LTC Review</a:t>
          </a:r>
        </a:p>
      </dsp:txBody>
      <dsp:txXfrm rot="-5400000">
        <a:off x="1" y="912621"/>
        <a:ext cx="1821152" cy="780493"/>
      </dsp:txXfrm>
    </dsp:sp>
    <dsp:sp modelId="{8D03EC48-4C8E-4C46-A63F-2A66C8087AB1}">
      <dsp:nvSpPr>
        <dsp:cNvPr id="0" name=""/>
        <dsp:cNvSpPr/>
      </dsp:nvSpPr>
      <dsp:spPr>
        <a:xfrm rot="5400000">
          <a:off x="5322841" y="-3499643"/>
          <a:ext cx="1691069" cy="869444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Review the case to determine why the individual is losing MA</a:t>
          </a:r>
        </a:p>
        <a:p>
          <a:pPr marL="114300" lvl="1" indent="-114300" algn="l" defTabSz="577850">
            <a:lnSpc>
              <a:spcPct val="90000"/>
            </a:lnSpc>
            <a:spcBef>
              <a:spcPct val="0"/>
            </a:spcBef>
            <a:spcAft>
              <a:spcPct val="15000"/>
            </a:spcAft>
            <a:buChar char="•"/>
          </a:pPr>
          <a:r>
            <a:rPr lang="en-US" sz="1300" kern="1200" dirty="0"/>
            <a:t>Determine if Community Waiver is needed</a:t>
          </a:r>
        </a:p>
      </dsp:txBody>
      <dsp:txXfrm rot="-5400000">
        <a:off x="1821153" y="84596"/>
        <a:ext cx="8611896" cy="1525967"/>
      </dsp:txXfrm>
    </dsp:sp>
    <dsp:sp modelId="{E04FEB17-78A5-45E7-BAB9-DF7DF5658EC8}">
      <dsp:nvSpPr>
        <dsp:cNvPr id="0" name=""/>
        <dsp:cNvSpPr/>
      </dsp:nvSpPr>
      <dsp:spPr>
        <a:xfrm rot="5400000">
          <a:off x="-390246" y="2710927"/>
          <a:ext cx="2601645" cy="182115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Testing for Waiver Eligibility</a:t>
          </a:r>
        </a:p>
      </dsp:txBody>
      <dsp:txXfrm rot="-5400000">
        <a:off x="1" y="3231256"/>
        <a:ext cx="1821152" cy="780493"/>
      </dsp:txXfrm>
    </dsp:sp>
    <dsp:sp modelId="{E721053D-6AAA-43A0-ABDE-50DC0CB3F634}">
      <dsp:nvSpPr>
        <dsp:cNvPr id="0" name=""/>
        <dsp:cNvSpPr/>
      </dsp:nvSpPr>
      <dsp:spPr>
        <a:xfrm rot="5400000">
          <a:off x="5322841" y="-1181008"/>
          <a:ext cx="1691069" cy="869444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Email </a:t>
          </a:r>
          <a:r>
            <a:rPr lang="en-US" sz="1300" kern="1200" dirty="0">
              <a:hlinkClick xmlns:r="http://schemas.openxmlformats.org/officeDocument/2006/relationships" r:id="rId1"/>
            </a:rPr>
            <a:t>dhsltcfsteam@dhs.Wisconsin.gov</a:t>
          </a:r>
          <a:r>
            <a:rPr lang="en-US" sz="1300" kern="1200" dirty="0"/>
            <a:t> or the Managed Care agency to obtain the functional screen.  </a:t>
          </a:r>
        </a:p>
        <a:p>
          <a:pPr marL="114300" lvl="1" indent="-114300" algn="l" defTabSz="577850">
            <a:lnSpc>
              <a:spcPct val="90000"/>
            </a:lnSpc>
            <a:spcBef>
              <a:spcPct val="0"/>
            </a:spcBef>
            <a:spcAft>
              <a:spcPct val="15000"/>
            </a:spcAft>
            <a:buChar char="•"/>
          </a:pPr>
          <a:r>
            <a:rPr lang="en-US" sz="1300" kern="1200" dirty="0"/>
            <a:t>Create a community waiver screen and complete for the appropriate program</a:t>
          </a:r>
        </a:p>
        <a:p>
          <a:pPr marL="114300" lvl="1" indent="-114300" algn="l" defTabSz="577850">
            <a:lnSpc>
              <a:spcPct val="90000"/>
            </a:lnSpc>
            <a:spcBef>
              <a:spcPct val="0"/>
            </a:spcBef>
            <a:spcAft>
              <a:spcPct val="15000"/>
            </a:spcAft>
            <a:buChar char="•"/>
          </a:pPr>
          <a:r>
            <a:rPr lang="en-US" sz="1300" kern="1200" dirty="0"/>
            <a:t>Request assets and initiate an AVS request</a:t>
          </a:r>
        </a:p>
        <a:p>
          <a:pPr marL="114300" lvl="1" indent="-114300" algn="l" defTabSz="577850">
            <a:lnSpc>
              <a:spcPct val="90000"/>
            </a:lnSpc>
            <a:spcBef>
              <a:spcPct val="0"/>
            </a:spcBef>
            <a:spcAft>
              <a:spcPct val="15000"/>
            </a:spcAft>
            <a:buChar char="•"/>
          </a:pPr>
          <a:r>
            <a:rPr lang="en-US" sz="1300" kern="1200" dirty="0"/>
            <a:t>Check marital status</a:t>
          </a:r>
        </a:p>
        <a:p>
          <a:pPr marL="114300" lvl="1" indent="-114300" algn="l" defTabSz="577850">
            <a:lnSpc>
              <a:spcPct val="90000"/>
            </a:lnSpc>
            <a:spcBef>
              <a:spcPct val="0"/>
            </a:spcBef>
            <a:spcAft>
              <a:spcPct val="15000"/>
            </a:spcAft>
            <a:buChar char="•"/>
          </a:pPr>
          <a:r>
            <a:rPr lang="en-US" sz="1300" kern="1200" dirty="0"/>
            <a:t>Apply any spousal impoverishment rules </a:t>
          </a:r>
        </a:p>
        <a:p>
          <a:pPr marL="114300" lvl="1" indent="-114300" algn="l" defTabSz="577850">
            <a:lnSpc>
              <a:spcPct val="90000"/>
            </a:lnSpc>
            <a:spcBef>
              <a:spcPct val="0"/>
            </a:spcBef>
            <a:spcAft>
              <a:spcPct val="15000"/>
            </a:spcAft>
            <a:buChar char="•"/>
          </a:pPr>
          <a:r>
            <a:rPr lang="en-US" sz="1300" kern="1200" dirty="0"/>
            <a:t>Complete asset assessment as appropriate</a:t>
          </a:r>
        </a:p>
        <a:p>
          <a:pPr marL="114300" lvl="1" indent="-114300" algn="l" defTabSz="577850">
            <a:lnSpc>
              <a:spcPct val="90000"/>
            </a:lnSpc>
            <a:spcBef>
              <a:spcPct val="0"/>
            </a:spcBef>
            <a:spcAft>
              <a:spcPct val="15000"/>
            </a:spcAft>
            <a:buChar char="•"/>
          </a:pPr>
          <a:r>
            <a:rPr lang="en-US" sz="1300" kern="1200" dirty="0"/>
            <a:t>Confirm or deny Community Waiver eligibility based on information received</a:t>
          </a:r>
        </a:p>
      </dsp:txBody>
      <dsp:txXfrm rot="-5400000">
        <a:off x="1821153" y="2403231"/>
        <a:ext cx="8611896" cy="15259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B77DDD-6B4A-43BE-B7B2-902E3B165FC8}">
      <dsp:nvSpPr>
        <dsp:cNvPr id="0" name=""/>
        <dsp:cNvSpPr/>
      </dsp:nvSpPr>
      <dsp:spPr>
        <a:xfrm rot="5400000">
          <a:off x="-265454" y="265606"/>
          <a:ext cx="1769696" cy="123878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Case Review</a:t>
          </a:r>
        </a:p>
      </dsp:txBody>
      <dsp:txXfrm rot="-5400000">
        <a:off x="1" y="619546"/>
        <a:ext cx="1238787" cy="530909"/>
      </dsp:txXfrm>
    </dsp:sp>
    <dsp:sp modelId="{8D03EC48-4C8E-4C46-A63F-2A66C8087AB1}">
      <dsp:nvSpPr>
        <dsp:cNvPr id="0" name=""/>
        <dsp:cNvSpPr/>
      </dsp:nvSpPr>
      <dsp:spPr>
        <a:xfrm rot="5400000">
          <a:off x="5302042" y="-4063103"/>
          <a:ext cx="1150302" cy="927681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Review the case to determine why the individual is losing MA</a:t>
          </a:r>
        </a:p>
        <a:p>
          <a:pPr marL="114300" lvl="1" indent="-114300" algn="l" defTabSz="577850">
            <a:lnSpc>
              <a:spcPct val="90000"/>
            </a:lnSpc>
            <a:spcBef>
              <a:spcPct val="0"/>
            </a:spcBef>
            <a:spcAft>
              <a:spcPct val="15000"/>
            </a:spcAft>
            <a:buChar char="•"/>
          </a:pPr>
          <a:r>
            <a:rPr lang="en-US" sz="1300" kern="1200" dirty="0"/>
            <a:t>If they are losing MA due to needing a renewal, comment this and delete the alert</a:t>
          </a:r>
        </a:p>
      </dsp:txBody>
      <dsp:txXfrm rot="-5400000">
        <a:off x="1238788" y="56304"/>
        <a:ext cx="9220659" cy="1037996"/>
      </dsp:txXfrm>
    </dsp:sp>
    <dsp:sp modelId="{E04FEB17-78A5-45E7-BAB9-DF7DF5658EC8}">
      <dsp:nvSpPr>
        <dsp:cNvPr id="0" name=""/>
        <dsp:cNvSpPr/>
      </dsp:nvSpPr>
      <dsp:spPr>
        <a:xfrm rot="5400000">
          <a:off x="-265454" y="1842792"/>
          <a:ext cx="1769696" cy="123878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Children</a:t>
          </a:r>
        </a:p>
      </dsp:txBody>
      <dsp:txXfrm rot="-5400000">
        <a:off x="1" y="2196732"/>
        <a:ext cx="1238787" cy="530909"/>
      </dsp:txXfrm>
    </dsp:sp>
    <dsp:sp modelId="{E721053D-6AAA-43A0-ABDE-50DC0CB3F634}">
      <dsp:nvSpPr>
        <dsp:cNvPr id="0" name=""/>
        <dsp:cNvSpPr/>
      </dsp:nvSpPr>
      <dsp:spPr>
        <a:xfrm rot="5400000">
          <a:off x="5302042" y="-2485917"/>
          <a:ext cx="1150302" cy="927681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If they are losing BCP due income or other reasons, transfer to the LTC team.  </a:t>
          </a:r>
        </a:p>
        <a:p>
          <a:pPr marL="114300" lvl="1" indent="-114300" algn="l" defTabSz="577850">
            <a:lnSpc>
              <a:spcPct val="90000"/>
            </a:lnSpc>
            <a:spcBef>
              <a:spcPct val="0"/>
            </a:spcBef>
            <a:spcAft>
              <a:spcPct val="15000"/>
            </a:spcAft>
            <a:buChar char="•"/>
          </a:pPr>
          <a:r>
            <a:rPr lang="en-US" sz="1300" kern="1200" dirty="0"/>
            <a:t>Email the team to follow up on the case</a:t>
          </a:r>
        </a:p>
      </dsp:txBody>
      <dsp:txXfrm rot="-5400000">
        <a:off x="1238788" y="1633490"/>
        <a:ext cx="9220659" cy="1037996"/>
      </dsp:txXfrm>
    </dsp:sp>
    <dsp:sp modelId="{4C37B146-AD4C-4F8E-B092-49FE9E3B6370}">
      <dsp:nvSpPr>
        <dsp:cNvPr id="0" name=""/>
        <dsp:cNvSpPr/>
      </dsp:nvSpPr>
      <dsp:spPr>
        <a:xfrm rot="5400000">
          <a:off x="-265454" y="3419978"/>
          <a:ext cx="1769696" cy="123878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Testing Waiver Eligibility</a:t>
          </a:r>
        </a:p>
      </dsp:txBody>
      <dsp:txXfrm rot="-5400000">
        <a:off x="1" y="3773918"/>
        <a:ext cx="1238787" cy="530909"/>
      </dsp:txXfrm>
    </dsp:sp>
    <dsp:sp modelId="{51A2BDE8-8BFF-444A-9D95-4DB23EA3EC8F}">
      <dsp:nvSpPr>
        <dsp:cNvPr id="0" name=""/>
        <dsp:cNvSpPr/>
      </dsp:nvSpPr>
      <dsp:spPr>
        <a:xfrm rot="5400000">
          <a:off x="5302042" y="-908730"/>
          <a:ext cx="1150302" cy="927681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Review the case</a:t>
          </a:r>
        </a:p>
        <a:p>
          <a:pPr marL="114300" lvl="1" indent="-114300" algn="l" defTabSz="577850">
            <a:lnSpc>
              <a:spcPct val="90000"/>
            </a:lnSpc>
            <a:spcBef>
              <a:spcPct val="0"/>
            </a:spcBef>
            <a:spcAft>
              <a:spcPct val="15000"/>
            </a:spcAft>
            <a:buChar char="•"/>
          </a:pPr>
          <a:r>
            <a:rPr lang="en-US" sz="1300" kern="1200" dirty="0"/>
            <a:t>Email the CLTS department to request paperwork</a:t>
          </a:r>
        </a:p>
        <a:p>
          <a:pPr marL="114300" lvl="1" indent="-114300" algn="l" defTabSz="577850">
            <a:lnSpc>
              <a:spcPct val="90000"/>
            </a:lnSpc>
            <a:spcBef>
              <a:spcPct val="0"/>
            </a:spcBef>
            <a:spcAft>
              <a:spcPct val="15000"/>
            </a:spcAft>
            <a:buChar char="•"/>
          </a:pPr>
          <a:r>
            <a:rPr lang="en-US" sz="1300" kern="1200" dirty="0"/>
            <a:t>Once the Medicaid Cost Sharing worksheet and referral is received, build the Waiver screen and test for Children’s Waiver</a:t>
          </a:r>
        </a:p>
        <a:p>
          <a:pPr marL="114300" lvl="1" indent="-114300" algn="l" defTabSz="577850">
            <a:lnSpc>
              <a:spcPct val="90000"/>
            </a:lnSpc>
            <a:spcBef>
              <a:spcPct val="0"/>
            </a:spcBef>
            <a:spcAft>
              <a:spcPct val="15000"/>
            </a:spcAft>
            <a:buChar char="•"/>
          </a:pPr>
          <a:r>
            <a:rPr lang="en-US" sz="1300" kern="1200" dirty="0"/>
            <a:t>Use the workarounds to open Children’s Waiver as appropriate </a:t>
          </a:r>
        </a:p>
      </dsp:txBody>
      <dsp:txXfrm rot="-5400000">
        <a:off x="1238788" y="3210677"/>
        <a:ext cx="9220659" cy="103799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A47A63F-9D06-479D-A04D-717692D4326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51F70DC-6EDE-457C-B55A-39AC7DE41A3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7C06C4-C5A6-48FB-97F5-B20A44F857E9}" type="datetimeFigureOut">
              <a:rPr lang="en-US" smtClean="0"/>
              <a:t>3/9/2022</a:t>
            </a:fld>
            <a:endParaRPr lang="en-US"/>
          </a:p>
        </p:txBody>
      </p:sp>
      <p:sp>
        <p:nvSpPr>
          <p:cNvPr id="4" name="Footer Placeholder 3">
            <a:extLst>
              <a:ext uri="{FF2B5EF4-FFF2-40B4-BE49-F238E27FC236}">
                <a16:creationId xmlns:a16="http://schemas.microsoft.com/office/drawing/2014/main" id="{146987CF-42F5-4BB0-AD0D-1D64C35944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2368FB4-296C-4F8C-BFA3-D7C3AD617B6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F555657-0A12-495F-9FFA-D8F7554E7C39}" type="slidenum">
              <a:rPr lang="en-US" smtClean="0"/>
              <a:t>‹#›</a:t>
            </a:fld>
            <a:endParaRPr lang="en-US"/>
          </a:p>
        </p:txBody>
      </p:sp>
    </p:spTree>
    <p:extLst>
      <p:ext uri="{BB962C8B-B14F-4D97-AF65-F5344CB8AC3E}">
        <p14:creationId xmlns:p14="http://schemas.microsoft.com/office/powerpoint/2010/main" val="17664322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F2B2CC-0155-4E5E-A890-531D58ADF5B2}" type="datetimeFigureOut">
              <a:rPr lang="en-US" smtClean="0"/>
              <a:t>3/9/2022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780FBB-F712-42E7-8C2F-226D98798B3F}" type="slidenum">
              <a:rPr lang="en-US" smtClean="0"/>
              <a:t>‹#›</a:t>
            </a:fld>
            <a:endParaRPr lang="en-US"/>
          </a:p>
        </p:txBody>
      </p:sp>
    </p:spTree>
    <p:extLst>
      <p:ext uri="{BB962C8B-B14F-4D97-AF65-F5344CB8AC3E}">
        <p14:creationId xmlns:p14="http://schemas.microsoft.com/office/powerpoint/2010/main" val="2567153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3FB0C32-F044-4939-92E4-8BA39B7A391A}"/>
              </a:ext>
              <a:ext uri="{C183D7F6-B498-43B3-948B-1728B52AA6E4}">
                <adec:decorative xmlns:adec="http://schemas.microsoft.com/office/drawing/2017/decorative" val="1"/>
              </a:ext>
            </a:extLst>
          </p:cNvPr>
          <p:cNvSpPr/>
          <p:nvPr userDrawn="1"/>
        </p:nvSpPr>
        <p:spPr>
          <a:xfrm>
            <a:off x="3050" y="-66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584BE8A-3E34-4967-9E7C-13EC8F6A990A}"/>
              </a:ext>
              <a:ext uri="{C183D7F6-B498-43B3-948B-1728B52AA6E4}">
                <adec:decorative xmlns:adec="http://schemas.microsoft.com/office/drawing/2017/decorative" val="1"/>
              </a:ext>
            </a:extLst>
          </p:cNvPr>
          <p:cNvSpPr/>
          <p:nvPr userDrawn="1"/>
        </p:nvSpPr>
        <p:spPr>
          <a:xfrm>
            <a:off x="3050" y="-663"/>
            <a:ext cx="12188952" cy="6858000"/>
          </a:xfrm>
          <a:prstGeom prst="rect">
            <a:avLst/>
          </a:prstGeom>
          <a:gradFill flip="none" rotWithShape="1">
            <a:gsLst>
              <a:gs pos="0">
                <a:schemeClr val="accent2">
                  <a:alpha val="60000"/>
                </a:schemeClr>
              </a:gs>
              <a:gs pos="100000">
                <a:schemeClr val="accent1">
                  <a:alpha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9BFF676-EC35-4FFD-8894-CA4F2830700A}"/>
              </a:ext>
              <a:ext uri="{C183D7F6-B498-43B3-948B-1728B52AA6E4}">
                <adec:decorative xmlns:adec="http://schemas.microsoft.com/office/drawing/2017/decorative" val="1"/>
              </a:ext>
            </a:extLst>
          </p:cNvPr>
          <p:cNvSpPr/>
          <p:nvPr userDrawn="1"/>
        </p:nvSpPr>
        <p:spPr>
          <a:xfrm>
            <a:off x="3050" y="0"/>
            <a:ext cx="12188952" cy="6858000"/>
          </a:xfrm>
          <a:prstGeom prst="rect">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32DA1557-E095-4C82-B659-3AF550080BB1}"/>
              </a:ext>
              <a:ext uri="{C183D7F6-B498-43B3-948B-1728B52AA6E4}">
                <adec:decorative xmlns:adec="http://schemas.microsoft.com/office/drawing/2017/decorative" val="1"/>
              </a:ext>
            </a:extLst>
          </p:cNvPr>
          <p:cNvSpPr/>
          <p:nvPr userDrawn="1"/>
        </p:nvSpPr>
        <p:spPr>
          <a:xfrm rot="16200000">
            <a:off x="2746250" y="-663"/>
            <a:ext cx="6857999" cy="6857998"/>
          </a:xfrm>
          <a:prstGeom prst="ellipse">
            <a:avLst/>
          </a:prstGeom>
          <a:gradFill>
            <a:gsLst>
              <a:gs pos="0">
                <a:schemeClr val="accent1">
                  <a:lumMod val="20000"/>
                  <a:lumOff val="80000"/>
                  <a:alpha val="40000"/>
                </a:schemeClr>
              </a:gs>
              <a:gs pos="100000">
                <a:schemeClr val="accent1">
                  <a:alpha val="40000"/>
                </a:schemeClr>
              </a:gs>
            </a:gsLst>
            <a:lin ang="2700000" scaled="1"/>
          </a:gradFill>
          <a:ln>
            <a:noFill/>
          </a:ln>
          <a:effectLst>
            <a:softEdge rad="520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9F34E5EF-94D7-4AE0-BDD1-81A3ECDE614C}"/>
              </a:ext>
              <a:ext uri="{C183D7F6-B498-43B3-948B-1728B52AA6E4}">
                <adec:decorative xmlns:adec="http://schemas.microsoft.com/office/drawing/2017/decorative" val="1"/>
              </a:ext>
            </a:extLst>
          </p:cNvPr>
          <p:cNvSpPr/>
          <p:nvPr userDrawn="1"/>
        </p:nvSpPr>
        <p:spPr>
          <a:xfrm rot="16200000">
            <a:off x="77040" y="1193411"/>
            <a:ext cx="5589934" cy="5737916"/>
          </a:xfrm>
          <a:prstGeom prst="ellipse">
            <a:avLst/>
          </a:prstGeom>
          <a:gradFill>
            <a:gsLst>
              <a:gs pos="0">
                <a:schemeClr val="accent1">
                  <a:alpha val="40000"/>
                </a:schemeClr>
              </a:gs>
              <a:gs pos="100000">
                <a:schemeClr val="accent5">
                  <a:alpha val="20000"/>
                </a:schemeClr>
              </a:gs>
            </a:gsLst>
            <a:lin ang="2700000" scaled="1"/>
          </a:gradFill>
          <a:ln>
            <a:noFill/>
          </a:ln>
          <a:effectLst>
            <a:softEdge rad="952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D829E57E-3199-4AAA-B2D5-F93264FDA0B5}"/>
              </a:ext>
              <a:ext uri="{C183D7F6-B498-43B3-948B-1728B52AA6E4}">
                <adec:decorative xmlns:adec="http://schemas.microsoft.com/office/drawing/2017/decorative" val="1"/>
              </a:ext>
            </a:extLst>
          </p:cNvPr>
          <p:cNvSpPr/>
          <p:nvPr userDrawn="1"/>
        </p:nvSpPr>
        <p:spPr>
          <a:xfrm rot="16200000">
            <a:off x="6442672" y="193606"/>
            <a:ext cx="5760743" cy="5737917"/>
          </a:xfrm>
          <a:prstGeom prst="ellipse">
            <a:avLst/>
          </a:prstGeom>
          <a:gradFill>
            <a:gsLst>
              <a:gs pos="0">
                <a:schemeClr val="accent1">
                  <a:alpha val="20000"/>
                </a:schemeClr>
              </a:gs>
              <a:gs pos="100000">
                <a:schemeClr val="accent5">
                  <a:alpha val="40000"/>
                </a:schemeClr>
              </a:gs>
            </a:gsLst>
            <a:lin ang="2700000" scaled="1"/>
          </a:gradFill>
          <a:ln>
            <a:noFill/>
          </a:ln>
          <a:effectLst>
            <a:softEdge rad="1003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descr="Tag=CustomerPhoto&#10;Crop=1&#10;Align=N/A">
            <a:extLst>
              <a:ext uri="{FF2B5EF4-FFF2-40B4-BE49-F238E27FC236}">
                <a16:creationId xmlns:a16="http://schemas.microsoft.com/office/drawing/2014/main" id="{8A791822-0971-4E61-A5E4-9AAD258F58E3}"/>
              </a:ext>
            </a:extLst>
          </p:cNvPr>
          <p:cNvPicPr>
            <a:picLocks/>
          </p:cNvPicPr>
          <p:nvPr userDrawn="1"/>
        </p:nvPicPr>
        <p:blipFill>
          <a:blip r:embed="rId2">
            <a:alphaModFix amt="20000"/>
            <a:extLst>
              <a:ext uri="{28A0092B-C50C-407E-A947-70E740481C1C}">
                <a14:useLocalDpi xmlns:a14="http://schemas.microsoft.com/office/drawing/2010/main" val="0"/>
              </a:ext>
            </a:extLst>
          </a:blip>
          <a:stretch>
            <a:fillRect/>
          </a:stretch>
        </p:blipFill>
        <p:spPr>
          <a:xfrm>
            <a:off x="3048" y="-663"/>
            <a:ext cx="12188952" cy="6858000"/>
          </a:xfrm>
          <a:prstGeom prst="rect">
            <a:avLst/>
          </a:prstGeom>
        </p:spPr>
      </p:pic>
      <p:sp>
        <p:nvSpPr>
          <p:cNvPr id="18" name="Title 1">
            <a:extLst>
              <a:ext uri="{FF2B5EF4-FFF2-40B4-BE49-F238E27FC236}">
                <a16:creationId xmlns:a16="http://schemas.microsoft.com/office/drawing/2014/main" id="{B86D7D99-F789-4EDA-861D-B6B994F05F1D}"/>
              </a:ext>
            </a:extLst>
          </p:cNvPr>
          <p:cNvSpPr>
            <a:spLocks noGrp="1"/>
          </p:cNvSpPr>
          <p:nvPr>
            <p:ph type="ctrTitle"/>
          </p:nvPr>
        </p:nvSpPr>
        <p:spPr>
          <a:xfrm>
            <a:off x="1527050" y="1121700"/>
            <a:ext cx="9144000" cy="2387600"/>
          </a:xfrm>
        </p:spPr>
        <p:txBody>
          <a:bodyPr/>
          <a:lstStyle>
            <a:lvl1pPr algn="ctr">
              <a:defRPr>
                <a:solidFill>
                  <a:schemeClr val="bg1"/>
                </a:solidFill>
              </a:defRPr>
            </a:lvl1pPr>
          </a:lstStyle>
          <a:p>
            <a:r>
              <a:rPr lang="en-US">
                <a:solidFill>
                  <a:srgbClr val="FFFFFF"/>
                </a:solidFill>
                <a:effectLst>
                  <a:outerShdw blurRad="38100" dist="38100" dir="2700000" algn="tl">
                    <a:srgbClr val="000000">
                      <a:alpha val="43137"/>
                    </a:srgbClr>
                  </a:outerShdw>
                </a:effectLst>
                <a:ea typeface="Cambria" panose="02040503050406030204" pitchFamily="18" charset="0"/>
                <a:cs typeface="Sabon Next LT" panose="020B0502040204020203" pitchFamily="2" charset="0"/>
              </a:rPr>
              <a:t>Click to edit Master title style</a:t>
            </a:r>
            <a:endParaRPr lang="en-US" dirty="0">
              <a:solidFill>
                <a:srgbClr val="FFFFFF"/>
              </a:solidFill>
              <a:effectLst>
                <a:outerShdw blurRad="38100" dist="38100" dir="2700000" algn="tl">
                  <a:srgbClr val="000000">
                    <a:alpha val="43137"/>
                  </a:srgbClr>
                </a:outerShdw>
              </a:effectLst>
              <a:ea typeface="Cambria" panose="02040503050406030204" pitchFamily="18" charset="0"/>
              <a:cs typeface="Sabon Next LT" panose="020B0502040204020203" pitchFamily="2" charset="0"/>
            </a:endParaRPr>
          </a:p>
        </p:txBody>
      </p:sp>
      <p:sp>
        <p:nvSpPr>
          <p:cNvPr id="20" name="Text Placeholder 12">
            <a:extLst>
              <a:ext uri="{FF2B5EF4-FFF2-40B4-BE49-F238E27FC236}">
                <a16:creationId xmlns:a16="http://schemas.microsoft.com/office/drawing/2014/main" id="{2B39487B-EA73-4D7B-93AA-D63B49F4DA7F}"/>
              </a:ext>
            </a:extLst>
          </p:cNvPr>
          <p:cNvSpPr>
            <a:spLocks noGrp="1"/>
          </p:cNvSpPr>
          <p:nvPr>
            <p:ph type="body" sz="quarter" idx="15"/>
          </p:nvPr>
        </p:nvSpPr>
        <p:spPr>
          <a:xfrm>
            <a:off x="1527050" y="3600450"/>
            <a:ext cx="9144000" cy="2451100"/>
          </a:xfrm>
        </p:spPr>
        <p:txBody>
          <a:bodyPr>
            <a:normAutofit/>
          </a:bodyPr>
          <a:lstStyle>
            <a:lvl1pPr marL="0" indent="0" algn="ctr">
              <a:buNone/>
              <a:defRPr sz="2800">
                <a:solidFill>
                  <a:schemeClr val="bg1"/>
                </a:solidFill>
                <a:effectLst/>
                <a:latin typeface="+mn-lt"/>
              </a:defRPr>
            </a:lvl1pPr>
          </a:lstStyle>
          <a:p>
            <a:pPr lvl="0"/>
            <a:r>
              <a:rPr lang="en-US"/>
              <a:t>Click to edit Master text styles</a:t>
            </a:r>
          </a:p>
        </p:txBody>
      </p:sp>
    </p:spTree>
    <p:extLst>
      <p:ext uri="{BB962C8B-B14F-4D97-AF65-F5344CB8AC3E}">
        <p14:creationId xmlns:p14="http://schemas.microsoft.com/office/powerpoint/2010/main" val="1155544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ummary">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r>
              <a:rPr lang="en-US"/>
              <a:t>3/10/2022</a:t>
            </a:r>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February CARES Release</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a:t>
            </a:fld>
            <a:endParaRPr lang="en-US"/>
          </a:p>
        </p:txBody>
      </p:sp>
      <p:sp>
        <p:nvSpPr>
          <p:cNvPr id="6" name="Title 1">
            <a:extLst>
              <a:ext uri="{FF2B5EF4-FFF2-40B4-BE49-F238E27FC236}">
                <a16:creationId xmlns:a16="http://schemas.microsoft.com/office/drawing/2014/main" id="{673294AE-7408-47DB-898D-41F8C069B42E}"/>
              </a:ext>
            </a:extLst>
          </p:cNvPr>
          <p:cNvSpPr>
            <a:spLocks noGrp="1"/>
          </p:cNvSpPr>
          <p:nvPr>
            <p:ph type="title"/>
          </p:nvPr>
        </p:nvSpPr>
        <p:spPr>
          <a:xfrm>
            <a:off x="841248" y="857251"/>
            <a:ext cx="6156051" cy="2076450"/>
          </a:xfrm>
        </p:spPr>
        <p:txBody>
          <a:bodyPr anchor="b">
            <a:normAutofit/>
          </a:bodyPr>
          <a:lstStyle/>
          <a:p>
            <a:r>
              <a:rPr lang="en-US" sz="4400">
                <a:gradFill flip="none" rotWithShape="1">
                  <a:gsLst>
                    <a:gs pos="0">
                      <a:schemeClr val="accent5">
                        <a:alpha val="70000"/>
                      </a:schemeClr>
                    </a:gs>
                    <a:gs pos="100000">
                      <a:schemeClr val="accent1">
                        <a:alpha val="70000"/>
                      </a:schemeClr>
                    </a:gs>
                  </a:gsLst>
                  <a:lin ang="0" scaled="1"/>
                  <a:tileRect/>
                </a:gradFill>
              </a:rPr>
              <a:t>Click to edit Master title style</a:t>
            </a:r>
            <a:endParaRPr lang="en-US" sz="4400" dirty="0">
              <a:gradFill flip="none" rotWithShape="1">
                <a:gsLst>
                  <a:gs pos="0">
                    <a:schemeClr val="accent5">
                      <a:alpha val="70000"/>
                    </a:schemeClr>
                  </a:gs>
                  <a:gs pos="100000">
                    <a:schemeClr val="accent1">
                      <a:alpha val="70000"/>
                    </a:schemeClr>
                  </a:gs>
                </a:gsLst>
                <a:lin ang="0" scaled="1"/>
                <a:tileRect/>
              </a:gradFill>
            </a:endParaRPr>
          </a:p>
        </p:txBody>
      </p:sp>
      <p:sp>
        <p:nvSpPr>
          <p:cNvPr id="7" name="Content Placeholder 2">
            <a:extLst>
              <a:ext uri="{FF2B5EF4-FFF2-40B4-BE49-F238E27FC236}">
                <a16:creationId xmlns:a16="http://schemas.microsoft.com/office/drawing/2014/main" id="{E973052A-4118-4E04-81F8-A44EC172FE46}"/>
              </a:ext>
            </a:extLst>
          </p:cNvPr>
          <p:cNvSpPr>
            <a:spLocks noGrp="1"/>
          </p:cNvSpPr>
          <p:nvPr>
            <p:ph idx="1"/>
          </p:nvPr>
        </p:nvSpPr>
        <p:spPr>
          <a:xfrm>
            <a:off x="841247" y="3190875"/>
            <a:ext cx="6156052" cy="2986087"/>
          </a:xfrm>
        </p:spPr>
        <p:txBody>
          <a:bodyPr>
            <a:normAutofit/>
          </a:bodyPr>
          <a:lstStyle>
            <a:lvl1pPr marL="0" indent="0">
              <a:buNone/>
              <a:defRPr sz="2200"/>
            </a:lvl1pPr>
          </a:lstStyle>
          <a:p>
            <a:pPr marL="228600" lvl="0" indent="-228600"/>
            <a:r>
              <a:rPr lang="en-US" sz="2000">
                <a:solidFill>
                  <a:schemeClr val="tx2">
                    <a:alpha val="60000"/>
                  </a:schemeClr>
                </a:solidFill>
              </a:rPr>
              <a:t>Click to edit Master text styles</a:t>
            </a:r>
          </a:p>
        </p:txBody>
      </p:sp>
      <p:sp>
        <p:nvSpPr>
          <p:cNvPr id="10" name="Date Placeholder 3">
            <a:extLst>
              <a:ext uri="{FF2B5EF4-FFF2-40B4-BE49-F238E27FC236}">
                <a16:creationId xmlns:a16="http://schemas.microsoft.com/office/drawing/2014/main" id="{8988D1E1-6064-4D6A-9EB1-578E20A2A0ED}"/>
              </a:ext>
            </a:extLst>
          </p:cNvPr>
          <p:cNvSpPr txBox="1">
            <a:spLocks/>
          </p:cNvSpPr>
          <p:nvPr userDrawn="1"/>
        </p:nvSpPr>
        <p:spPr>
          <a:xfrm>
            <a:off x="841248" y="6429375"/>
            <a:ext cx="2646725"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spc="150"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AB23B9F-B223-42FC-B961-B8BFC75D2259}" type="datetime1">
              <a:rPr lang="en-US" smtClean="0">
                <a:solidFill>
                  <a:schemeClr val="tx2">
                    <a:alpha val="60000"/>
                  </a:schemeClr>
                </a:solidFill>
              </a:rPr>
              <a:pPr/>
              <a:t>3/9/2022</a:t>
            </a:fld>
            <a:endParaRPr lang="en-US" dirty="0">
              <a:solidFill>
                <a:schemeClr val="tx2">
                  <a:alpha val="60000"/>
                </a:schemeClr>
              </a:solidFill>
            </a:endParaRPr>
          </a:p>
        </p:txBody>
      </p:sp>
      <p:sp>
        <p:nvSpPr>
          <p:cNvPr id="11" name="Footer Placeholder 4">
            <a:extLst>
              <a:ext uri="{FF2B5EF4-FFF2-40B4-BE49-F238E27FC236}">
                <a16:creationId xmlns:a16="http://schemas.microsoft.com/office/drawing/2014/main" id="{BD47C5CB-0317-4DC6-A76F-38A5BB1FD1C2}"/>
              </a:ext>
            </a:extLst>
          </p:cNvPr>
          <p:cNvSpPr txBox="1">
            <a:spLocks/>
          </p:cNvSpPr>
          <p:nvPr userDrawn="1"/>
        </p:nvSpPr>
        <p:spPr>
          <a:xfrm>
            <a:off x="4044696" y="6429375"/>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spc="150"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chemeClr val="tx2">
                    <a:alpha val="60000"/>
                  </a:schemeClr>
                </a:solidFill>
              </a:rPr>
              <a:t>Sample footer text</a:t>
            </a:r>
            <a:endParaRPr lang="en-US" dirty="0">
              <a:solidFill>
                <a:schemeClr val="tx2">
                  <a:alpha val="60000"/>
                </a:schemeClr>
              </a:solidFill>
            </a:endParaRPr>
          </a:p>
        </p:txBody>
      </p:sp>
      <p:sp>
        <p:nvSpPr>
          <p:cNvPr id="12" name="Slide Number Placeholder 5">
            <a:extLst>
              <a:ext uri="{FF2B5EF4-FFF2-40B4-BE49-F238E27FC236}">
                <a16:creationId xmlns:a16="http://schemas.microsoft.com/office/drawing/2014/main" id="{8CCF6E15-0BE7-453B-BBD4-B379C390AD22}"/>
              </a:ext>
            </a:extLst>
          </p:cNvPr>
          <p:cNvSpPr txBox="1">
            <a:spLocks/>
          </p:cNvSpPr>
          <p:nvPr userDrawn="1"/>
        </p:nvSpPr>
        <p:spPr>
          <a:xfrm>
            <a:off x="8613648" y="6429375"/>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cap="all" spc="150"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8844951-7827-47D4-8276-7DDE1FA7D85A}" type="slidenum">
              <a:rPr lang="en-US" smtClean="0">
                <a:solidFill>
                  <a:schemeClr val="tx2">
                    <a:alpha val="60000"/>
                  </a:schemeClr>
                </a:solidFill>
              </a:rPr>
              <a:pPr/>
              <a:t>‹#›</a:t>
            </a:fld>
            <a:endParaRPr lang="en-US" dirty="0">
              <a:solidFill>
                <a:schemeClr val="tx2">
                  <a:alpha val="60000"/>
                </a:schemeClr>
              </a:solidFill>
            </a:endParaRPr>
          </a:p>
        </p:txBody>
      </p:sp>
      <p:sp>
        <p:nvSpPr>
          <p:cNvPr id="14" name="Picture Placeholder 13">
            <a:extLst>
              <a:ext uri="{FF2B5EF4-FFF2-40B4-BE49-F238E27FC236}">
                <a16:creationId xmlns:a16="http://schemas.microsoft.com/office/drawing/2014/main" id="{0E092228-4487-4E3A-AEE3-12DC34A061E2}"/>
              </a:ext>
            </a:extLst>
          </p:cNvPr>
          <p:cNvSpPr>
            <a:spLocks noGrp="1"/>
          </p:cNvSpPr>
          <p:nvPr>
            <p:ph type="pic" sz="quarter" idx="13"/>
          </p:nvPr>
        </p:nvSpPr>
        <p:spPr>
          <a:xfrm>
            <a:off x="7424928" y="484632"/>
            <a:ext cx="4279392" cy="2862072"/>
          </a:xfrm>
          <a:solidFill>
            <a:schemeClr val="accent6"/>
          </a:solidFill>
        </p:spPr>
        <p:txBody>
          <a:bodyPr/>
          <a:lstStyle/>
          <a:p>
            <a:r>
              <a:rPr lang="en-US"/>
              <a:t>Click icon to add picture</a:t>
            </a:r>
          </a:p>
        </p:txBody>
      </p:sp>
      <p:sp>
        <p:nvSpPr>
          <p:cNvPr id="15" name="Picture Placeholder 13">
            <a:extLst>
              <a:ext uri="{FF2B5EF4-FFF2-40B4-BE49-F238E27FC236}">
                <a16:creationId xmlns:a16="http://schemas.microsoft.com/office/drawing/2014/main" id="{6AB20921-6E7F-4BD8-9399-D18CABB64B9A}"/>
              </a:ext>
            </a:extLst>
          </p:cNvPr>
          <p:cNvSpPr>
            <a:spLocks noGrp="1"/>
          </p:cNvSpPr>
          <p:nvPr>
            <p:ph type="pic" sz="quarter" idx="14"/>
          </p:nvPr>
        </p:nvSpPr>
        <p:spPr>
          <a:xfrm>
            <a:off x="7424928" y="3511296"/>
            <a:ext cx="4279392" cy="2862072"/>
          </a:xfrm>
          <a:solidFill>
            <a:schemeClr val="accent6"/>
          </a:solidFill>
        </p:spPr>
        <p:txBody>
          <a:bodyPr/>
          <a:lstStyle/>
          <a:p>
            <a:r>
              <a:rPr lang="en-US"/>
              <a:t>Click icon to add picture</a:t>
            </a:r>
          </a:p>
        </p:txBody>
      </p:sp>
    </p:spTree>
    <p:extLst>
      <p:ext uri="{BB962C8B-B14F-4D97-AF65-F5344CB8AC3E}">
        <p14:creationId xmlns:p14="http://schemas.microsoft.com/office/powerpoint/2010/main" val="4230430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022B425-A1C3-4DFE-BF49-1B9F96D46B2A}"/>
              </a:ext>
            </a:extLst>
          </p:cNvPr>
          <p:cNvSpPr>
            <a:spLocks noGrp="1"/>
          </p:cNvSpPr>
          <p:nvPr>
            <p:ph type="title"/>
          </p:nvPr>
        </p:nvSpPr>
        <p:spPr>
          <a:xfrm>
            <a:off x="841248" y="3893769"/>
            <a:ext cx="5992550" cy="2319306"/>
          </a:xfrm>
        </p:spPr>
        <p:txBody>
          <a:bodyPr anchor="t">
            <a:normAutofit/>
          </a:bodyPr>
          <a:lstStyle/>
          <a:p>
            <a:r>
              <a:rPr lang="en-US" sz="4400">
                <a:gradFill flip="none" rotWithShape="1">
                  <a:gsLst>
                    <a:gs pos="0">
                      <a:schemeClr val="accent5">
                        <a:alpha val="70000"/>
                      </a:schemeClr>
                    </a:gs>
                    <a:gs pos="100000">
                      <a:schemeClr val="accent1">
                        <a:alpha val="70000"/>
                      </a:schemeClr>
                    </a:gs>
                  </a:gsLst>
                  <a:lin ang="0" scaled="1"/>
                  <a:tileRect/>
                </a:gradFill>
              </a:rPr>
              <a:t>Click to edit Master title style</a:t>
            </a:r>
            <a:endParaRPr lang="en-US" sz="4400" dirty="0">
              <a:gradFill flip="none" rotWithShape="1">
                <a:gsLst>
                  <a:gs pos="0">
                    <a:schemeClr val="accent5">
                      <a:alpha val="70000"/>
                    </a:schemeClr>
                  </a:gs>
                  <a:gs pos="100000">
                    <a:schemeClr val="accent1">
                      <a:alpha val="70000"/>
                    </a:schemeClr>
                  </a:gs>
                </a:gsLst>
                <a:lin ang="0" scaled="1"/>
                <a:tileRect/>
              </a:gradFill>
            </a:endParaRPr>
          </a:p>
        </p:txBody>
      </p:sp>
      <p:sp>
        <p:nvSpPr>
          <p:cNvPr id="14" name="Picture Placeholder 13">
            <a:extLst>
              <a:ext uri="{FF2B5EF4-FFF2-40B4-BE49-F238E27FC236}">
                <a16:creationId xmlns:a16="http://schemas.microsoft.com/office/drawing/2014/main" id="{2AEC60F9-EA79-4A18-B040-024AFB62FD5E}"/>
              </a:ext>
            </a:extLst>
          </p:cNvPr>
          <p:cNvSpPr>
            <a:spLocks noGrp="1"/>
          </p:cNvSpPr>
          <p:nvPr>
            <p:ph type="pic" sz="quarter" idx="13"/>
          </p:nvPr>
        </p:nvSpPr>
        <p:spPr>
          <a:xfrm>
            <a:off x="493776" y="484632"/>
            <a:ext cx="11210544" cy="3191256"/>
          </a:xfrm>
          <a:solidFill>
            <a:schemeClr val="accent6"/>
          </a:solidFill>
        </p:spPr>
        <p:txBody>
          <a:bodyPr/>
          <a:lstStyle/>
          <a:p>
            <a:r>
              <a:rPr lang="en-US"/>
              <a:t>Click icon to add picture</a:t>
            </a:r>
            <a:endParaRPr lang="en-US" dirty="0"/>
          </a:p>
        </p:txBody>
      </p:sp>
      <p:sp>
        <p:nvSpPr>
          <p:cNvPr id="9" name="Content Placeholder 2">
            <a:extLst>
              <a:ext uri="{FF2B5EF4-FFF2-40B4-BE49-F238E27FC236}">
                <a16:creationId xmlns:a16="http://schemas.microsoft.com/office/drawing/2014/main" id="{83B88B7B-A749-40EA-A140-38D1E04EFF4F}"/>
              </a:ext>
            </a:extLst>
          </p:cNvPr>
          <p:cNvSpPr>
            <a:spLocks noGrp="1"/>
          </p:cNvSpPr>
          <p:nvPr>
            <p:ph idx="1"/>
          </p:nvPr>
        </p:nvSpPr>
        <p:spPr>
          <a:xfrm>
            <a:off x="6979133" y="3893770"/>
            <a:ext cx="4377714" cy="2319306"/>
          </a:xfrm>
        </p:spPr>
        <p:txBody>
          <a:bodyPr anchor="t">
            <a:normAutofit/>
          </a:bodyPr>
          <a:lstStyle>
            <a:lvl1pPr marL="0" indent="0">
              <a:buNone/>
              <a:defRPr sz="2800"/>
            </a:lvl1pPr>
          </a:lstStyle>
          <a:p>
            <a:pPr marL="228600" lvl="0" indent="-228600"/>
            <a:r>
              <a:rPr lang="en-US" sz="1800">
                <a:solidFill>
                  <a:schemeClr val="tx2">
                    <a:alpha val="60000"/>
                  </a:schemeClr>
                </a:solidFill>
              </a:rPr>
              <a:t>Click to edit Master text styles</a:t>
            </a:r>
          </a:p>
        </p:txBody>
      </p:sp>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a:xfrm>
            <a:off x="838200" y="6418489"/>
            <a:ext cx="2743200" cy="365125"/>
          </a:xfrm>
        </p:spPr>
        <p:txBody>
          <a:bodyPr/>
          <a:lstStyle/>
          <a:p>
            <a:r>
              <a:rPr lang="en-US"/>
              <a:t>3/10/2022</a:t>
            </a:r>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February CARES Release</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761320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r>
              <a:rPr lang="en-US"/>
              <a:t>3/10/2022</a:t>
            </a:r>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February CARES Release</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3520951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r>
              <a:rPr lang="en-US"/>
              <a:t>3/10/2022</a:t>
            </a:r>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r>
              <a:rPr lang="en-US"/>
              <a:t>February CARES Release</a:t>
            </a:r>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939876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831850" y="1709738"/>
            <a:ext cx="10515600" cy="2852737"/>
          </a:xfrm>
        </p:spPr>
        <p:txBody>
          <a:bodyPr anchor="b"/>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r>
              <a:rPr lang="en-US"/>
              <a:t>3/10/2022</a:t>
            </a:r>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r>
              <a:rPr lang="en-US"/>
              <a:t>February CARES Release</a:t>
            </a:r>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0901295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lvl1pPr>
              <a:defRPr sz="4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838200" y="2057399"/>
            <a:ext cx="5181600"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2057399"/>
            <a:ext cx="5181600"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r>
              <a:rPr lang="en-US"/>
              <a:t>3/10/2022</a:t>
            </a:r>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r>
              <a:rPr lang="en-US"/>
              <a:t>February CARES Release</a:t>
            </a:r>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4069730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r>
              <a:rPr lang="en-US"/>
              <a:t>3/10/2022</a:t>
            </a:r>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r>
              <a:rPr lang="en-US"/>
              <a:t>February CARES Release</a:t>
            </a:r>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0768130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685800"/>
            <a:ext cx="3932237" cy="1371600"/>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685801"/>
            <a:ext cx="6172200" cy="5175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209800"/>
            <a:ext cx="3932237" cy="3659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r>
              <a:rPr lang="en-US"/>
              <a:t>3/10/2022</a:t>
            </a:r>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r>
              <a:rPr lang="en-US"/>
              <a:t>February CARES Release</a:t>
            </a:r>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6776152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685800"/>
            <a:ext cx="3932237" cy="13716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685801"/>
            <a:ext cx="6172200" cy="517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209800"/>
            <a:ext cx="3932237" cy="3659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r>
              <a:rPr lang="en-US"/>
              <a:t>3/10/2022</a:t>
            </a:r>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r>
              <a:rPr lang="en-US"/>
              <a:t>February CARES Release</a:t>
            </a:r>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574085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3F98AFCE-98D2-46C5-82A8-E45659B1769D}"/>
              </a:ext>
              <a:ext uri="{C183D7F6-B498-43B3-948B-1728B52AA6E4}">
                <adec:decorative xmlns:adec="http://schemas.microsoft.com/office/drawing/2017/decorative" val="1"/>
              </a:ext>
            </a:extLst>
          </p:cNvPr>
          <p:cNvSpPr/>
          <p:nvPr userDrawn="1"/>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ame 11">
            <a:extLst>
              <a:ext uri="{FF2B5EF4-FFF2-40B4-BE49-F238E27FC236}">
                <a16:creationId xmlns:a16="http://schemas.microsoft.com/office/drawing/2014/main" id="{F69999FB-8585-40F0-990C-6A0BAD1C8081}"/>
              </a:ext>
              <a:ext uri="{C183D7F6-B498-43B3-948B-1728B52AA6E4}">
                <adec:decorative xmlns:adec="http://schemas.microsoft.com/office/drawing/2017/decorative" val="1"/>
              </a:ext>
            </a:extLst>
          </p:cNvPr>
          <p:cNvSpPr/>
          <p:nvPr userDrawn="1"/>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2768738E-7449-46C1-B7D3-844FE2BA7D35}"/>
              </a:ext>
            </a:extLst>
          </p:cNvPr>
          <p:cNvSpPr>
            <a:spLocks noGrp="1"/>
          </p:cNvSpPr>
          <p:nvPr>
            <p:ph type="title"/>
          </p:nvPr>
        </p:nvSpPr>
        <p:spPr>
          <a:xfrm>
            <a:off x="838200" y="914399"/>
            <a:ext cx="5992550" cy="2827422"/>
          </a:xfrm>
        </p:spPr>
        <p:txBody>
          <a:bodyPr anchor="t">
            <a:normAutofit/>
          </a:bodyPr>
          <a:lstStyle/>
          <a:p>
            <a:r>
              <a:rPr lang="en-US" sz="4400">
                <a:gradFill flip="none" rotWithShape="1">
                  <a:gsLst>
                    <a:gs pos="0">
                      <a:schemeClr val="accent5">
                        <a:alpha val="70000"/>
                      </a:schemeClr>
                    </a:gs>
                    <a:gs pos="100000">
                      <a:schemeClr val="accent1">
                        <a:alpha val="70000"/>
                      </a:schemeClr>
                    </a:gs>
                  </a:gsLst>
                  <a:lin ang="0" scaled="1"/>
                  <a:tileRect/>
                </a:gradFill>
              </a:rPr>
              <a:t>Click to edit Master title style</a:t>
            </a:r>
            <a:endParaRPr lang="en-US" sz="4400" dirty="0">
              <a:gradFill flip="none" rotWithShape="1">
                <a:gsLst>
                  <a:gs pos="0">
                    <a:schemeClr val="accent5">
                      <a:alpha val="70000"/>
                    </a:schemeClr>
                  </a:gs>
                  <a:gs pos="100000">
                    <a:schemeClr val="accent1">
                      <a:alpha val="70000"/>
                    </a:schemeClr>
                  </a:gs>
                </a:gsLst>
                <a:lin ang="0" scaled="1"/>
                <a:tileRect/>
              </a:gradFill>
            </a:endParaRPr>
          </a:p>
        </p:txBody>
      </p:sp>
      <p:sp>
        <p:nvSpPr>
          <p:cNvPr id="7" name="Content Placeholder 2">
            <a:extLst>
              <a:ext uri="{FF2B5EF4-FFF2-40B4-BE49-F238E27FC236}">
                <a16:creationId xmlns:a16="http://schemas.microsoft.com/office/drawing/2014/main" id="{B0FF04F9-E792-4C19-9FD5-44800CEB2E89}"/>
              </a:ext>
            </a:extLst>
          </p:cNvPr>
          <p:cNvSpPr>
            <a:spLocks noGrp="1"/>
          </p:cNvSpPr>
          <p:nvPr>
            <p:ph idx="1"/>
          </p:nvPr>
        </p:nvSpPr>
        <p:spPr>
          <a:xfrm>
            <a:off x="6976085" y="914400"/>
            <a:ext cx="4377714" cy="2827422"/>
          </a:xfrm>
        </p:spPr>
        <p:txBody>
          <a:bodyPr anchor="t">
            <a:normAutofit/>
          </a:bodyPr>
          <a:lstStyle>
            <a:lvl1pPr marL="0" indent="0">
              <a:buNone/>
              <a:defRPr sz="2800"/>
            </a:lvl1pPr>
          </a:lstStyle>
          <a:p>
            <a:pPr marL="228600" lvl="0" indent="-228600"/>
            <a:r>
              <a:rPr lang="en-US" sz="1800">
                <a:solidFill>
                  <a:schemeClr val="tx2">
                    <a:alpha val="60000"/>
                  </a:schemeClr>
                </a:solidFill>
              </a:rPr>
              <a:t>Click to edit Master text styles</a:t>
            </a:r>
          </a:p>
        </p:txBody>
      </p:sp>
      <p:sp>
        <p:nvSpPr>
          <p:cNvPr id="14" name="Picture Placeholder 13">
            <a:extLst>
              <a:ext uri="{FF2B5EF4-FFF2-40B4-BE49-F238E27FC236}">
                <a16:creationId xmlns:a16="http://schemas.microsoft.com/office/drawing/2014/main" id="{5F2F9DF6-DFB9-44A8-B629-57F58893AD21}"/>
              </a:ext>
            </a:extLst>
          </p:cNvPr>
          <p:cNvSpPr>
            <a:spLocks noGrp="1"/>
          </p:cNvSpPr>
          <p:nvPr>
            <p:ph type="pic" sz="quarter" idx="13"/>
          </p:nvPr>
        </p:nvSpPr>
        <p:spPr>
          <a:xfrm>
            <a:off x="490538" y="4059936"/>
            <a:ext cx="2807208" cy="2322576"/>
          </a:xfrm>
          <a:solidFill>
            <a:schemeClr val="accent6"/>
          </a:solidFill>
        </p:spPr>
        <p:txBody>
          <a:bodyPr/>
          <a:lstStyle/>
          <a:p>
            <a:r>
              <a:rPr lang="en-US"/>
              <a:t>Click icon to add picture</a:t>
            </a:r>
          </a:p>
        </p:txBody>
      </p:sp>
      <p:sp>
        <p:nvSpPr>
          <p:cNvPr id="15" name="Picture Placeholder 13">
            <a:extLst>
              <a:ext uri="{FF2B5EF4-FFF2-40B4-BE49-F238E27FC236}">
                <a16:creationId xmlns:a16="http://schemas.microsoft.com/office/drawing/2014/main" id="{927BC207-43FE-4B6A-AEBE-875B69CF9761}"/>
              </a:ext>
            </a:extLst>
          </p:cNvPr>
          <p:cNvSpPr>
            <a:spLocks noGrp="1"/>
          </p:cNvSpPr>
          <p:nvPr>
            <p:ph type="pic" sz="quarter" idx="14"/>
          </p:nvPr>
        </p:nvSpPr>
        <p:spPr>
          <a:xfrm>
            <a:off x="3291840" y="4059936"/>
            <a:ext cx="2807208" cy="2322576"/>
          </a:xfrm>
          <a:solidFill>
            <a:schemeClr val="accent6"/>
          </a:solidFill>
        </p:spPr>
        <p:txBody>
          <a:bodyPr/>
          <a:lstStyle/>
          <a:p>
            <a:r>
              <a:rPr lang="en-US"/>
              <a:t>Click icon to add picture</a:t>
            </a:r>
          </a:p>
        </p:txBody>
      </p:sp>
      <p:sp>
        <p:nvSpPr>
          <p:cNvPr id="16" name="Picture Placeholder 13">
            <a:extLst>
              <a:ext uri="{FF2B5EF4-FFF2-40B4-BE49-F238E27FC236}">
                <a16:creationId xmlns:a16="http://schemas.microsoft.com/office/drawing/2014/main" id="{EBBF5499-9A70-4846-B98E-316EC17F9FCD}"/>
              </a:ext>
            </a:extLst>
          </p:cNvPr>
          <p:cNvSpPr>
            <a:spLocks noGrp="1"/>
          </p:cNvSpPr>
          <p:nvPr>
            <p:ph type="pic" sz="quarter" idx="15"/>
          </p:nvPr>
        </p:nvSpPr>
        <p:spPr>
          <a:xfrm>
            <a:off x="6099048" y="4059936"/>
            <a:ext cx="2807208" cy="2322576"/>
          </a:xfrm>
          <a:solidFill>
            <a:schemeClr val="accent6"/>
          </a:solidFill>
        </p:spPr>
        <p:txBody>
          <a:bodyPr/>
          <a:lstStyle/>
          <a:p>
            <a:r>
              <a:rPr lang="en-US"/>
              <a:t>Click icon to add picture</a:t>
            </a:r>
          </a:p>
        </p:txBody>
      </p:sp>
      <p:sp>
        <p:nvSpPr>
          <p:cNvPr id="17" name="Picture Placeholder 13">
            <a:extLst>
              <a:ext uri="{FF2B5EF4-FFF2-40B4-BE49-F238E27FC236}">
                <a16:creationId xmlns:a16="http://schemas.microsoft.com/office/drawing/2014/main" id="{C7A79F30-D473-48F6-9AC2-286C7B70F3ED}"/>
              </a:ext>
            </a:extLst>
          </p:cNvPr>
          <p:cNvSpPr>
            <a:spLocks noGrp="1"/>
          </p:cNvSpPr>
          <p:nvPr>
            <p:ph type="pic" sz="quarter" idx="16"/>
          </p:nvPr>
        </p:nvSpPr>
        <p:spPr>
          <a:xfrm>
            <a:off x="8906256" y="4059936"/>
            <a:ext cx="2807208" cy="2322576"/>
          </a:xfrm>
          <a:solidFill>
            <a:schemeClr val="accent6"/>
          </a:solidFill>
        </p:spPr>
        <p:txBody>
          <a:bodyPr/>
          <a:lstStyle/>
          <a:p>
            <a:r>
              <a:rPr lang="en-US"/>
              <a:t>Click icon to add picture</a:t>
            </a:r>
          </a:p>
        </p:txBody>
      </p:sp>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r>
              <a:rPr lang="en-US"/>
              <a:t>3/10/2022</a:t>
            </a:r>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February CARES Release</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009914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Introduction">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B910AFBC-7932-43F4-ABEA-C89B2698634B}"/>
              </a:ext>
            </a:extLst>
          </p:cNvPr>
          <p:cNvSpPr>
            <a:spLocks noGrp="1"/>
          </p:cNvSpPr>
          <p:nvPr>
            <p:ph type="title"/>
          </p:nvPr>
        </p:nvSpPr>
        <p:spPr>
          <a:xfrm>
            <a:off x="841249" y="857251"/>
            <a:ext cx="5914937" cy="2076450"/>
          </a:xfrm>
        </p:spPr>
        <p:txBody>
          <a:bodyPr anchor="b">
            <a:normAutofit/>
          </a:bodyPr>
          <a:lstStyle/>
          <a:p>
            <a:r>
              <a:rPr lang="en-US" sz="4400">
                <a:gradFill flip="none" rotWithShape="1">
                  <a:gsLst>
                    <a:gs pos="0">
                      <a:schemeClr val="accent5">
                        <a:alpha val="70000"/>
                      </a:schemeClr>
                    </a:gs>
                    <a:gs pos="100000">
                      <a:schemeClr val="accent1">
                        <a:alpha val="70000"/>
                      </a:schemeClr>
                    </a:gs>
                  </a:gsLst>
                  <a:lin ang="0" scaled="1"/>
                  <a:tileRect/>
                </a:gradFill>
              </a:rPr>
              <a:t>Click to edit Master title style</a:t>
            </a:r>
            <a:endParaRPr lang="en-US" sz="4400" dirty="0">
              <a:gradFill flip="none" rotWithShape="1">
                <a:gsLst>
                  <a:gs pos="0">
                    <a:schemeClr val="accent5">
                      <a:alpha val="70000"/>
                    </a:schemeClr>
                  </a:gs>
                  <a:gs pos="100000">
                    <a:schemeClr val="accent1">
                      <a:alpha val="70000"/>
                    </a:schemeClr>
                  </a:gs>
                </a:gsLst>
                <a:lin ang="0" scaled="1"/>
                <a:tileRect/>
              </a:gradFill>
            </a:endParaRPr>
          </a:p>
        </p:txBody>
      </p:sp>
      <p:sp>
        <p:nvSpPr>
          <p:cNvPr id="17" name="Content Placeholder 2">
            <a:extLst>
              <a:ext uri="{FF2B5EF4-FFF2-40B4-BE49-F238E27FC236}">
                <a16:creationId xmlns:a16="http://schemas.microsoft.com/office/drawing/2014/main" id="{1178A42D-5ED2-4AB6-BE4B-4109074320DF}"/>
              </a:ext>
            </a:extLst>
          </p:cNvPr>
          <p:cNvSpPr>
            <a:spLocks noGrp="1"/>
          </p:cNvSpPr>
          <p:nvPr>
            <p:ph idx="1"/>
          </p:nvPr>
        </p:nvSpPr>
        <p:spPr>
          <a:xfrm>
            <a:off x="841248" y="3190875"/>
            <a:ext cx="5914938" cy="2986087"/>
          </a:xfrm>
        </p:spPr>
        <p:txBody>
          <a:bodyPr>
            <a:noAutofit/>
          </a:bodyPr>
          <a:lstStyle>
            <a:lvl1pPr marL="0" indent="0">
              <a:lnSpc>
                <a:spcPct val="100000"/>
              </a:lnSpc>
              <a:buNone/>
              <a:defRPr sz="2000"/>
            </a:lvl1pPr>
          </a:lstStyle>
          <a:p>
            <a:pPr marL="228600" lvl="0" indent="-228600"/>
            <a:r>
              <a:rPr lang="en-US" sz="1800">
                <a:solidFill>
                  <a:schemeClr val="tx2">
                    <a:alpha val="60000"/>
                  </a:schemeClr>
                </a:solidFill>
              </a:rPr>
              <a:t>Click to edit Master text styles</a:t>
            </a:r>
          </a:p>
        </p:txBody>
      </p:sp>
      <p:sp>
        <p:nvSpPr>
          <p:cNvPr id="29" name="Date Placeholder 1">
            <a:extLst>
              <a:ext uri="{FF2B5EF4-FFF2-40B4-BE49-F238E27FC236}">
                <a16:creationId xmlns:a16="http://schemas.microsoft.com/office/drawing/2014/main" id="{4D9A7D07-2BA3-438D-972B-EA578370D50F}"/>
              </a:ext>
            </a:extLst>
          </p:cNvPr>
          <p:cNvSpPr>
            <a:spLocks noGrp="1"/>
          </p:cNvSpPr>
          <p:nvPr>
            <p:ph type="dt" sz="half" idx="10"/>
          </p:nvPr>
        </p:nvSpPr>
        <p:spPr>
          <a:xfrm>
            <a:off x="838200" y="6429375"/>
            <a:ext cx="2743200" cy="365125"/>
          </a:xfrm>
        </p:spPr>
        <p:txBody>
          <a:bodyPr/>
          <a:lstStyle>
            <a:lvl1pPr>
              <a:defRPr>
                <a:solidFill>
                  <a:schemeClr val="tx2">
                    <a:alpha val="60000"/>
                  </a:schemeClr>
                </a:solidFill>
              </a:defRPr>
            </a:lvl1pPr>
          </a:lstStyle>
          <a:p>
            <a:r>
              <a:rPr lang="en-US"/>
              <a:t>3/10/2022</a:t>
            </a:r>
          </a:p>
        </p:txBody>
      </p:sp>
      <p:sp>
        <p:nvSpPr>
          <p:cNvPr id="24" name="Picture Placeholder 23">
            <a:extLst>
              <a:ext uri="{FF2B5EF4-FFF2-40B4-BE49-F238E27FC236}">
                <a16:creationId xmlns:a16="http://schemas.microsoft.com/office/drawing/2014/main" id="{C8720583-BC84-48EB-85BC-AE71214A30A5}"/>
              </a:ext>
            </a:extLst>
          </p:cNvPr>
          <p:cNvSpPr>
            <a:spLocks noGrp="1"/>
          </p:cNvSpPr>
          <p:nvPr>
            <p:ph type="pic" sz="quarter" idx="13"/>
          </p:nvPr>
        </p:nvSpPr>
        <p:spPr>
          <a:xfrm>
            <a:off x="7589520" y="0"/>
            <a:ext cx="4599432" cy="2286000"/>
          </a:xfrm>
          <a:solidFill>
            <a:schemeClr val="accent6"/>
          </a:solidFill>
        </p:spPr>
        <p:txBody>
          <a:bodyPr/>
          <a:lstStyle/>
          <a:p>
            <a:r>
              <a:rPr lang="en-US"/>
              <a:t>Click icon to add picture</a:t>
            </a:r>
            <a:endParaRPr lang="en-US" dirty="0"/>
          </a:p>
        </p:txBody>
      </p:sp>
      <p:sp>
        <p:nvSpPr>
          <p:cNvPr id="25" name="Picture Placeholder 23">
            <a:extLst>
              <a:ext uri="{FF2B5EF4-FFF2-40B4-BE49-F238E27FC236}">
                <a16:creationId xmlns:a16="http://schemas.microsoft.com/office/drawing/2014/main" id="{C3F0A5CD-C47A-4CDF-BE99-75F3A81B18FB}"/>
              </a:ext>
            </a:extLst>
          </p:cNvPr>
          <p:cNvSpPr>
            <a:spLocks noGrp="1"/>
          </p:cNvSpPr>
          <p:nvPr>
            <p:ph type="pic" sz="quarter" idx="14"/>
          </p:nvPr>
        </p:nvSpPr>
        <p:spPr>
          <a:xfrm>
            <a:off x="7589520" y="2286000"/>
            <a:ext cx="4599432" cy="2286000"/>
          </a:xfrm>
          <a:solidFill>
            <a:schemeClr val="accent6"/>
          </a:solidFill>
        </p:spPr>
        <p:txBody>
          <a:bodyPr/>
          <a:lstStyle/>
          <a:p>
            <a:r>
              <a:rPr lang="en-US"/>
              <a:t>Click icon to add picture</a:t>
            </a:r>
            <a:endParaRPr lang="en-US" dirty="0"/>
          </a:p>
        </p:txBody>
      </p:sp>
      <p:sp>
        <p:nvSpPr>
          <p:cNvPr id="26" name="Picture Placeholder 23">
            <a:extLst>
              <a:ext uri="{FF2B5EF4-FFF2-40B4-BE49-F238E27FC236}">
                <a16:creationId xmlns:a16="http://schemas.microsoft.com/office/drawing/2014/main" id="{7329454B-9275-4E86-B32E-91C0DB62AA71}"/>
              </a:ext>
            </a:extLst>
          </p:cNvPr>
          <p:cNvSpPr>
            <a:spLocks noGrp="1"/>
          </p:cNvSpPr>
          <p:nvPr>
            <p:ph type="pic" sz="quarter" idx="15"/>
          </p:nvPr>
        </p:nvSpPr>
        <p:spPr>
          <a:xfrm>
            <a:off x="7589520" y="4572000"/>
            <a:ext cx="4599432" cy="2286000"/>
          </a:xfrm>
          <a:solidFill>
            <a:schemeClr val="accent6"/>
          </a:solidFill>
        </p:spPr>
        <p:txBody>
          <a:bodyPr/>
          <a:lstStyle/>
          <a:p>
            <a:r>
              <a:rPr lang="en-US"/>
              <a:t>Click icon to add picture</a:t>
            </a:r>
            <a:endParaRPr lang="en-US" dirty="0"/>
          </a:p>
        </p:txBody>
      </p:sp>
      <p:sp>
        <p:nvSpPr>
          <p:cNvPr id="30" name="Footer Placeholder 2">
            <a:extLst>
              <a:ext uri="{FF2B5EF4-FFF2-40B4-BE49-F238E27FC236}">
                <a16:creationId xmlns:a16="http://schemas.microsoft.com/office/drawing/2014/main" id="{21E9E1BF-D594-4F96-8DBE-5A8DD51D3B58}"/>
              </a:ext>
            </a:extLst>
          </p:cNvPr>
          <p:cNvSpPr>
            <a:spLocks noGrp="1"/>
          </p:cNvSpPr>
          <p:nvPr>
            <p:ph type="ftr" sz="quarter" idx="11"/>
          </p:nvPr>
        </p:nvSpPr>
        <p:spPr>
          <a:xfrm>
            <a:off x="4038600" y="6429375"/>
            <a:ext cx="4114800" cy="365125"/>
          </a:xfrm>
        </p:spPr>
        <p:txBody>
          <a:bodyPr/>
          <a:lstStyle>
            <a:lvl1pPr algn="l">
              <a:defRPr>
                <a:solidFill>
                  <a:schemeClr val="tx2">
                    <a:alpha val="60000"/>
                  </a:schemeClr>
                </a:solidFill>
              </a:defRPr>
            </a:lvl1pPr>
          </a:lstStyle>
          <a:p>
            <a:r>
              <a:rPr lang="en-US"/>
              <a:t>February CARES Release</a:t>
            </a:r>
            <a:endParaRPr lang="en-US" dirty="0"/>
          </a:p>
        </p:txBody>
      </p:sp>
      <p:sp>
        <p:nvSpPr>
          <p:cNvPr id="31" name="Slide Number Placeholder 3">
            <a:extLst>
              <a:ext uri="{FF2B5EF4-FFF2-40B4-BE49-F238E27FC236}">
                <a16:creationId xmlns:a16="http://schemas.microsoft.com/office/drawing/2014/main" id="{C30FDEF8-F3F3-42D5-9EE1-EDDF18B35377}"/>
              </a:ext>
            </a:extLst>
          </p:cNvPr>
          <p:cNvSpPr>
            <a:spLocks noGrp="1"/>
          </p:cNvSpPr>
          <p:nvPr>
            <p:ph type="sldNum" sz="quarter" idx="12"/>
          </p:nvPr>
        </p:nvSpPr>
        <p:spPr>
          <a:xfrm>
            <a:off x="8610600" y="6429375"/>
            <a:ext cx="2743200" cy="365125"/>
          </a:xfrm>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791792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Break">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BE04ED02-B678-4D1E-BEDA-7E28F9038DF5}"/>
              </a:ext>
              <a:ext uri="{C183D7F6-B498-43B3-948B-1728B52AA6E4}">
                <adec:decorative xmlns:adec="http://schemas.microsoft.com/office/drawing/2017/decorative" val="1"/>
              </a:ext>
            </a:extLst>
          </p:cNvPr>
          <p:cNvSpPr/>
          <p:nvPr userDrawn="1"/>
        </p:nvSpPr>
        <p:spPr>
          <a:xfrm>
            <a:off x="9277" y="9278"/>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5E2C5A2-B8B2-47C5-8E1B-3A97E2C9BB13}"/>
              </a:ext>
              <a:ext uri="{C183D7F6-B498-43B3-948B-1728B52AA6E4}">
                <adec:decorative xmlns:adec="http://schemas.microsoft.com/office/drawing/2017/decorative" val="1"/>
              </a:ext>
            </a:extLst>
          </p:cNvPr>
          <p:cNvSpPr/>
          <p:nvPr userDrawn="1"/>
        </p:nvSpPr>
        <p:spPr>
          <a:xfrm>
            <a:off x="12325" y="9278"/>
            <a:ext cx="12188952"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03FD8455-A2E1-40B3-B6C4-36070AF58F78}"/>
              </a:ext>
              <a:ext uri="{C183D7F6-B498-43B3-948B-1728B52AA6E4}">
                <adec:decorative xmlns:adec="http://schemas.microsoft.com/office/drawing/2017/decorative" val="1"/>
              </a:ext>
            </a:extLst>
          </p:cNvPr>
          <p:cNvSpPr/>
          <p:nvPr userDrawn="1"/>
        </p:nvSpPr>
        <p:spPr>
          <a:xfrm>
            <a:off x="1524" y="0"/>
            <a:ext cx="12188952" cy="6858000"/>
          </a:xfrm>
          <a:prstGeom prst="rect">
            <a:avLst/>
          </a:prstGeom>
          <a:gradFill flip="none" rotWithShape="1">
            <a:gsLst>
              <a:gs pos="0">
                <a:schemeClr val="accent2">
                  <a:alpha val="60000"/>
                </a:schemeClr>
              </a:gs>
              <a:gs pos="100000">
                <a:schemeClr val="accent1">
                  <a:alpha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Freeform: Shape 7">
            <a:extLst>
              <a:ext uri="{FF2B5EF4-FFF2-40B4-BE49-F238E27FC236}">
                <a16:creationId xmlns:a16="http://schemas.microsoft.com/office/drawing/2014/main" id="{0F53BE70-C6B1-407C-9333-7251BDC77A9E}"/>
              </a:ext>
              <a:ext uri="{C183D7F6-B498-43B3-948B-1728B52AA6E4}">
                <adec:decorative xmlns:adec="http://schemas.microsoft.com/office/drawing/2017/decorative" val="1"/>
              </a:ext>
            </a:extLst>
          </p:cNvPr>
          <p:cNvSpPr/>
          <p:nvPr userDrawn="1"/>
        </p:nvSpPr>
        <p:spPr>
          <a:xfrm>
            <a:off x="33186" y="9279"/>
            <a:ext cx="5770017" cy="2411171"/>
          </a:xfrm>
          <a:custGeom>
            <a:avLst/>
            <a:gdLst>
              <a:gd name="connsiteX0" fmla="*/ 0 w 5770017"/>
              <a:gd name="connsiteY0" fmla="*/ 0 h 2411171"/>
              <a:gd name="connsiteX1" fmla="*/ 5770017 w 5770017"/>
              <a:gd name="connsiteY1" fmla="*/ 0 h 2411171"/>
              <a:gd name="connsiteX2" fmla="*/ 5715824 w 5770017"/>
              <a:gd name="connsiteY2" fmla="*/ 124746 h 2411171"/>
              <a:gd name="connsiteX3" fmla="*/ 4925072 w 5770017"/>
              <a:gd name="connsiteY3" fmla="*/ 1254414 h 2411171"/>
              <a:gd name="connsiteX4" fmla="*/ 125602 w 5770017"/>
              <a:gd name="connsiteY4" fmla="*/ 1864423 h 2411171"/>
              <a:gd name="connsiteX5" fmla="*/ 0 w 5770017"/>
              <a:gd name="connsiteY5" fmla="*/ 1785927 h 2411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70017" h="2411171">
                <a:moveTo>
                  <a:pt x="0" y="0"/>
                </a:moveTo>
                <a:lnTo>
                  <a:pt x="5770017" y="0"/>
                </a:lnTo>
                <a:lnTo>
                  <a:pt x="5715824" y="124746"/>
                </a:lnTo>
                <a:cubicBezTo>
                  <a:pt x="5526044" y="533784"/>
                  <a:pt x="5262460" y="917027"/>
                  <a:pt x="4925072" y="1254414"/>
                </a:cubicBezTo>
                <a:cubicBezTo>
                  <a:pt x="3623720" y="2555767"/>
                  <a:pt x="1640148" y="2759102"/>
                  <a:pt x="125602" y="1864423"/>
                </a:cubicBezTo>
                <a:lnTo>
                  <a:pt x="0" y="1785927"/>
                </a:lnTo>
                <a:close/>
              </a:path>
            </a:pathLst>
          </a:custGeom>
          <a:gradFill>
            <a:gsLst>
              <a:gs pos="0">
                <a:schemeClr val="accent2">
                  <a:alpha val="20000"/>
                </a:schemeClr>
              </a:gs>
              <a:gs pos="100000">
                <a:schemeClr val="accent1">
                  <a:alpha val="20000"/>
                </a:schemeClr>
              </a:gs>
            </a:gsLst>
            <a:lin ang="2700000" scaled="1"/>
          </a:gradFill>
          <a:ln>
            <a:noFill/>
          </a:ln>
          <a:effectLst>
            <a:softEdge rad="520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ame 8">
            <a:extLst>
              <a:ext uri="{FF2B5EF4-FFF2-40B4-BE49-F238E27FC236}">
                <a16:creationId xmlns:a16="http://schemas.microsoft.com/office/drawing/2014/main" id="{05864DDE-75C0-4BE6-93FF-A960706ADEC3}"/>
              </a:ext>
              <a:ext uri="{C183D7F6-B498-43B3-948B-1728B52AA6E4}">
                <adec:decorative xmlns:adec="http://schemas.microsoft.com/office/drawing/2017/decorative" val="1"/>
              </a:ext>
            </a:extLst>
          </p:cNvPr>
          <p:cNvSpPr/>
          <p:nvPr userDrawn="1"/>
        </p:nvSpPr>
        <p:spPr>
          <a:xfrm>
            <a:off x="1524" y="0"/>
            <a:ext cx="12188952" cy="6858000"/>
          </a:xfrm>
          <a:prstGeom prst="frame">
            <a:avLst>
              <a:gd name="adj1" fmla="val 716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itle 1">
            <a:extLst>
              <a:ext uri="{FF2B5EF4-FFF2-40B4-BE49-F238E27FC236}">
                <a16:creationId xmlns:a16="http://schemas.microsoft.com/office/drawing/2014/main" id="{1BC3FA0F-EAE5-4DCE-ACFF-9AD00ED39FCF}"/>
              </a:ext>
            </a:extLst>
          </p:cNvPr>
          <p:cNvSpPr>
            <a:spLocks noGrp="1"/>
          </p:cNvSpPr>
          <p:nvPr>
            <p:ph type="ctrTitle"/>
          </p:nvPr>
        </p:nvSpPr>
        <p:spPr>
          <a:xfrm>
            <a:off x="847477" y="1131641"/>
            <a:ext cx="5322618" cy="2387600"/>
          </a:xfrm>
        </p:spPr>
        <p:txBody>
          <a:bodyPr/>
          <a:lstStyle>
            <a:lvl1pPr>
              <a:defRPr>
                <a:solidFill>
                  <a:schemeClr val="bg1"/>
                </a:solidFill>
              </a:defRPr>
            </a:lvl1pPr>
          </a:lstStyle>
          <a:p>
            <a:pPr algn="l"/>
            <a:r>
              <a:rPr lang="en-US">
                <a:solidFill>
                  <a:srgbClr val="FFFFFF"/>
                </a:solidFill>
                <a:ea typeface="Cambria" panose="02040503050406030204" pitchFamily="18" charset="0"/>
                <a:cs typeface="Sabon Next LT" panose="020B0502040204020203" pitchFamily="2" charset="0"/>
              </a:rPr>
              <a:t>Click to edit Master title style</a:t>
            </a:r>
            <a:endParaRPr lang="en-US" dirty="0">
              <a:solidFill>
                <a:srgbClr val="FFFFFF"/>
              </a:solidFill>
              <a:ea typeface="Cambria" panose="02040503050406030204" pitchFamily="18" charset="0"/>
              <a:cs typeface="Sabon Next LT" panose="020B0502040204020203" pitchFamily="2" charset="0"/>
            </a:endParaRPr>
          </a:p>
        </p:txBody>
      </p:sp>
      <p:sp>
        <p:nvSpPr>
          <p:cNvPr id="18" name="Picture Placeholder 17">
            <a:extLst>
              <a:ext uri="{FF2B5EF4-FFF2-40B4-BE49-F238E27FC236}">
                <a16:creationId xmlns:a16="http://schemas.microsoft.com/office/drawing/2014/main" id="{71FA5E0E-BEE1-4976-92B1-61EF64E34371}"/>
              </a:ext>
            </a:extLst>
          </p:cNvPr>
          <p:cNvSpPr>
            <a:spLocks noGrp="1"/>
          </p:cNvSpPr>
          <p:nvPr>
            <p:ph type="pic" sz="quarter" idx="13"/>
          </p:nvPr>
        </p:nvSpPr>
        <p:spPr>
          <a:xfrm>
            <a:off x="6784848" y="905256"/>
            <a:ext cx="4581144" cy="2450592"/>
          </a:xfrm>
          <a:solidFill>
            <a:schemeClr val="accent6"/>
          </a:solidFill>
        </p:spPr>
        <p:txBody>
          <a:bodyPr/>
          <a:lstStyle/>
          <a:p>
            <a:r>
              <a:rPr lang="en-US"/>
              <a:t>Click icon to add picture</a:t>
            </a:r>
            <a:endParaRPr lang="en-US" dirty="0"/>
          </a:p>
        </p:txBody>
      </p:sp>
      <p:sp>
        <p:nvSpPr>
          <p:cNvPr id="20" name="Picture Placeholder 17">
            <a:extLst>
              <a:ext uri="{FF2B5EF4-FFF2-40B4-BE49-F238E27FC236}">
                <a16:creationId xmlns:a16="http://schemas.microsoft.com/office/drawing/2014/main" id="{03379FE8-A6CE-4F5A-BE1A-B2267589BE85}"/>
              </a:ext>
            </a:extLst>
          </p:cNvPr>
          <p:cNvSpPr>
            <a:spLocks noGrp="1"/>
          </p:cNvSpPr>
          <p:nvPr>
            <p:ph type="pic" sz="quarter" idx="14"/>
          </p:nvPr>
        </p:nvSpPr>
        <p:spPr>
          <a:xfrm>
            <a:off x="6784848" y="3520440"/>
            <a:ext cx="4581144" cy="2450592"/>
          </a:xfrm>
          <a:solidFill>
            <a:schemeClr val="accent6"/>
          </a:solidFill>
        </p:spPr>
        <p:txBody>
          <a:bodyPr/>
          <a:lstStyle/>
          <a:p>
            <a:r>
              <a:rPr lang="en-US"/>
              <a:t>Click icon to add picture</a:t>
            </a:r>
            <a:endParaRPr lang="en-US" dirty="0"/>
          </a:p>
        </p:txBody>
      </p:sp>
      <p:sp>
        <p:nvSpPr>
          <p:cNvPr id="13" name="Text Placeholder 12">
            <a:extLst>
              <a:ext uri="{FF2B5EF4-FFF2-40B4-BE49-F238E27FC236}">
                <a16:creationId xmlns:a16="http://schemas.microsoft.com/office/drawing/2014/main" id="{6DD090CA-24E8-46A7-889A-A4FDD00A33E5}"/>
              </a:ext>
            </a:extLst>
          </p:cNvPr>
          <p:cNvSpPr>
            <a:spLocks noGrp="1"/>
          </p:cNvSpPr>
          <p:nvPr>
            <p:ph type="body" sz="quarter" idx="15"/>
          </p:nvPr>
        </p:nvSpPr>
        <p:spPr>
          <a:xfrm>
            <a:off x="838200" y="3600450"/>
            <a:ext cx="5322888" cy="2451100"/>
          </a:xfrm>
        </p:spPr>
        <p:txBody>
          <a:bodyPr>
            <a:normAutofit/>
          </a:bodyPr>
          <a:lstStyle>
            <a:lvl1pPr marL="0" indent="0">
              <a:buNone/>
              <a:defRPr sz="2800">
                <a:solidFill>
                  <a:schemeClr val="bg1"/>
                </a:solidFill>
                <a:latin typeface="+mn-lt"/>
              </a:defRPr>
            </a:lvl1pPr>
          </a:lstStyle>
          <a:p>
            <a:pPr lvl="0"/>
            <a:r>
              <a:rPr lang="en-US"/>
              <a:t>Click to edit Master text styles</a:t>
            </a:r>
          </a:p>
        </p:txBody>
      </p:sp>
    </p:spTree>
    <p:extLst>
      <p:ext uri="{BB962C8B-B14F-4D97-AF65-F5344CB8AC3E}">
        <p14:creationId xmlns:p14="http://schemas.microsoft.com/office/powerpoint/2010/main" val="2350935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able Chart Time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1pPr>
              <a:buFont typeface="Wingdings" panose="05000000000000000000" pitchFamily="2" charset="2"/>
              <a:buChar char="§"/>
              <a:defRPr/>
            </a:lvl1pPr>
            <a:lvl2pPr marL="685800" indent="-228600">
              <a:buFont typeface="Wingdings" panose="05000000000000000000" pitchFamily="2" charset="2"/>
              <a:buChar char="§"/>
              <a:defRPr/>
            </a:lvl2pPr>
            <a:lvl3pPr>
              <a:buFont typeface="Wingdings" panose="05000000000000000000" pitchFamily="2" charset="2"/>
              <a:buChar char="§"/>
              <a:defRPr/>
            </a:lvl3pPr>
            <a:lvl4pPr marL="1600200" indent="-228600">
              <a:buFont typeface="Wingdings" panose="05000000000000000000" pitchFamily="2" charset="2"/>
              <a:buChar char="§"/>
              <a:defRPr/>
            </a:lvl4pPr>
            <a:lvl5pPr>
              <a:buFont typeface="Wingdings" panose="05000000000000000000" pitchFamily="2"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r>
              <a:rPr lang="en-US"/>
              <a:t>3/10/2022</a:t>
            </a:r>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r>
              <a:rPr lang="en-US"/>
              <a:t>February CARES Release</a:t>
            </a:r>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026859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03B5BF0-238D-481F-A15B-206D1E2FEDD2}"/>
              </a:ext>
              <a:ext uri="{C183D7F6-B498-43B3-948B-1728B52AA6E4}">
                <adec:decorative xmlns:adec="http://schemas.microsoft.com/office/drawing/2017/decorative" val="1"/>
              </a:ext>
            </a:extLst>
          </p:cNvPr>
          <p:cNvSpPr/>
          <p:nvPr userDrawn="1"/>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7578E43B-8F1B-4CBD-B09E-5AD9A247E3F8}"/>
              </a:ext>
              <a:ext uri="{C183D7F6-B498-43B3-948B-1728B52AA6E4}">
                <adec:decorative xmlns:adec="http://schemas.microsoft.com/office/drawing/2017/decorative" val="1"/>
              </a:ext>
            </a:extLst>
          </p:cNvPr>
          <p:cNvSpPr/>
          <p:nvPr userDrawn="1"/>
        </p:nvSpPr>
        <p:spPr>
          <a:xfrm>
            <a:off x="-38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ame 13">
            <a:extLst>
              <a:ext uri="{FF2B5EF4-FFF2-40B4-BE49-F238E27FC236}">
                <a16:creationId xmlns:a16="http://schemas.microsoft.com/office/drawing/2014/main" id="{737C17C2-E2A6-4219-AE02-C8EAF943C472}"/>
              </a:ext>
              <a:ext uri="{C183D7F6-B498-43B3-948B-1728B52AA6E4}">
                <adec:decorative xmlns:adec="http://schemas.microsoft.com/office/drawing/2017/decorative" val="1"/>
              </a:ext>
            </a:extLst>
          </p:cNvPr>
          <p:cNvSpPr/>
          <p:nvPr userDrawn="1"/>
        </p:nvSpPr>
        <p:spPr>
          <a:xfrm>
            <a:off x="-389"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Picture Placeholder 19">
            <a:extLst>
              <a:ext uri="{FF2B5EF4-FFF2-40B4-BE49-F238E27FC236}">
                <a16:creationId xmlns:a16="http://schemas.microsoft.com/office/drawing/2014/main" id="{AE7BC3CE-3806-41F3-B4F6-EBB2C3E9EA28}"/>
              </a:ext>
            </a:extLst>
          </p:cNvPr>
          <p:cNvSpPr>
            <a:spLocks noGrp="1"/>
          </p:cNvSpPr>
          <p:nvPr>
            <p:ph type="pic" sz="quarter" idx="13"/>
          </p:nvPr>
        </p:nvSpPr>
        <p:spPr>
          <a:xfrm>
            <a:off x="6096" y="484632"/>
            <a:ext cx="12179808" cy="5907024"/>
          </a:xfrm>
          <a:solidFill>
            <a:schemeClr val="accent6"/>
          </a:solidFill>
        </p:spPr>
        <p:txBody>
          <a:bodyPr/>
          <a:lstStyle/>
          <a:p>
            <a:r>
              <a:rPr lang="en-US"/>
              <a:t>Click icon to add picture</a:t>
            </a:r>
            <a:endParaRPr lang="en-US" dirty="0"/>
          </a:p>
        </p:txBody>
      </p:sp>
      <p:sp>
        <p:nvSpPr>
          <p:cNvPr id="6" name="Title 5">
            <a:extLst>
              <a:ext uri="{FF2B5EF4-FFF2-40B4-BE49-F238E27FC236}">
                <a16:creationId xmlns:a16="http://schemas.microsoft.com/office/drawing/2014/main" id="{FDC036CF-E92D-4E80-8E6B-1B06EDDFD7CF}"/>
              </a:ext>
            </a:extLst>
          </p:cNvPr>
          <p:cNvSpPr>
            <a:spLocks noGrp="1"/>
          </p:cNvSpPr>
          <p:nvPr>
            <p:ph type="title"/>
          </p:nvPr>
        </p:nvSpPr>
        <p:spPr>
          <a:xfrm>
            <a:off x="838200" y="1271016"/>
            <a:ext cx="4800600" cy="3749040"/>
          </a:xfrm>
        </p:spPr>
        <p:txBody>
          <a:bodyPr anchor="b" anchorCtr="0"/>
          <a:lstStyle>
            <a:lvl1pPr>
              <a:defRPr>
                <a:solidFill>
                  <a:schemeClr val="bg1"/>
                </a:solidFill>
                <a:effectLst>
                  <a:outerShdw blurRad="38100" dist="38100" dir="2700000" algn="tl">
                    <a:srgbClr val="000000">
                      <a:alpha val="43137"/>
                    </a:srgbClr>
                  </a:outerShdw>
                </a:effectLst>
              </a:defRPr>
            </a:lvl1pPr>
          </a:lstStyle>
          <a:p>
            <a:r>
              <a:rPr lang="en-US"/>
              <a:t>Click to edit Master title style</a:t>
            </a:r>
            <a:endParaRPr lang="en-US" dirty="0"/>
          </a:p>
        </p:txBody>
      </p:sp>
      <p:sp>
        <p:nvSpPr>
          <p:cNvPr id="26" name="Text Placeholder 25">
            <a:extLst>
              <a:ext uri="{FF2B5EF4-FFF2-40B4-BE49-F238E27FC236}">
                <a16:creationId xmlns:a16="http://schemas.microsoft.com/office/drawing/2014/main" id="{BADCFE1B-ABA2-4B11-B7DE-02CE383D6F22}"/>
              </a:ext>
            </a:extLst>
          </p:cNvPr>
          <p:cNvSpPr>
            <a:spLocks noGrp="1"/>
          </p:cNvSpPr>
          <p:nvPr>
            <p:ph type="body" sz="quarter" idx="15" hasCustomPrompt="1"/>
          </p:nvPr>
        </p:nvSpPr>
        <p:spPr>
          <a:xfrm>
            <a:off x="838200" y="4835779"/>
            <a:ext cx="4800600" cy="1066800"/>
          </a:xfrm>
        </p:spPr>
        <p:txBody>
          <a:bodyPr>
            <a:normAutofit/>
          </a:bodyPr>
          <a:lstStyle>
            <a:lvl1pPr marL="228600" indent="0">
              <a:buNone/>
              <a:defRPr sz="2200">
                <a:solidFill>
                  <a:schemeClr val="bg1"/>
                </a:solidFill>
                <a:effectLst>
                  <a:outerShdw blurRad="38100" dist="38100" dir="2700000" algn="tl">
                    <a:srgbClr val="000000">
                      <a:alpha val="43137"/>
                    </a:srgbClr>
                  </a:outerShdw>
                </a:effectLst>
              </a:defRPr>
            </a:lvl1pPr>
          </a:lstStyle>
          <a:p>
            <a:pPr lvl="0"/>
            <a:r>
              <a:rPr lang="en-US" dirty="0"/>
              <a:t>Click to add subtitle</a:t>
            </a:r>
          </a:p>
        </p:txBody>
      </p:sp>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r>
              <a:rPr lang="en-US"/>
              <a:t>3/10/2022</a:t>
            </a:r>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February CARES Release</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582905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endParaRPr lang="en-US" dirty="0"/>
          </a:p>
        </p:txBody>
      </p:sp>
      <p:sp>
        <p:nvSpPr>
          <p:cNvPr id="15" name="Picture Placeholder 14">
            <a:extLst>
              <a:ext uri="{FF2B5EF4-FFF2-40B4-BE49-F238E27FC236}">
                <a16:creationId xmlns:a16="http://schemas.microsoft.com/office/drawing/2014/main" id="{1B84B862-7F1F-4B98-B437-936D8A73A91A}"/>
              </a:ext>
            </a:extLst>
          </p:cNvPr>
          <p:cNvSpPr>
            <a:spLocks noGrp="1"/>
          </p:cNvSpPr>
          <p:nvPr>
            <p:ph type="pic" sz="quarter" idx="13"/>
          </p:nvPr>
        </p:nvSpPr>
        <p:spPr>
          <a:xfrm>
            <a:off x="740664" y="2240280"/>
            <a:ext cx="2286000" cy="2322576"/>
          </a:xfrm>
          <a:solidFill>
            <a:schemeClr val="accent6"/>
          </a:solidFill>
        </p:spPr>
        <p:txBody>
          <a:bodyPr/>
          <a:lstStyle/>
          <a:p>
            <a:r>
              <a:rPr lang="en-US"/>
              <a:t>Click icon to add picture</a:t>
            </a:r>
            <a:endParaRPr lang="en-US" dirty="0"/>
          </a:p>
        </p:txBody>
      </p:sp>
      <p:sp>
        <p:nvSpPr>
          <p:cNvPr id="16" name="Picture Placeholder 14">
            <a:extLst>
              <a:ext uri="{FF2B5EF4-FFF2-40B4-BE49-F238E27FC236}">
                <a16:creationId xmlns:a16="http://schemas.microsoft.com/office/drawing/2014/main" id="{C76B23B2-3605-4292-9F96-F34651B689A7}"/>
              </a:ext>
            </a:extLst>
          </p:cNvPr>
          <p:cNvSpPr>
            <a:spLocks noGrp="1"/>
          </p:cNvSpPr>
          <p:nvPr>
            <p:ph type="pic" sz="quarter" idx="14"/>
          </p:nvPr>
        </p:nvSpPr>
        <p:spPr>
          <a:xfrm>
            <a:off x="3538728" y="2240280"/>
            <a:ext cx="2286000" cy="2322576"/>
          </a:xfrm>
          <a:solidFill>
            <a:schemeClr val="accent6"/>
          </a:solidFill>
        </p:spPr>
        <p:txBody>
          <a:bodyPr/>
          <a:lstStyle/>
          <a:p>
            <a:r>
              <a:rPr lang="en-US"/>
              <a:t>Click icon to add picture</a:t>
            </a:r>
            <a:endParaRPr lang="en-US" dirty="0"/>
          </a:p>
        </p:txBody>
      </p:sp>
      <p:sp>
        <p:nvSpPr>
          <p:cNvPr id="17" name="Picture Placeholder 14">
            <a:extLst>
              <a:ext uri="{FF2B5EF4-FFF2-40B4-BE49-F238E27FC236}">
                <a16:creationId xmlns:a16="http://schemas.microsoft.com/office/drawing/2014/main" id="{AB1E9EC3-2FB6-4E1C-8211-306450FDEE7F}"/>
              </a:ext>
            </a:extLst>
          </p:cNvPr>
          <p:cNvSpPr>
            <a:spLocks noGrp="1"/>
          </p:cNvSpPr>
          <p:nvPr>
            <p:ph type="pic" sz="quarter" idx="15"/>
          </p:nvPr>
        </p:nvSpPr>
        <p:spPr>
          <a:xfrm>
            <a:off x="6345936" y="2267712"/>
            <a:ext cx="2286000" cy="2322576"/>
          </a:xfrm>
          <a:solidFill>
            <a:schemeClr val="accent6"/>
          </a:solidFill>
        </p:spPr>
        <p:txBody>
          <a:bodyPr/>
          <a:lstStyle/>
          <a:p>
            <a:r>
              <a:rPr lang="en-US"/>
              <a:t>Click icon to add picture</a:t>
            </a:r>
            <a:endParaRPr lang="en-US" dirty="0"/>
          </a:p>
        </p:txBody>
      </p:sp>
      <p:sp>
        <p:nvSpPr>
          <p:cNvPr id="18" name="Picture Placeholder 14">
            <a:extLst>
              <a:ext uri="{FF2B5EF4-FFF2-40B4-BE49-F238E27FC236}">
                <a16:creationId xmlns:a16="http://schemas.microsoft.com/office/drawing/2014/main" id="{F3628146-045F-4FBC-A365-3D1D4B3DA6E9}"/>
              </a:ext>
            </a:extLst>
          </p:cNvPr>
          <p:cNvSpPr>
            <a:spLocks noGrp="1"/>
          </p:cNvSpPr>
          <p:nvPr>
            <p:ph type="pic" sz="quarter" idx="16"/>
          </p:nvPr>
        </p:nvSpPr>
        <p:spPr>
          <a:xfrm>
            <a:off x="9153144" y="2267712"/>
            <a:ext cx="2286000" cy="2322576"/>
          </a:xfrm>
          <a:solidFill>
            <a:schemeClr val="accent6"/>
          </a:solidFill>
        </p:spPr>
        <p:txBody>
          <a:bodyPr/>
          <a:lstStyle/>
          <a:p>
            <a:r>
              <a:rPr lang="en-US"/>
              <a:t>Click icon to add picture</a:t>
            </a:r>
            <a:endParaRPr lang="en-US" dirty="0"/>
          </a:p>
        </p:txBody>
      </p:sp>
      <p:sp>
        <p:nvSpPr>
          <p:cNvPr id="20" name="Text Placeholder 19">
            <a:extLst>
              <a:ext uri="{FF2B5EF4-FFF2-40B4-BE49-F238E27FC236}">
                <a16:creationId xmlns:a16="http://schemas.microsoft.com/office/drawing/2014/main" id="{CB50972B-CA23-4B92-987F-EE48ECCFF590}"/>
              </a:ext>
            </a:extLst>
          </p:cNvPr>
          <p:cNvSpPr>
            <a:spLocks noGrp="1"/>
          </p:cNvSpPr>
          <p:nvPr>
            <p:ph type="body" sz="quarter" idx="17" hasCustomPrompt="1"/>
          </p:nvPr>
        </p:nvSpPr>
        <p:spPr>
          <a:xfrm>
            <a:off x="741363" y="4733925"/>
            <a:ext cx="2286000" cy="590550"/>
          </a:xfrm>
        </p:spPr>
        <p:txBody>
          <a:bodyPr>
            <a:normAutofit/>
          </a:bodyPr>
          <a:lstStyle>
            <a:lvl1pPr marL="0" indent="0" defTabSz="0">
              <a:spcBef>
                <a:spcPts val="0"/>
              </a:spcBef>
              <a:buNone/>
              <a:defRPr sz="2000">
                <a:latin typeface="+mj-lt"/>
              </a:defRPr>
            </a:lvl1pPr>
            <a:lvl2pPr marL="571500" indent="0">
              <a:buNone/>
              <a:defRPr/>
            </a:lvl2pPr>
            <a:lvl3pPr marL="1028700" indent="0">
              <a:buNone/>
              <a:defRPr/>
            </a:lvl3pPr>
            <a:lvl4pPr marL="1428750" indent="0">
              <a:buNone/>
              <a:defRPr/>
            </a:lvl4pPr>
            <a:lvl5pPr marL="1885950" indent="0">
              <a:buNone/>
              <a:defRPr/>
            </a:lvl5pPr>
          </a:lstStyle>
          <a:p>
            <a:pPr lvl="0"/>
            <a:r>
              <a:rPr lang="en-US" dirty="0"/>
              <a:t>Name</a:t>
            </a:r>
          </a:p>
        </p:txBody>
      </p:sp>
      <p:sp>
        <p:nvSpPr>
          <p:cNvPr id="23" name="Text Placeholder 19">
            <a:extLst>
              <a:ext uri="{FF2B5EF4-FFF2-40B4-BE49-F238E27FC236}">
                <a16:creationId xmlns:a16="http://schemas.microsoft.com/office/drawing/2014/main" id="{8DE19225-DA72-4A39-8CFD-695BFBB93E6D}"/>
              </a:ext>
            </a:extLst>
          </p:cNvPr>
          <p:cNvSpPr>
            <a:spLocks noGrp="1"/>
          </p:cNvSpPr>
          <p:nvPr>
            <p:ph type="body" sz="quarter" idx="18" hasCustomPrompt="1"/>
          </p:nvPr>
        </p:nvSpPr>
        <p:spPr>
          <a:xfrm>
            <a:off x="740664" y="5343144"/>
            <a:ext cx="2286000" cy="590550"/>
          </a:xfrm>
        </p:spPr>
        <p:txBody>
          <a:bodyPr>
            <a:normAutofit/>
          </a:bodyPr>
          <a:lstStyle>
            <a:lvl1pPr marL="0" indent="0" defTabSz="0">
              <a:spcBef>
                <a:spcPts val="0"/>
              </a:spcBef>
              <a:buNone/>
              <a:defRPr sz="1600"/>
            </a:lvl1pPr>
            <a:lvl2pPr marL="571500" indent="0">
              <a:buNone/>
              <a:defRPr/>
            </a:lvl2pPr>
            <a:lvl3pPr marL="1028700" indent="0">
              <a:buNone/>
              <a:defRPr/>
            </a:lvl3pPr>
            <a:lvl4pPr marL="1428750" indent="0">
              <a:buNone/>
              <a:defRPr/>
            </a:lvl4pPr>
            <a:lvl5pPr marL="1885950" indent="0">
              <a:buNone/>
              <a:defRPr/>
            </a:lvl5pPr>
          </a:lstStyle>
          <a:p>
            <a:pPr lvl="0"/>
            <a:r>
              <a:rPr lang="en-US" dirty="0"/>
              <a:t>Title</a:t>
            </a:r>
          </a:p>
        </p:txBody>
      </p:sp>
      <p:sp>
        <p:nvSpPr>
          <p:cNvPr id="24" name="Text Placeholder 19">
            <a:extLst>
              <a:ext uri="{FF2B5EF4-FFF2-40B4-BE49-F238E27FC236}">
                <a16:creationId xmlns:a16="http://schemas.microsoft.com/office/drawing/2014/main" id="{E66A7C97-DBB6-4333-B12F-E26C38E6975C}"/>
              </a:ext>
            </a:extLst>
          </p:cNvPr>
          <p:cNvSpPr>
            <a:spLocks noGrp="1"/>
          </p:cNvSpPr>
          <p:nvPr>
            <p:ph type="body" sz="quarter" idx="19" hasCustomPrompt="1"/>
          </p:nvPr>
        </p:nvSpPr>
        <p:spPr>
          <a:xfrm>
            <a:off x="3538728" y="4733925"/>
            <a:ext cx="2286000" cy="590550"/>
          </a:xfrm>
        </p:spPr>
        <p:txBody>
          <a:bodyPr>
            <a:normAutofit/>
          </a:bodyPr>
          <a:lstStyle>
            <a:lvl1pPr marL="0" indent="0" defTabSz="0">
              <a:spcBef>
                <a:spcPts val="0"/>
              </a:spcBef>
              <a:buNone/>
              <a:defRPr sz="2000">
                <a:latin typeface="+mj-lt"/>
              </a:defRPr>
            </a:lvl1pPr>
            <a:lvl2pPr marL="571500" indent="0">
              <a:buNone/>
              <a:defRPr/>
            </a:lvl2pPr>
            <a:lvl3pPr marL="1028700" indent="0">
              <a:buNone/>
              <a:defRPr/>
            </a:lvl3pPr>
            <a:lvl4pPr marL="1428750" indent="0">
              <a:buNone/>
              <a:defRPr/>
            </a:lvl4pPr>
            <a:lvl5pPr marL="1885950" indent="0">
              <a:buNone/>
              <a:defRPr/>
            </a:lvl5pPr>
          </a:lstStyle>
          <a:p>
            <a:pPr lvl="0"/>
            <a:r>
              <a:rPr lang="en-US" dirty="0"/>
              <a:t>Name</a:t>
            </a:r>
          </a:p>
        </p:txBody>
      </p:sp>
      <p:sp>
        <p:nvSpPr>
          <p:cNvPr id="25" name="Text Placeholder 19">
            <a:extLst>
              <a:ext uri="{FF2B5EF4-FFF2-40B4-BE49-F238E27FC236}">
                <a16:creationId xmlns:a16="http://schemas.microsoft.com/office/drawing/2014/main" id="{041FA0B5-660E-478A-AF8A-196DBD6AE43A}"/>
              </a:ext>
            </a:extLst>
          </p:cNvPr>
          <p:cNvSpPr>
            <a:spLocks noGrp="1"/>
          </p:cNvSpPr>
          <p:nvPr>
            <p:ph type="body" sz="quarter" idx="20" hasCustomPrompt="1"/>
          </p:nvPr>
        </p:nvSpPr>
        <p:spPr>
          <a:xfrm>
            <a:off x="3538029" y="5343144"/>
            <a:ext cx="2286000" cy="590550"/>
          </a:xfrm>
        </p:spPr>
        <p:txBody>
          <a:bodyPr>
            <a:normAutofit/>
          </a:bodyPr>
          <a:lstStyle>
            <a:lvl1pPr marL="0" indent="0" defTabSz="0">
              <a:spcBef>
                <a:spcPts val="0"/>
              </a:spcBef>
              <a:buNone/>
              <a:defRPr sz="1600"/>
            </a:lvl1pPr>
            <a:lvl2pPr marL="571500" indent="0">
              <a:buNone/>
              <a:defRPr/>
            </a:lvl2pPr>
            <a:lvl3pPr marL="1028700" indent="0">
              <a:buNone/>
              <a:defRPr/>
            </a:lvl3pPr>
            <a:lvl4pPr marL="1428750" indent="0">
              <a:buNone/>
              <a:defRPr/>
            </a:lvl4pPr>
            <a:lvl5pPr marL="1885950" indent="0">
              <a:buNone/>
              <a:defRPr/>
            </a:lvl5pPr>
          </a:lstStyle>
          <a:p>
            <a:pPr lvl="0"/>
            <a:r>
              <a:rPr lang="en-US" dirty="0"/>
              <a:t>Title</a:t>
            </a:r>
          </a:p>
        </p:txBody>
      </p:sp>
      <p:sp>
        <p:nvSpPr>
          <p:cNvPr id="26" name="Text Placeholder 19">
            <a:extLst>
              <a:ext uri="{FF2B5EF4-FFF2-40B4-BE49-F238E27FC236}">
                <a16:creationId xmlns:a16="http://schemas.microsoft.com/office/drawing/2014/main" id="{77C92085-3D01-44E4-BA12-E39F1EA0ACE5}"/>
              </a:ext>
            </a:extLst>
          </p:cNvPr>
          <p:cNvSpPr>
            <a:spLocks noGrp="1"/>
          </p:cNvSpPr>
          <p:nvPr>
            <p:ph type="body" sz="quarter" idx="21" hasCustomPrompt="1"/>
          </p:nvPr>
        </p:nvSpPr>
        <p:spPr>
          <a:xfrm>
            <a:off x="6367973" y="4733544"/>
            <a:ext cx="2286000" cy="590550"/>
          </a:xfrm>
        </p:spPr>
        <p:txBody>
          <a:bodyPr>
            <a:normAutofit/>
          </a:bodyPr>
          <a:lstStyle>
            <a:lvl1pPr marL="0" indent="0" defTabSz="0">
              <a:spcBef>
                <a:spcPts val="0"/>
              </a:spcBef>
              <a:buNone/>
              <a:defRPr sz="2000">
                <a:latin typeface="+mj-lt"/>
              </a:defRPr>
            </a:lvl1pPr>
            <a:lvl2pPr marL="571500" indent="0">
              <a:buNone/>
              <a:defRPr/>
            </a:lvl2pPr>
            <a:lvl3pPr marL="1028700" indent="0">
              <a:buNone/>
              <a:defRPr/>
            </a:lvl3pPr>
            <a:lvl4pPr marL="1428750" indent="0">
              <a:buNone/>
              <a:defRPr/>
            </a:lvl4pPr>
            <a:lvl5pPr marL="1885950" indent="0">
              <a:buNone/>
              <a:defRPr/>
            </a:lvl5pPr>
          </a:lstStyle>
          <a:p>
            <a:pPr lvl="0"/>
            <a:r>
              <a:rPr lang="en-US" dirty="0"/>
              <a:t>Name</a:t>
            </a:r>
          </a:p>
        </p:txBody>
      </p:sp>
      <p:sp>
        <p:nvSpPr>
          <p:cNvPr id="27" name="Text Placeholder 19">
            <a:extLst>
              <a:ext uri="{FF2B5EF4-FFF2-40B4-BE49-F238E27FC236}">
                <a16:creationId xmlns:a16="http://schemas.microsoft.com/office/drawing/2014/main" id="{35DA97BC-7224-440A-A227-8F4A1018043A}"/>
              </a:ext>
            </a:extLst>
          </p:cNvPr>
          <p:cNvSpPr>
            <a:spLocks noGrp="1"/>
          </p:cNvSpPr>
          <p:nvPr>
            <p:ph type="body" sz="quarter" idx="22" hasCustomPrompt="1"/>
          </p:nvPr>
        </p:nvSpPr>
        <p:spPr>
          <a:xfrm>
            <a:off x="6367274" y="5342763"/>
            <a:ext cx="2286000" cy="590550"/>
          </a:xfrm>
        </p:spPr>
        <p:txBody>
          <a:bodyPr>
            <a:normAutofit/>
          </a:bodyPr>
          <a:lstStyle>
            <a:lvl1pPr marL="0" indent="0" defTabSz="0">
              <a:spcBef>
                <a:spcPts val="0"/>
              </a:spcBef>
              <a:buNone/>
              <a:defRPr sz="1600"/>
            </a:lvl1pPr>
            <a:lvl2pPr marL="571500" indent="0">
              <a:buNone/>
              <a:defRPr/>
            </a:lvl2pPr>
            <a:lvl3pPr marL="1028700" indent="0">
              <a:buNone/>
              <a:defRPr/>
            </a:lvl3pPr>
            <a:lvl4pPr marL="1428750" indent="0">
              <a:buNone/>
              <a:defRPr/>
            </a:lvl4pPr>
            <a:lvl5pPr marL="1885950" indent="0">
              <a:buNone/>
              <a:defRPr/>
            </a:lvl5pPr>
          </a:lstStyle>
          <a:p>
            <a:pPr lvl="0"/>
            <a:r>
              <a:rPr lang="en-US" dirty="0"/>
              <a:t>Title</a:t>
            </a:r>
          </a:p>
        </p:txBody>
      </p:sp>
      <p:sp>
        <p:nvSpPr>
          <p:cNvPr id="28" name="Text Placeholder 19">
            <a:extLst>
              <a:ext uri="{FF2B5EF4-FFF2-40B4-BE49-F238E27FC236}">
                <a16:creationId xmlns:a16="http://schemas.microsoft.com/office/drawing/2014/main" id="{C236524B-4724-42FA-A2B2-33566478FD42}"/>
              </a:ext>
            </a:extLst>
          </p:cNvPr>
          <p:cNvSpPr>
            <a:spLocks noGrp="1"/>
          </p:cNvSpPr>
          <p:nvPr>
            <p:ph type="body" sz="quarter" idx="23" hasCustomPrompt="1"/>
          </p:nvPr>
        </p:nvSpPr>
        <p:spPr>
          <a:xfrm>
            <a:off x="9164639" y="4737100"/>
            <a:ext cx="2286000" cy="590550"/>
          </a:xfrm>
        </p:spPr>
        <p:txBody>
          <a:bodyPr>
            <a:normAutofit/>
          </a:bodyPr>
          <a:lstStyle>
            <a:lvl1pPr marL="0" indent="0" defTabSz="0">
              <a:spcBef>
                <a:spcPts val="0"/>
              </a:spcBef>
              <a:buNone/>
              <a:defRPr sz="2000">
                <a:latin typeface="+mj-lt"/>
              </a:defRPr>
            </a:lvl1pPr>
            <a:lvl2pPr marL="571500" indent="0">
              <a:buNone/>
              <a:defRPr/>
            </a:lvl2pPr>
            <a:lvl3pPr marL="1028700" indent="0">
              <a:buNone/>
              <a:defRPr/>
            </a:lvl3pPr>
            <a:lvl4pPr marL="1428750" indent="0">
              <a:buNone/>
              <a:defRPr/>
            </a:lvl4pPr>
            <a:lvl5pPr marL="1885950" indent="0">
              <a:buNone/>
              <a:defRPr/>
            </a:lvl5pPr>
          </a:lstStyle>
          <a:p>
            <a:pPr lvl="0"/>
            <a:r>
              <a:rPr lang="en-US" dirty="0"/>
              <a:t>Name</a:t>
            </a:r>
          </a:p>
        </p:txBody>
      </p:sp>
      <p:sp>
        <p:nvSpPr>
          <p:cNvPr id="29" name="Text Placeholder 19">
            <a:extLst>
              <a:ext uri="{FF2B5EF4-FFF2-40B4-BE49-F238E27FC236}">
                <a16:creationId xmlns:a16="http://schemas.microsoft.com/office/drawing/2014/main" id="{5F7DE4ED-8F4D-465C-86B4-2372AE291F56}"/>
              </a:ext>
            </a:extLst>
          </p:cNvPr>
          <p:cNvSpPr>
            <a:spLocks noGrp="1"/>
          </p:cNvSpPr>
          <p:nvPr>
            <p:ph type="body" sz="quarter" idx="24" hasCustomPrompt="1"/>
          </p:nvPr>
        </p:nvSpPr>
        <p:spPr>
          <a:xfrm>
            <a:off x="9163940" y="5346319"/>
            <a:ext cx="2286000" cy="590550"/>
          </a:xfrm>
        </p:spPr>
        <p:txBody>
          <a:bodyPr>
            <a:normAutofit/>
          </a:bodyPr>
          <a:lstStyle>
            <a:lvl1pPr marL="0" indent="0" defTabSz="0">
              <a:spcBef>
                <a:spcPts val="0"/>
              </a:spcBef>
              <a:buNone/>
              <a:defRPr sz="1600"/>
            </a:lvl1pPr>
            <a:lvl2pPr marL="571500" indent="0">
              <a:buNone/>
              <a:defRPr/>
            </a:lvl2pPr>
            <a:lvl3pPr marL="1028700" indent="0">
              <a:buNone/>
              <a:defRPr/>
            </a:lvl3pPr>
            <a:lvl4pPr marL="1428750" indent="0">
              <a:buNone/>
              <a:defRPr/>
            </a:lvl4pPr>
            <a:lvl5pPr marL="1885950" indent="0">
              <a:buNone/>
              <a:defRPr/>
            </a:lvl5pPr>
          </a:lstStyle>
          <a:p>
            <a:pPr lvl="0"/>
            <a:r>
              <a:rPr lang="en-US" dirty="0"/>
              <a:t>Title</a:t>
            </a:r>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r>
              <a:rPr lang="en-US"/>
              <a:t>3/10/2022</a:t>
            </a:r>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r>
              <a:rPr lang="en-US"/>
              <a:t>February CARES Release</a:t>
            </a:r>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380455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2 column (comparison slide)">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2560320"/>
            <a:ext cx="5157787" cy="3446463"/>
          </a:xfrm>
          <a:solidFill>
            <a:schemeClr val="bg1"/>
          </a:solidFill>
        </p:spPr>
        <p:txBody>
          <a:bodyPr>
            <a:normAutofit/>
          </a:bodyPr>
          <a:lstStyle>
            <a:lvl1pPr>
              <a:buClr>
                <a:schemeClr val="tx2">
                  <a:lumMod val="50000"/>
                  <a:lumOff val="50000"/>
                </a:schemeClr>
              </a:buClr>
              <a:defRPr sz="1800"/>
            </a:lvl1pPr>
            <a:lvl2pPr>
              <a:buClr>
                <a:schemeClr val="tx2">
                  <a:lumMod val="50000"/>
                  <a:lumOff val="50000"/>
                </a:schemeClr>
              </a:buClr>
              <a:defRPr sz="1800"/>
            </a:lvl2pPr>
            <a:lvl3pPr>
              <a:buClr>
                <a:schemeClr val="tx2">
                  <a:lumMod val="50000"/>
                  <a:lumOff val="50000"/>
                </a:schemeClr>
              </a:buClr>
              <a:defRPr sz="1800"/>
            </a:lvl3pPr>
            <a:lvl4pPr>
              <a:buClr>
                <a:schemeClr val="tx2">
                  <a:lumMod val="50000"/>
                  <a:lumOff val="50000"/>
                </a:schemeClr>
              </a:buClr>
              <a:defRPr sz="1800"/>
            </a:lvl4pPr>
            <a:lvl5pPr>
              <a:buClr>
                <a:schemeClr val="tx2">
                  <a:lumMod val="50000"/>
                  <a:lumOff val="50000"/>
                </a:schemeClr>
              </a:buCl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2560320"/>
            <a:ext cx="5183188" cy="3446463"/>
          </a:xfrm>
        </p:spPr>
        <p:txBody>
          <a:bodyPr>
            <a:normAutofit/>
          </a:bodyPr>
          <a:lstStyle>
            <a:lvl1pPr>
              <a:buClr>
                <a:schemeClr val="tx2">
                  <a:lumMod val="50000"/>
                  <a:lumOff val="50000"/>
                </a:schemeClr>
              </a:buClr>
              <a:defRPr sz="1800"/>
            </a:lvl1pPr>
            <a:lvl2pPr>
              <a:buClr>
                <a:schemeClr val="tx2">
                  <a:lumMod val="50000"/>
                  <a:lumOff val="50000"/>
                </a:schemeClr>
              </a:buClr>
              <a:defRPr sz="1800"/>
            </a:lvl2pPr>
            <a:lvl3pPr>
              <a:buClr>
                <a:schemeClr val="tx2">
                  <a:lumMod val="50000"/>
                  <a:lumOff val="50000"/>
                </a:schemeClr>
              </a:buClr>
              <a:defRPr sz="1800"/>
            </a:lvl3pPr>
            <a:lvl4pPr>
              <a:buClr>
                <a:schemeClr val="tx2">
                  <a:lumMod val="50000"/>
                  <a:lumOff val="50000"/>
                </a:schemeClr>
              </a:buClr>
              <a:defRPr sz="1800"/>
            </a:lvl4pPr>
            <a:lvl5pPr>
              <a:buClr>
                <a:schemeClr val="tx2">
                  <a:lumMod val="50000"/>
                  <a:lumOff val="50000"/>
                </a:schemeClr>
              </a:buCl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r>
              <a:rPr lang="en-US"/>
              <a:t>3/10/2022</a:t>
            </a:r>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r>
              <a:rPr lang="en-US"/>
              <a:t>February CARES Release</a:t>
            </a:r>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28844951-7827-47D4-8276-7DDE1FA7D85A}" type="slidenum">
              <a:rPr lang="en-US" smtClean="0"/>
              <a:t>‹#›</a:t>
            </a:fld>
            <a:endParaRPr lang="en-US"/>
          </a:p>
        </p:txBody>
      </p:sp>
      <p:sp>
        <p:nvSpPr>
          <p:cNvPr id="10" name="Title 9">
            <a:extLst>
              <a:ext uri="{FF2B5EF4-FFF2-40B4-BE49-F238E27FC236}">
                <a16:creationId xmlns:a16="http://schemas.microsoft.com/office/drawing/2014/main" id="{351C83D0-CBAB-4E41-89AB-89FF36D38A0A}"/>
              </a:ext>
            </a:extLst>
          </p:cNvPr>
          <p:cNvSpPr>
            <a:spLocks noGrp="1"/>
          </p:cNvSpPr>
          <p:nvPr>
            <p:ph type="title"/>
          </p:nvPr>
        </p:nvSpPr>
        <p:spPr/>
        <p:txBody>
          <a:bodyPr/>
          <a:lstStyle/>
          <a:p>
            <a:r>
              <a:rPr lang="en-US"/>
              <a:t>Click to edit Master title style</a:t>
            </a:r>
          </a:p>
        </p:txBody>
      </p:sp>
      <p:sp>
        <p:nvSpPr>
          <p:cNvPr id="11" name="Text Placeholder 2">
            <a:extLst>
              <a:ext uri="{FF2B5EF4-FFF2-40B4-BE49-F238E27FC236}">
                <a16:creationId xmlns:a16="http://schemas.microsoft.com/office/drawing/2014/main" id="{9C302BB0-D231-4195-8083-264C01DF99B8}"/>
              </a:ext>
            </a:extLst>
          </p:cNvPr>
          <p:cNvSpPr>
            <a:spLocks noGrp="1"/>
          </p:cNvSpPr>
          <p:nvPr>
            <p:ph type="body" idx="1"/>
          </p:nvPr>
        </p:nvSpPr>
        <p:spPr>
          <a:xfrm>
            <a:off x="839787" y="2011680"/>
            <a:ext cx="5157787" cy="530352"/>
          </a:xfrm>
        </p:spPr>
        <p:txBody>
          <a:bodyPr anchor="t" anchorCtr="0">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Text Placeholder 4">
            <a:extLst>
              <a:ext uri="{FF2B5EF4-FFF2-40B4-BE49-F238E27FC236}">
                <a16:creationId xmlns:a16="http://schemas.microsoft.com/office/drawing/2014/main" id="{5B2A70FA-99E0-466C-AC57-33C48353BBDB}"/>
              </a:ext>
            </a:extLst>
          </p:cNvPr>
          <p:cNvSpPr>
            <a:spLocks noGrp="1"/>
          </p:cNvSpPr>
          <p:nvPr>
            <p:ph type="body" sz="quarter" idx="13"/>
          </p:nvPr>
        </p:nvSpPr>
        <p:spPr>
          <a:xfrm>
            <a:off x="6169027" y="2011680"/>
            <a:ext cx="5183187" cy="530352"/>
          </a:xfrm>
        </p:spPr>
        <p:txBody>
          <a:bodyPr anchor="t" anchorCtr="0">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extLst>
      <p:ext uri="{BB962C8B-B14F-4D97-AF65-F5344CB8AC3E}">
        <p14:creationId xmlns:p14="http://schemas.microsoft.com/office/powerpoint/2010/main" val="945747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685800"/>
            <a:ext cx="10515600" cy="132588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2011680"/>
            <a:ext cx="3383280" cy="530352"/>
          </a:xfrm>
        </p:spPr>
        <p:txBody>
          <a:bodyPr anchor="t" anchorCtr="0">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2560320"/>
            <a:ext cx="3383280" cy="3446463"/>
          </a:xfrm>
        </p:spPr>
        <p:txBody>
          <a:bodyPr>
            <a:normAutofit/>
          </a:bodyPr>
          <a:lstStyle>
            <a:lvl1pPr>
              <a:buClr>
                <a:schemeClr val="tx2">
                  <a:lumMod val="50000"/>
                  <a:lumOff val="50000"/>
                </a:schemeClr>
              </a:buClr>
              <a:defRPr sz="1400"/>
            </a:lvl1pPr>
            <a:lvl2pPr>
              <a:buClr>
                <a:schemeClr val="tx2">
                  <a:lumMod val="50000"/>
                  <a:lumOff val="50000"/>
                </a:schemeClr>
              </a:buClr>
              <a:defRPr sz="1400"/>
            </a:lvl2pPr>
            <a:lvl3pPr>
              <a:buClr>
                <a:schemeClr val="tx2">
                  <a:lumMod val="50000"/>
                  <a:lumOff val="50000"/>
                </a:schemeClr>
              </a:buClr>
              <a:defRPr sz="1400"/>
            </a:lvl3pPr>
            <a:lvl4pPr>
              <a:buClr>
                <a:schemeClr val="tx2">
                  <a:lumMod val="50000"/>
                  <a:lumOff val="50000"/>
                </a:schemeClr>
              </a:buClr>
              <a:defRPr sz="1400"/>
            </a:lvl4pPr>
            <a:lvl5pPr>
              <a:buClr>
                <a:schemeClr val="tx2">
                  <a:lumMod val="50000"/>
                  <a:lumOff val="50000"/>
                </a:schemeClr>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4404360" y="2011680"/>
            <a:ext cx="3383280" cy="530352"/>
          </a:xfrm>
        </p:spPr>
        <p:txBody>
          <a:bodyPr anchor="t" anchorCtr="0">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4404360" y="2560320"/>
            <a:ext cx="3383280" cy="3446463"/>
          </a:xfrm>
        </p:spPr>
        <p:txBody>
          <a:bodyPr>
            <a:normAutofit/>
          </a:bodyPr>
          <a:lstStyle>
            <a:lvl1pPr>
              <a:buClr>
                <a:schemeClr val="tx2">
                  <a:lumMod val="50000"/>
                  <a:lumOff val="50000"/>
                </a:schemeClr>
              </a:buClr>
              <a:defRPr sz="1400"/>
            </a:lvl1pPr>
            <a:lvl2pPr>
              <a:buClr>
                <a:schemeClr val="tx2">
                  <a:lumMod val="50000"/>
                  <a:lumOff val="50000"/>
                </a:schemeClr>
              </a:buClr>
              <a:defRPr sz="1400"/>
            </a:lvl2pPr>
            <a:lvl3pPr>
              <a:buClr>
                <a:schemeClr val="tx2">
                  <a:lumMod val="50000"/>
                  <a:lumOff val="50000"/>
                </a:schemeClr>
              </a:buClr>
              <a:defRPr sz="1400"/>
            </a:lvl3pPr>
            <a:lvl4pPr>
              <a:buClr>
                <a:schemeClr val="tx2">
                  <a:lumMod val="50000"/>
                  <a:lumOff val="50000"/>
                </a:schemeClr>
              </a:buClr>
              <a:defRPr sz="1400"/>
            </a:lvl4pPr>
            <a:lvl5pPr>
              <a:buClr>
                <a:schemeClr val="tx2">
                  <a:lumMod val="50000"/>
                  <a:lumOff val="50000"/>
                </a:schemeClr>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4">
            <a:extLst>
              <a:ext uri="{FF2B5EF4-FFF2-40B4-BE49-F238E27FC236}">
                <a16:creationId xmlns:a16="http://schemas.microsoft.com/office/drawing/2014/main" id="{422881CE-A366-4A3A-AE00-9B14BEFE4A95}"/>
              </a:ext>
            </a:extLst>
          </p:cNvPr>
          <p:cNvSpPr>
            <a:spLocks noGrp="1"/>
          </p:cNvSpPr>
          <p:nvPr>
            <p:ph type="body" sz="quarter" idx="13"/>
          </p:nvPr>
        </p:nvSpPr>
        <p:spPr>
          <a:xfrm>
            <a:off x="7968934" y="2011680"/>
            <a:ext cx="3383280" cy="530352"/>
          </a:xfrm>
        </p:spPr>
        <p:txBody>
          <a:bodyPr anchor="t" anchorCtr="0">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5">
            <a:extLst>
              <a:ext uri="{FF2B5EF4-FFF2-40B4-BE49-F238E27FC236}">
                <a16:creationId xmlns:a16="http://schemas.microsoft.com/office/drawing/2014/main" id="{3CF16E98-73C9-47B5-B88B-9120BEB9F09B}"/>
              </a:ext>
            </a:extLst>
          </p:cNvPr>
          <p:cNvSpPr>
            <a:spLocks noGrp="1"/>
          </p:cNvSpPr>
          <p:nvPr>
            <p:ph sz="quarter" idx="14"/>
          </p:nvPr>
        </p:nvSpPr>
        <p:spPr>
          <a:xfrm>
            <a:off x="7968934" y="2560320"/>
            <a:ext cx="3383280" cy="3446463"/>
          </a:xfrm>
        </p:spPr>
        <p:txBody>
          <a:bodyPr>
            <a:normAutofit/>
          </a:bodyPr>
          <a:lstStyle>
            <a:lvl1pPr>
              <a:buClr>
                <a:schemeClr val="tx2">
                  <a:lumMod val="50000"/>
                  <a:lumOff val="50000"/>
                </a:schemeClr>
              </a:buClr>
              <a:defRPr sz="1400"/>
            </a:lvl1pPr>
            <a:lvl2pPr>
              <a:buClr>
                <a:schemeClr val="tx2">
                  <a:lumMod val="50000"/>
                  <a:lumOff val="50000"/>
                </a:schemeClr>
              </a:buClr>
              <a:defRPr sz="1400"/>
            </a:lvl2pPr>
            <a:lvl3pPr>
              <a:buClr>
                <a:schemeClr val="tx2">
                  <a:lumMod val="50000"/>
                  <a:lumOff val="50000"/>
                </a:schemeClr>
              </a:buClr>
              <a:defRPr sz="1400"/>
            </a:lvl3pPr>
            <a:lvl4pPr>
              <a:buClr>
                <a:schemeClr val="tx2">
                  <a:lumMod val="50000"/>
                  <a:lumOff val="50000"/>
                </a:schemeClr>
              </a:buClr>
              <a:defRPr sz="1400"/>
            </a:lvl4pPr>
            <a:lvl5pPr>
              <a:buClr>
                <a:schemeClr val="tx2">
                  <a:lumMod val="50000"/>
                  <a:lumOff val="50000"/>
                </a:schemeClr>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r>
              <a:rPr lang="en-US"/>
              <a:t>3/10/2022</a:t>
            </a:r>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r>
              <a:rPr lang="en-US"/>
              <a:t>February CARES Release</a:t>
            </a:r>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658878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ame 7">
            <a:extLst>
              <a:ext uri="{FF2B5EF4-FFF2-40B4-BE49-F238E27FC236}">
                <a16:creationId xmlns:a16="http://schemas.microsoft.com/office/drawing/2014/main" id="{DD7EAFE6-2BB9-41FB-9CF4-588CFC708774}"/>
              </a:ext>
            </a:extLst>
          </p:cNvPr>
          <p:cNvSpPr/>
          <p:nvPr/>
        </p:nvSpPr>
        <p:spPr>
          <a:xfrm>
            <a:off x="1524"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838200" y="68103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838200" y="2178657"/>
            <a:ext cx="10515600" cy="399830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838200" y="6429375"/>
            <a:ext cx="2743200" cy="365125"/>
          </a:xfrm>
          <a:prstGeom prst="rect">
            <a:avLst/>
          </a:prstGeom>
        </p:spPr>
        <p:txBody>
          <a:bodyPr vert="horz" lIns="91440" tIns="45720" rIns="91440" bIns="45720" rtlCol="0" anchor="ctr"/>
          <a:lstStyle>
            <a:lvl1pPr algn="l">
              <a:defRPr sz="900" cap="all" spc="150" baseline="0">
                <a:solidFill>
                  <a:srgbClr val="FFFFFF"/>
                </a:solidFill>
              </a:defRPr>
            </a:lvl1pPr>
          </a:lstStyle>
          <a:p>
            <a:r>
              <a:rPr lang="en-US"/>
              <a:t>3/10/2022</a:t>
            </a:r>
            <a:endParaRPr lang="en-US" dirty="0"/>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038600" y="6429375"/>
            <a:ext cx="4114800" cy="365125"/>
          </a:xfrm>
          <a:prstGeom prst="rect">
            <a:avLst/>
          </a:prstGeom>
        </p:spPr>
        <p:txBody>
          <a:bodyPr vert="horz" lIns="91440" tIns="45720" rIns="91440" bIns="45720" rtlCol="0" anchor="ctr"/>
          <a:lstStyle>
            <a:lvl1pPr algn="ctr">
              <a:defRPr sz="900" cap="all" spc="150" baseline="0">
                <a:solidFill>
                  <a:srgbClr val="FFFFFF"/>
                </a:solidFill>
              </a:defRPr>
            </a:lvl1pPr>
          </a:lstStyle>
          <a:p>
            <a:r>
              <a:rPr lang="en-US">
                <a:solidFill>
                  <a:srgbClr val="FFFFFF"/>
                </a:solidFill>
              </a:rPr>
              <a:t>February CARES Release</a:t>
            </a:r>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8610600" y="6429375"/>
            <a:ext cx="2743200" cy="365125"/>
          </a:xfrm>
          <a:prstGeom prst="rect">
            <a:avLst/>
          </a:prstGeom>
        </p:spPr>
        <p:txBody>
          <a:bodyPr vert="horz" lIns="91440" tIns="45720" rIns="91440" bIns="45720" rtlCol="0" anchor="ctr"/>
          <a:lstStyle>
            <a:lvl1pPr algn="r">
              <a:defRPr sz="900" cap="all" spc="150" baseline="0">
                <a:solidFill>
                  <a:srgbClr val="FFFFFF"/>
                </a:solidFill>
              </a:defRPr>
            </a:lvl1pPr>
          </a:lstStyle>
          <a:p>
            <a:fld id="{28844951-7827-47D4-8276-7DDE1FA7D85A}" type="slidenum">
              <a:rPr lang="en-US" smtClean="0"/>
              <a:pPr/>
              <a:t>‹#›</a:t>
            </a:fld>
            <a:endParaRPr lang="en-US"/>
          </a:p>
        </p:txBody>
      </p:sp>
    </p:spTree>
    <p:extLst>
      <p:ext uri="{BB962C8B-B14F-4D97-AF65-F5344CB8AC3E}">
        <p14:creationId xmlns:p14="http://schemas.microsoft.com/office/powerpoint/2010/main" val="2314514164"/>
      </p:ext>
    </p:extLst>
  </p:cSld>
  <p:clrMap bg1="lt1" tx1="dk1" bg2="lt2" tx2="dk2" accent1="accent1" accent2="accent2" accent3="accent3" accent4="accent4" accent5="accent5" accent6="accent6" hlink="hlink" folHlink="folHlink"/>
  <p:sldLayoutIdLst>
    <p:sldLayoutId id="2147483697" r:id="rId1"/>
    <p:sldLayoutId id="2147483696" r:id="rId2"/>
    <p:sldLayoutId id="2147483699" r:id="rId3"/>
    <p:sldLayoutId id="2147483698" r:id="rId4"/>
    <p:sldLayoutId id="2147483686" r:id="rId5"/>
    <p:sldLayoutId id="2147483700" r:id="rId6"/>
    <p:sldLayoutId id="2147483705" r:id="rId7"/>
    <p:sldLayoutId id="2147483689" r:id="rId8"/>
    <p:sldLayoutId id="2147483704" r:id="rId9"/>
    <p:sldLayoutId id="2147483702" r:id="rId10"/>
    <p:sldLayoutId id="2147483701" r:id="rId11"/>
    <p:sldLayoutId id="2147483703" r:id="rId12"/>
    <p:sldLayoutId id="2147483685" r:id="rId13"/>
    <p:sldLayoutId id="2147483687" r:id="rId14"/>
    <p:sldLayoutId id="2147483688" r:id="rId15"/>
    <p:sldLayoutId id="2147483690" r:id="rId16"/>
    <p:sldLayoutId id="2147483692" r:id="rId17"/>
    <p:sldLayoutId id="2147483693" r:id="rId18"/>
  </p:sldLayoutIdLst>
  <p:hf hdr="0"/>
  <p:txStyles>
    <p:titleStyle>
      <a:lvl1pPr marL="0" algn="l" defTabSz="914400" rtl="0" eaLnBrk="1" latinLnBrk="0" hangingPunct="1">
        <a:lnSpc>
          <a:spcPct val="90000"/>
        </a:lnSpc>
        <a:spcBef>
          <a:spcPct val="0"/>
        </a:spcBef>
        <a:buNone/>
        <a:defRPr lang="en-US" sz="5200" kern="1200" dirty="0">
          <a:gradFill flip="none" rotWithShape="1">
            <a:gsLst>
              <a:gs pos="0">
                <a:schemeClr val="accent5"/>
              </a:gs>
              <a:gs pos="100000">
                <a:schemeClr val="accent1">
                  <a:alpha val="70000"/>
                </a:schemeClr>
              </a:gs>
            </a:gsLst>
            <a:lin ang="0" scaled="1"/>
            <a:tileRect/>
          </a:gradFill>
          <a:latin typeface="+mj-lt"/>
          <a:ea typeface="+mn-ea"/>
          <a:cs typeface="Angsana New" panose="02020603050405020304" pitchFamily="18" charset="-34"/>
        </a:defRPr>
      </a:lvl1pPr>
    </p:titleStyle>
    <p:bodyStyle>
      <a:lvl1pPr marL="457200" indent="-228600" algn="l" defTabSz="914400" rtl="0" eaLnBrk="1" latinLnBrk="0" hangingPunct="1">
        <a:lnSpc>
          <a:spcPct val="110000"/>
        </a:lnSpc>
        <a:spcBef>
          <a:spcPts val="1000"/>
        </a:spcBef>
        <a:buClr>
          <a:schemeClr val="tx2">
            <a:lumMod val="10000"/>
            <a:lumOff val="90000"/>
          </a:schemeClr>
        </a:buClr>
        <a:buSzPct val="80000"/>
        <a:buFont typeface="Wingdings" panose="05000000000000000000" pitchFamily="2" charset="2"/>
        <a:buChar char="§"/>
        <a:defRPr sz="3200" kern="1200">
          <a:solidFill>
            <a:schemeClr val="tx2">
              <a:alpha val="70000"/>
            </a:schemeClr>
          </a:solidFill>
          <a:latin typeface="+mn-lt"/>
          <a:ea typeface="+mn-ea"/>
          <a:cs typeface="+mn-cs"/>
        </a:defRPr>
      </a:lvl1pPr>
      <a:lvl2pPr marL="8001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800" kern="1200">
          <a:solidFill>
            <a:schemeClr val="tx2">
              <a:alpha val="70000"/>
            </a:schemeClr>
          </a:solidFill>
          <a:latin typeface="+mn-lt"/>
          <a:ea typeface="+mn-ea"/>
          <a:cs typeface="+mn-cs"/>
        </a:defRPr>
      </a:lvl2pPr>
      <a:lvl3pPr marL="12573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400" kern="1200">
          <a:solidFill>
            <a:schemeClr val="tx2">
              <a:alpha val="70000"/>
            </a:schemeClr>
          </a:solidFill>
          <a:latin typeface="+mn-lt"/>
          <a:ea typeface="+mn-ea"/>
          <a:cs typeface="+mn-cs"/>
        </a:defRPr>
      </a:lvl3pPr>
      <a:lvl4pPr marL="16573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000" kern="1200">
          <a:solidFill>
            <a:schemeClr val="tx2">
              <a:alpha val="70000"/>
            </a:schemeClr>
          </a:solidFill>
          <a:latin typeface="+mn-lt"/>
          <a:ea typeface="+mn-ea"/>
          <a:cs typeface="+mn-cs"/>
        </a:defRPr>
      </a:lvl4pPr>
      <a:lvl5pPr marL="21145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000" kern="1200">
          <a:solidFill>
            <a:schemeClr val="tx2">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E9A7C78-91FD-4B88-953D-5A4363761BD1}"/>
              </a:ext>
            </a:extLst>
          </p:cNvPr>
          <p:cNvSpPr>
            <a:spLocks noGrp="1"/>
          </p:cNvSpPr>
          <p:nvPr>
            <p:ph type="ctrTitle"/>
          </p:nvPr>
        </p:nvSpPr>
        <p:spPr>
          <a:xfrm>
            <a:off x="1527050" y="1121700"/>
            <a:ext cx="9144000" cy="2387600"/>
          </a:xfrm>
        </p:spPr>
        <p:txBody>
          <a:bodyPr anchor="b" anchorCtr="0"/>
          <a:lstStyle/>
          <a:p>
            <a:r>
              <a:rPr lang="en-US" dirty="0"/>
              <a:t>February CARES Release</a:t>
            </a:r>
          </a:p>
        </p:txBody>
      </p:sp>
    </p:spTree>
    <p:extLst>
      <p:ext uri="{BB962C8B-B14F-4D97-AF65-F5344CB8AC3E}">
        <p14:creationId xmlns:p14="http://schemas.microsoft.com/office/powerpoint/2010/main" val="703580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94BA256A-2DC6-4EF9-A738-1538AFD1F2C0}"/>
              </a:ext>
            </a:extLst>
          </p:cNvPr>
          <p:cNvSpPr>
            <a:spLocks noGrp="1"/>
          </p:cNvSpPr>
          <p:nvPr>
            <p:ph type="title"/>
          </p:nvPr>
        </p:nvSpPr>
        <p:spPr>
          <a:xfrm>
            <a:off x="838200" y="681038"/>
            <a:ext cx="10515600" cy="718272"/>
          </a:xfrm>
        </p:spPr>
        <p:txBody>
          <a:bodyPr>
            <a:normAutofit fontScale="90000"/>
          </a:bodyPr>
          <a:lstStyle/>
          <a:p>
            <a:r>
              <a:rPr lang="en-US" dirty="0"/>
              <a:t>Process at a Glance – Children </a:t>
            </a:r>
          </a:p>
        </p:txBody>
      </p:sp>
      <p:graphicFrame>
        <p:nvGraphicFramePr>
          <p:cNvPr id="12" name="Content Placeholder 11">
            <a:extLst>
              <a:ext uri="{FF2B5EF4-FFF2-40B4-BE49-F238E27FC236}">
                <a16:creationId xmlns:a16="http://schemas.microsoft.com/office/drawing/2014/main" id="{FB9448D5-60EB-47DA-8C79-0EB0D4DF88DC}"/>
              </a:ext>
            </a:extLst>
          </p:cNvPr>
          <p:cNvGraphicFramePr>
            <a:graphicFrameLocks noGrp="1"/>
          </p:cNvGraphicFramePr>
          <p:nvPr>
            <p:ph idx="1"/>
            <p:extLst>
              <p:ext uri="{D42A27DB-BD31-4B8C-83A1-F6EECF244321}">
                <p14:modId xmlns:p14="http://schemas.microsoft.com/office/powerpoint/2010/main" val="2829954878"/>
              </p:ext>
            </p:extLst>
          </p:nvPr>
        </p:nvGraphicFramePr>
        <p:xfrm>
          <a:off x="838200" y="1399310"/>
          <a:ext cx="10515600" cy="49243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Date Placeholder 8">
            <a:extLst>
              <a:ext uri="{FF2B5EF4-FFF2-40B4-BE49-F238E27FC236}">
                <a16:creationId xmlns:a16="http://schemas.microsoft.com/office/drawing/2014/main" id="{9A24E1E8-7202-4DCC-B7BB-3C1FCF3177EA}"/>
              </a:ext>
            </a:extLst>
          </p:cNvPr>
          <p:cNvSpPr>
            <a:spLocks noGrp="1"/>
          </p:cNvSpPr>
          <p:nvPr>
            <p:ph type="dt" sz="half" idx="10"/>
          </p:nvPr>
        </p:nvSpPr>
        <p:spPr/>
        <p:txBody>
          <a:bodyPr/>
          <a:lstStyle/>
          <a:p>
            <a:r>
              <a:rPr lang="en-US"/>
              <a:t>3/10/2022</a:t>
            </a:r>
          </a:p>
        </p:txBody>
      </p:sp>
      <p:sp>
        <p:nvSpPr>
          <p:cNvPr id="10" name="Footer Placeholder 9">
            <a:extLst>
              <a:ext uri="{FF2B5EF4-FFF2-40B4-BE49-F238E27FC236}">
                <a16:creationId xmlns:a16="http://schemas.microsoft.com/office/drawing/2014/main" id="{0B4AE514-214A-4E6A-8FC6-3A4C52264573}"/>
              </a:ext>
            </a:extLst>
          </p:cNvPr>
          <p:cNvSpPr>
            <a:spLocks noGrp="1"/>
          </p:cNvSpPr>
          <p:nvPr>
            <p:ph type="ftr" sz="quarter" idx="11"/>
          </p:nvPr>
        </p:nvSpPr>
        <p:spPr/>
        <p:txBody>
          <a:bodyPr/>
          <a:lstStyle/>
          <a:p>
            <a:r>
              <a:rPr lang="en-US"/>
              <a:t>February CARES Release</a:t>
            </a:r>
          </a:p>
        </p:txBody>
      </p:sp>
      <p:sp>
        <p:nvSpPr>
          <p:cNvPr id="11" name="Slide Number Placeholder 10">
            <a:extLst>
              <a:ext uri="{FF2B5EF4-FFF2-40B4-BE49-F238E27FC236}">
                <a16:creationId xmlns:a16="http://schemas.microsoft.com/office/drawing/2014/main" id="{E55BB89E-91EE-4608-9F34-5D4AE9247A3C}"/>
              </a:ext>
            </a:extLst>
          </p:cNvPr>
          <p:cNvSpPr>
            <a:spLocks noGrp="1"/>
          </p:cNvSpPr>
          <p:nvPr>
            <p:ph type="sldNum" sz="quarter" idx="12"/>
          </p:nvPr>
        </p:nvSpPr>
        <p:spPr/>
        <p:txBody>
          <a:bodyPr/>
          <a:lstStyle/>
          <a:p>
            <a:fld id="{28844951-7827-47D4-8276-7DDE1FA7D85A}" type="slidenum">
              <a:rPr lang="en-US" smtClean="0"/>
              <a:t>10</a:t>
            </a:fld>
            <a:endParaRPr lang="en-US"/>
          </a:p>
        </p:txBody>
      </p:sp>
    </p:spTree>
    <p:extLst>
      <p:ext uri="{BB962C8B-B14F-4D97-AF65-F5344CB8AC3E}">
        <p14:creationId xmlns:p14="http://schemas.microsoft.com/office/powerpoint/2010/main" val="16139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Frame 18">
            <a:extLst>
              <a:ext uri="{FF2B5EF4-FFF2-40B4-BE49-F238E27FC236}">
                <a16:creationId xmlns:a16="http://schemas.microsoft.com/office/drawing/2014/main" id="{DD7EAFE6-2BB9-41FB-9CF4-588CFC708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610334BF-0422-4A9A-BE46-AEB8C348BA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C98F2823-0279-49D8-928D-754B22253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64"/>
            <a:ext cx="12188952" cy="6858000"/>
          </a:xfrm>
          <a:prstGeom prst="rect">
            <a:avLst/>
          </a:prstGeom>
          <a:gradFill flip="none" rotWithShape="1">
            <a:gsLst>
              <a:gs pos="0">
                <a:schemeClr val="accent2">
                  <a:alpha val="60000"/>
                </a:schemeClr>
              </a:gs>
              <a:gs pos="100000">
                <a:schemeClr val="accent1">
                  <a:alpha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02E45E95-311C-41C7-A882-6E43F08068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63"/>
            <a:ext cx="12188952" cy="6858000"/>
          </a:xfrm>
          <a:prstGeom prst="rect">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extLst>
              <a:ext uri="{FF2B5EF4-FFF2-40B4-BE49-F238E27FC236}">
                <a16:creationId xmlns:a16="http://schemas.microsoft.com/office/drawing/2014/main" id="{B7299D5D-ECC5-41EB-B830-C3A35FB355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537516" y="0"/>
            <a:ext cx="6857999" cy="6857998"/>
          </a:xfrm>
          <a:prstGeom prst="ellipse">
            <a:avLst/>
          </a:prstGeom>
          <a:gradFill>
            <a:gsLst>
              <a:gs pos="0">
                <a:schemeClr val="accent1">
                  <a:lumMod val="20000"/>
                  <a:lumOff val="80000"/>
                  <a:alpha val="40000"/>
                </a:schemeClr>
              </a:gs>
              <a:gs pos="100000">
                <a:schemeClr val="accent1">
                  <a:alpha val="40000"/>
                </a:schemeClr>
              </a:gs>
            </a:gsLst>
            <a:lin ang="2700000" scaled="1"/>
          </a:gradFill>
          <a:ln>
            <a:noFill/>
          </a:ln>
          <a:effectLst>
            <a:softEdge rad="520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a:extLst>
              <a:ext uri="{FF2B5EF4-FFF2-40B4-BE49-F238E27FC236}">
                <a16:creationId xmlns:a16="http://schemas.microsoft.com/office/drawing/2014/main" id="{88C91735-5EFE-44D1-8CC6-FDF0D11B6F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3990" y="1194074"/>
            <a:ext cx="5589934" cy="5737916"/>
          </a:xfrm>
          <a:prstGeom prst="ellipse">
            <a:avLst/>
          </a:prstGeom>
          <a:gradFill>
            <a:gsLst>
              <a:gs pos="0">
                <a:schemeClr val="accent1">
                  <a:alpha val="40000"/>
                </a:schemeClr>
              </a:gs>
              <a:gs pos="100000">
                <a:schemeClr val="accent5">
                  <a:alpha val="20000"/>
                </a:schemeClr>
              </a:gs>
            </a:gsLst>
            <a:lin ang="2700000" scaled="1"/>
          </a:gradFill>
          <a:ln>
            <a:noFill/>
          </a:ln>
          <a:effectLst>
            <a:softEdge rad="952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0C58CC6-FF60-4FC8-BA35-52A8BDDCF95E}"/>
              </a:ext>
            </a:extLst>
          </p:cNvPr>
          <p:cNvSpPr>
            <a:spLocks noGrp="1"/>
          </p:cNvSpPr>
          <p:nvPr>
            <p:ph type="title"/>
          </p:nvPr>
        </p:nvSpPr>
        <p:spPr>
          <a:xfrm>
            <a:off x="838201" y="1122363"/>
            <a:ext cx="4242472" cy="2387600"/>
          </a:xfrm>
        </p:spPr>
        <p:txBody>
          <a:bodyPr vert="horz" lIns="91440" tIns="45720" rIns="91440" bIns="45720" rtlCol="0" anchor="b">
            <a:normAutofit/>
          </a:bodyPr>
          <a:lstStyle/>
          <a:p>
            <a:r>
              <a:rPr lang="en-US" sz="5400" dirty="0">
                <a:solidFill>
                  <a:srgbClr val="FFFFFF"/>
                </a:solidFill>
              </a:rPr>
              <a:t>Searching by PIN or SSN</a:t>
            </a:r>
          </a:p>
        </p:txBody>
      </p:sp>
      <p:sp>
        <p:nvSpPr>
          <p:cNvPr id="3" name="Content Placeholder 2">
            <a:extLst>
              <a:ext uri="{FF2B5EF4-FFF2-40B4-BE49-F238E27FC236}">
                <a16:creationId xmlns:a16="http://schemas.microsoft.com/office/drawing/2014/main" id="{BF0E0066-50A4-4BA2-9D04-DA968D2AB1C6}"/>
              </a:ext>
            </a:extLst>
          </p:cNvPr>
          <p:cNvSpPr>
            <a:spLocks noGrp="1"/>
          </p:cNvSpPr>
          <p:nvPr>
            <p:ph idx="1"/>
          </p:nvPr>
        </p:nvSpPr>
        <p:spPr>
          <a:xfrm>
            <a:off x="838201" y="3602037"/>
            <a:ext cx="4242472" cy="2763837"/>
          </a:xfrm>
        </p:spPr>
        <p:txBody>
          <a:bodyPr vert="horz" lIns="91440" tIns="45720" rIns="91440" bIns="45720" rtlCol="0">
            <a:normAutofit/>
          </a:bodyPr>
          <a:lstStyle/>
          <a:p>
            <a:r>
              <a:rPr lang="en-US" kern="1200" dirty="0">
                <a:solidFill>
                  <a:srgbClr val="FFFFFF"/>
                </a:solidFill>
                <a:latin typeface="+mn-lt"/>
                <a:ea typeface="+mn-ea"/>
                <a:cs typeface="+mn-cs"/>
              </a:rPr>
              <a:t>Workers can search by PIN or SSN to find the enrollment information for an individual in CWW</a:t>
            </a:r>
          </a:p>
        </p:txBody>
      </p:sp>
      <p:sp>
        <p:nvSpPr>
          <p:cNvPr id="31" name="Oval 30">
            <a:extLst>
              <a:ext uri="{FF2B5EF4-FFF2-40B4-BE49-F238E27FC236}">
                <a16:creationId xmlns:a16="http://schemas.microsoft.com/office/drawing/2014/main" id="{D33F926C-2613-475D-AEE4-CD7D87D3BA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439622" y="194269"/>
            <a:ext cx="5760743" cy="5737917"/>
          </a:xfrm>
          <a:prstGeom prst="ellipse">
            <a:avLst/>
          </a:prstGeom>
          <a:gradFill>
            <a:gsLst>
              <a:gs pos="0">
                <a:schemeClr val="accent1">
                  <a:alpha val="20000"/>
                </a:schemeClr>
              </a:gs>
              <a:gs pos="100000">
                <a:schemeClr val="accent5">
                  <a:alpha val="40000"/>
                </a:schemeClr>
              </a:gs>
            </a:gsLst>
            <a:lin ang="2700000" scaled="1"/>
          </a:gradFill>
          <a:ln>
            <a:noFill/>
          </a:ln>
          <a:effectLst>
            <a:softEdge rad="1003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descr="Graphical user interface, text, application&#10;&#10;Description automatically generated">
            <a:extLst>
              <a:ext uri="{FF2B5EF4-FFF2-40B4-BE49-F238E27FC236}">
                <a16:creationId xmlns:a16="http://schemas.microsoft.com/office/drawing/2014/main" id="{090B79BC-ED70-4E49-AE38-EA519E5B5528}"/>
              </a:ext>
            </a:extLst>
          </p:cNvPr>
          <p:cNvPicPr>
            <a:picLocks noChangeAspect="1"/>
          </p:cNvPicPr>
          <p:nvPr/>
        </p:nvPicPr>
        <p:blipFill>
          <a:blip r:embed="rId2">
            <a:alphaModFix amt="80000"/>
          </a:blip>
          <a:stretch>
            <a:fillRect/>
          </a:stretch>
        </p:blipFill>
        <p:spPr>
          <a:xfrm>
            <a:off x="5450066" y="2252384"/>
            <a:ext cx="6261521" cy="2363724"/>
          </a:xfrm>
          <a:prstGeom prst="rect">
            <a:avLst/>
          </a:prstGeom>
        </p:spPr>
      </p:pic>
      <p:sp>
        <p:nvSpPr>
          <p:cNvPr id="10" name="Date Placeholder 9">
            <a:extLst>
              <a:ext uri="{FF2B5EF4-FFF2-40B4-BE49-F238E27FC236}">
                <a16:creationId xmlns:a16="http://schemas.microsoft.com/office/drawing/2014/main" id="{FB067F41-22A4-40B6-A3DA-26D8E0FCC569}"/>
              </a:ext>
            </a:extLst>
          </p:cNvPr>
          <p:cNvSpPr>
            <a:spLocks noGrp="1"/>
          </p:cNvSpPr>
          <p:nvPr>
            <p:ph type="dt" sz="half" idx="10"/>
          </p:nvPr>
        </p:nvSpPr>
        <p:spPr>
          <a:xfrm>
            <a:off x="838200" y="6429375"/>
            <a:ext cx="2743200" cy="365125"/>
          </a:xfrm>
        </p:spPr>
        <p:txBody>
          <a:bodyPr vert="horz" lIns="91440" tIns="45720" rIns="91440" bIns="45720" rtlCol="0" anchor="ctr">
            <a:normAutofit/>
          </a:bodyPr>
          <a:lstStyle/>
          <a:p>
            <a:pPr>
              <a:spcAft>
                <a:spcPts val="600"/>
              </a:spcAft>
            </a:pPr>
            <a:r>
              <a:rPr lang="en-US"/>
              <a:t>3/10/2022</a:t>
            </a:r>
          </a:p>
        </p:txBody>
      </p:sp>
      <p:sp>
        <p:nvSpPr>
          <p:cNvPr id="11" name="Footer Placeholder 10">
            <a:extLst>
              <a:ext uri="{FF2B5EF4-FFF2-40B4-BE49-F238E27FC236}">
                <a16:creationId xmlns:a16="http://schemas.microsoft.com/office/drawing/2014/main" id="{ECB2F7A7-6A7C-429F-A261-494305D5DDAD}"/>
              </a:ext>
            </a:extLst>
          </p:cNvPr>
          <p:cNvSpPr>
            <a:spLocks noGrp="1"/>
          </p:cNvSpPr>
          <p:nvPr>
            <p:ph type="ftr" sz="quarter" idx="11"/>
          </p:nvPr>
        </p:nvSpPr>
        <p:spPr>
          <a:xfrm>
            <a:off x="4038600" y="6429375"/>
            <a:ext cx="4114800" cy="365125"/>
          </a:xfrm>
        </p:spPr>
        <p:txBody>
          <a:bodyPr vert="horz" lIns="91440" tIns="45720" rIns="91440" bIns="45720" rtlCol="0" anchor="ctr">
            <a:normAutofit/>
          </a:bodyPr>
          <a:lstStyle/>
          <a:p>
            <a:pPr>
              <a:spcAft>
                <a:spcPts val="600"/>
              </a:spcAft>
            </a:pPr>
            <a:r>
              <a:rPr lang="en-US" kern="1200" cap="all" spc="150" baseline="0">
                <a:solidFill>
                  <a:srgbClr val="FFFFFF"/>
                </a:solidFill>
                <a:latin typeface="+mn-lt"/>
                <a:ea typeface="+mn-ea"/>
                <a:cs typeface="+mn-cs"/>
              </a:rPr>
              <a:t>February CARES Release</a:t>
            </a:r>
          </a:p>
        </p:txBody>
      </p:sp>
      <p:sp>
        <p:nvSpPr>
          <p:cNvPr id="12" name="Slide Number Placeholder 11">
            <a:extLst>
              <a:ext uri="{FF2B5EF4-FFF2-40B4-BE49-F238E27FC236}">
                <a16:creationId xmlns:a16="http://schemas.microsoft.com/office/drawing/2014/main" id="{7F068389-EB02-493E-9416-4F35FEE4D01F}"/>
              </a:ext>
            </a:extLst>
          </p:cNvPr>
          <p:cNvSpPr>
            <a:spLocks noGrp="1"/>
          </p:cNvSpPr>
          <p:nvPr>
            <p:ph type="sldNum" sz="quarter" idx="12"/>
          </p:nvPr>
        </p:nvSpPr>
        <p:spPr>
          <a:xfrm>
            <a:off x="8610600" y="6429375"/>
            <a:ext cx="2743200" cy="365125"/>
          </a:xfrm>
        </p:spPr>
        <p:txBody>
          <a:bodyPr vert="horz" lIns="91440" tIns="45720" rIns="91440" bIns="45720" rtlCol="0" anchor="ctr">
            <a:normAutofit/>
          </a:bodyPr>
          <a:lstStyle/>
          <a:p>
            <a:pPr>
              <a:spcAft>
                <a:spcPts val="600"/>
              </a:spcAft>
            </a:pPr>
            <a:fld id="{28844951-7827-47D4-8276-7DDE1FA7D85A}" type="slidenum">
              <a:rPr lang="en-US" smtClean="0"/>
              <a:pPr>
                <a:spcAft>
                  <a:spcPts val="600"/>
                </a:spcAft>
              </a:pPr>
              <a:t>11</a:t>
            </a:fld>
            <a:endParaRPr lang="en-US"/>
          </a:p>
        </p:txBody>
      </p:sp>
    </p:spTree>
    <p:extLst>
      <p:ext uri="{BB962C8B-B14F-4D97-AF65-F5344CB8AC3E}">
        <p14:creationId xmlns:p14="http://schemas.microsoft.com/office/powerpoint/2010/main" val="943091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Frame 18">
            <a:extLst>
              <a:ext uri="{FF2B5EF4-FFF2-40B4-BE49-F238E27FC236}">
                <a16:creationId xmlns:a16="http://schemas.microsoft.com/office/drawing/2014/main" id="{DD7EAFE6-2BB9-41FB-9CF4-588CFC708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610334BF-0422-4A9A-BE46-AEB8C348BA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C98F2823-0279-49D8-928D-754B22253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64"/>
            <a:ext cx="12188952" cy="6858000"/>
          </a:xfrm>
          <a:prstGeom prst="rect">
            <a:avLst/>
          </a:prstGeom>
          <a:gradFill flip="none" rotWithShape="1">
            <a:gsLst>
              <a:gs pos="0">
                <a:schemeClr val="accent2">
                  <a:alpha val="60000"/>
                </a:schemeClr>
              </a:gs>
              <a:gs pos="100000">
                <a:schemeClr val="accent1">
                  <a:alpha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02E45E95-311C-41C7-A882-6E43F08068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63"/>
            <a:ext cx="12188952" cy="6858000"/>
          </a:xfrm>
          <a:prstGeom prst="rect">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extLst>
              <a:ext uri="{FF2B5EF4-FFF2-40B4-BE49-F238E27FC236}">
                <a16:creationId xmlns:a16="http://schemas.microsoft.com/office/drawing/2014/main" id="{B7299D5D-ECC5-41EB-B830-C3A35FB355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537516" y="0"/>
            <a:ext cx="6857999" cy="6857998"/>
          </a:xfrm>
          <a:prstGeom prst="ellipse">
            <a:avLst/>
          </a:prstGeom>
          <a:gradFill>
            <a:gsLst>
              <a:gs pos="0">
                <a:schemeClr val="accent1">
                  <a:lumMod val="20000"/>
                  <a:lumOff val="80000"/>
                  <a:alpha val="40000"/>
                </a:schemeClr>
              </a:gs>
              <a:gs pos="100000">
                <a:schemeClr val="accent1">
                  <a:alpha val="40000"/>
                </a:schemeClr>
              </a:gs>
            </a:gsLst>
            <a:lin ang="2700000" scaled="1"/>
          </a:gradFill>
          <a:ln>
            <a:noFill/>
          </a:ln>
          <a:effectLst>
            <a:softEdge rad="520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a:extLst>
              <a:ext uri="{FF2B5EF4-FFF2-40B4-BE49-F238E27FC236}">
                <a16:creationId xmlns:a16="http://schemas.microsoft.com/office/drawing/2014/main" id="{88C91735-5EFE-44D1-8CC6-FDF0D11B6F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3990" y="1194074"/>
            <a:ext cx="5589934" cy="5737916"/>
          </a:xfrm>
          <a:prstGeom prst="ellipse">
            <a:avLst/>
          </a:prstGeom>
          <a:gradFill>
            <a:gsLst>
              <a:gs pos="0">
                <a:schemeClr val="accent1">
                  <a:alpha val="40000"/>
                </a:schemeClr>
              </a:gs>
              <a:gs pos="100000">
                <a:schemeClr val="accent5">
                  <a:alpha val="20000"/>
                </a:schemeClr>
              </a:gs>
            </a:gsLst>
            <a:lin ang="2700000" scaled="1"/>
          </a:gradFill>
          <a:ln>
            <a:noFill/>
          </a:ln>
          <a:effectLst>
            <a:softEdge rad="952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0C58CC6-FF60-4FC8-BA35-52A8BDDCF95E}"/>
              </a:ext>
            </a:extLst>
          </p:cNvPr>
          <p:cNvSpPr>
            <a:spLocks noGrp="1"/>
          </p:cNvSpPr>
          <p:nvPr>
            <p:ph type="title"/>
          </p:nvPr>
        </p:nvSpPr>
        <p:spPr>
          <a:xfrm>
            <a:off x="416280" y="313997"/>
            <a:ext cx="4242472" cy="1621681"/>
          </a:xfrm>
        </p:spPr>
        <p:txBody>
          <a:bodyPr vert="horz" lIns="91440" tIns="45720" rIns="91440" bIns="45720" rtlCol="0" anchor="b">
            <a:normAutofit/>
          </a:bodyPr>
          <a:lstStyle/>
          <a:p>
            <a:r>
              <a:rPr lang="en-US" sz="5400" dirty="0">
                <a:solidFill>
                  <a:srgbClr val="FFFFFF"/>
                </a:solidFill>
              </a:rPr>
              <a:t>Searching by PIN or SSN</a:t>
            </a:r>
          </a:p>
        </p:txBody>
      </p:sp>
      <p:sp>
        <p:nvSpPr>
          <p:cNvPr id="3" name="Content Placeholder 2">
            <a:extLst>
              <a:ext uri="{FF2B5EF4-FFF2-40B4-BE49-F238E27FC236}">
                <a16:creationId xmlns:a16="http://schemas.microsoft.com/office/drawing/2014/main" id="{BF0E0066-50A4-4BA2-9D04-DA968D2AB1C6}"/>
              </a:ext>
            </a:extLst>
          </p:cNvPr>
          <p:cNvSpPr>
            <a:spLocks noGrp="1"/>
          </p:cNvSpPr>
          <p:nvPr>
            <p:ph idx="1"/>
          </p:nvPr>
        </p:nvSpPr>
        <p:spPr>
          <a:xfrm>
            <a:off x="6032164" y="451182"/>
            <a:ext cx="4242472" cy="1389493"/>
          </a:xfrm>
        </p:spPr>
        <p:txBody>
          <a:bodyPr vert="horz" lIns="91440" tIns="45720" rIns="91440" bIns="45720" rtlCol="0">
            <a:normAutofit/>
          </a:bodyPr>
          <a:lstStyle/>
          <a:p>
            <a:r>
              <a:rPr lang="en-US" kern="1200" dirty="0">
                <a:solidFill>
                  <a:srgbClr val="FFFFFF"/>
                </a:solidFill>
                <a:latin typeface="+mn-lt"/>
                <a:ea typeface="+mn-ea"/>
                <a:cs typeface="+mn-cs"/>
              </a:rPr>
              <a:t>A screen will display that shows the program they are eligible for and the enrollment date.  </a:t>
            </a:r>
          </a:p>
        </p:txBody>
      </p:sp>
      <p:sp>
        <p:nvSpPr>
          <p:cNvPr id="31" name="Oval 30">
            <a:extLst>
              <a:ext uri="{FF2B5EF4-FFF2-40B4-BE49-F238E27FC236}">
                <a16:creationId xmlns:a16="http://schemas.microsoft.com/office/drawing/2014/main" id="{D33F926C-2613-475D-AEE4-CD7D87D3BA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439622" y="194269"/>
            <a:ext cx="5760743" cy="5737917"/>
          </a:xfrm>
          <a:prstGeom prst="ellipse">
            <a:avLst/>
          </a:prstGeom>
          <a:gradFill>
            <a:gsLst>
              <a:gs pos="0">
                <a:schemeClr val="accent1">
                  <a:alpha val="20000"/>
                </a:schemeClr>
              </a:gs>
              <a:gs pos="100000">
                <a:schemeClr val="accent5">
                  <a:alpha val="40000"/>
                </a:schemeClr>
              </a:gs>
            </a:gsLst>
            <a:lin ang="2700000" scaled="1"/>
          </a:gradFill>
          <a:ln>
            <a:noFill/>
          </a:ln>
          <a:effectLst>
            <a:softEdge rad="1003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9">
            <a:extLst>
              <a:ext uri="{FF2B5EF4-FFF2-40B4-BE49-F238E27FC236}">
                <a16:creationId xmlns:a16="http://schemas.microsoft.com/office/drawing/2014/main" id="{FB067F41-22A4-40B6-A3DA-26D8E0FCC569}"/>
              </a:ext>
            </a:extLst>
          </p:cNvPr>
          <p:cNvSpPr>
            <a:spLocks noGrp="1"/>
          </p:cNvSpPr>
          <p:nvPr>
            <p:ph type="dt" sz="half" idx="10"/>
          </p:nvPr>
        </p:nvSpPr>
        <p:spPr>
          <a:xfrm>
            <a:off x="838200" y="6429375"/>
            <a:ext cx="2743200" cy="365125"/>
          </a:xfrm>
        </p:spPr>
        <p:txBody>
          <a:bodyPr vert="horz" lIns="91440" tIns="45720" rIns="91440" bIns="45720" rtlCol="0" anchor="ctr">
            <a:normAutofit/>
          </a:bodyPr>
          <a:lstStyle/>
          <a:p>
            <a:pPr>
              <a:spcAft>
                <a:spcPts val="600"/>
              </a:spcAft>
            </a:pPr>
            <a:r>
              <a:rPr lang="en-US"/>
              <a:t>3/10/2022</a:t>
            </a:r>
          </a:p>
        </p:txBody>
      </p:sp>
      <p:sp>
        <p:nvSpPr>
          <p:cNvPr id="11" name="Footer Placeholder 10">
            <a:extLst>
              <a:ext uri="{FF2B5EF4-FFF2-40B4-BE49-F238E27FC236}">
                <a16:creationId xmlns:a16="http://schemas.microsoft.com/office/drawing/2014/main" id="{ECB2F7A7-6A7C-429F-A261-494305D5DDAD}"/>
              </a:ext>
            </a:extLst>
          </p:cNvPr>
          <p:cNvSpPr>
            <a:spLocks noGrp="1"/>
          </p:cNvSpPr>
          <p:nvPr>
            <p:ph type="ftr" sz="quarter" idx="11"/>
          </p:nvPr>
        </p:nvSpPr>
        <p:spPr>
          <a:xfrm>
            <a:off x="4038600" y="6429375"/>
            <a:ext cx="4114800" cy="365125"/>
          </a:xfrm>
        </p:spPr>
        <p:txBody>
          <a:bodyPr vert="horz" lIns="91440" tIns="45720" rIns="91440" bIns="45720" rtlCol="0" anchor="ctr">
            <a:normAutofit/>
          </a:bodyPr>
          <a:lstStyle/>
          <a:p>
            <a:pPr>
              <a:spcAft>
                <a:spcPts val="600"/>
              </a:spcAft>
            </a:pPr>
            <a:r>
              <a:rPr lang="en-US" kern="1200" cap="all" spc="150" baseline="0">
                <a:solidFill>
                  <a:srgbClr val="FFFFFF"/>
                </a:solidFill>
                <a:latin typeface="+mn-lt"/>
                <a:ea typeface="+mn-ea"/>
                <a:cs typeface="+mn-cs"/>
              </a:rPr>
              <a:t>February CARES Release</a:t>
            </a:r>
            <a:endParaRPr lang="en-US" kern="1200" cap="all" spc="150" baseline="0" dirty="0">
              <a:solidFill>
                <a:srgbClr val="FFFFFF"/>
              </a:solidFill>
              <a:latin typeface="+mn-lt"/>
              <a:ea typeface="+mn-ea"/>
              <a:cs typeface="+mn-cs"/>
            </a:endParaRPr>
          </a:p>
        </p:txBody>
      </p:sp>
      <p:sp>
        <p:nvSpPr>
          <p:cNvPr id="12" name="Slide Number Placeholder 11">
            <a:extLst>
              <a:ext uri="{FF2B5EF4-FFF2-40B4-BE49-F238E27FC236}">
                <a16:creationId xmlns:a16="http://schemas.microsoft.com/office/drawing/2014/main" id="{7F068389-EB02-493E-9416-4F35FEE4D01F}"/>
              </a:ext>
            </a:extLst>
          </p:cNvPr>
          <p:cNvSpPr>
            <a:spLocks noGrp="1"/>
          </p:cNvSpPr>
          <p:nvPr>
            <p:ph type="sldNum" sz="quarter" idx="12"/>
          </p:nvPr>
        </p:nvSpPr>
        <p:spPr>
          <a:xfrm>
            <a:off x="8610600" y="6429375"/>
            <a:ext cx="2743200" cy="365125"/>
          </a:xfrm>
        </p:spPr>
        <p:txBody>
          <a:bodyPr vert="horz" lIns="91440" tIns="45720" rIns="91440" bIns="45720" rtlCol="0" anchor="ctr">
            <a:normAutofit/>
          </a:bodyPr>
          <a:lstStyle/>
          <a:p>
            <a:pPr>
              <a:spcAft>
                <a:spcPts val="600"/>
              </a:spcAft>
            </a:pPr>
            <a:fld id="{28844951-7827-47D4-8276-7DDE1FA7D85A}" type="slidenum">
              <a:rPr lang="en-US" smtClean="0"/>
              <a:pPr>
                <a:spcAft>
                  <a:spcPts val="600"/>
                </a:spcAft>
              </a:pPr>
              <a:t>12</a:t>
            </a:fld>
            <a:endParaRPr lang="en-US"/>
          </a:p>
        </p:txBody>
      </p:sp>
      <p:pic>
        <p:nvPicPr>
          <p:cNvPr id="7" name="Picture 6" descr="Graphical user interface, text, application, table, email&#10;&#10;Description automatically generated">
            <a:extLst>
              <a:ext uri="{FF2B5EF4-FFF2-40B4-BE49-F238E27FC236}">
                <a16:creationId xmlns:a16="http://schemas.microsoft.com/office/drawing/2014/main" id="{275ADD68-9270-4EA7-9BCF-5797DCB3C0FE}"/>
              </a:ext>
            </a:extLst>
          </p:cNvPr>
          <p:cNvPicPr>
            <a:picLocks noChangeAspect="1"/>
          </p:cNvPicPr>
          <p:nvPr/>
        </p:nvPicPr>
        <p:blipFill>
          <a:blip r:embed="rId2"/>
          <a:stretch>
            <a:fillRect/>
          </a:stretch>
        </p:blipFill>
        <p:spPr>
          <a:xfrm>
            <a:off x="838200" y="2588614"/>
            <a:ext cx="9738637" cy="2545470"/>
          </a:xfrm>
          <a:prstGeom prst="rect">
            <a:avLst/>
          </a:prstGeom>
        </p:spPr>
      </p:pic>
    </p:spTree>
    <p:extLst>
      <p:ext uri="{BB962C8B-B14F-4D97-AF65-F5344CB8AC3E}">
        <p14:creationId xmlns:p14="http://schemas.microsoft.com/office/powerpoint/2010/main" val="389299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12">
            <a:extLst>
              <a:ext uri="{FF2B5EF4-FFF2-40B4-BE49-F238E27FC236}">
                <a16:creationId xmlns:a16="http://schemas.microsoft.com/office/drawing/2014/main" id="{32768DCD-B824-413A-B330-8D57ADB37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ame 14">
            <a:extLst>
              <a:ext uri="{FF2B5EF4-FFF2-40B4-BE49-F238E27FC236}">
                <a16:creationId xmlns:a16="http://schemas.microsoft.com/office/drawing/2014/main" id="{19F9CD66-32FC-448F-B4C5-67D17508A2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7C2508-67A0-4014-85B5-705C7ED37B62}"/>
              </a:ext>
            </a:extLst>
          </p:cNvPr>
          <p:cNvSpPr>
            <a:spLocks noGrp="1"/>
          </p:cNvSpPr>
          <p:nvPr>
            <p:ph type="title"/>
          </p:nvPr>
        </p:nvSpPr>
        <p:spPr>
          <a:xfrm>
            <a:off x="838199" y="857251"/>
            <a:ext cx="4581525" cy="2076450"/>
          </a:xfrm>
        </p:spPr>
        <p:txBody>
          <a:bodyPr anchor="b">
            <a:normAutofit/>
          </a:bodyPr>
          <a:lstStyle/>
          <a:p>
            <a:r>
              <a:rPr lang="en-US" sz="4400">
                <a:gradFill flip="none" rotWithShape="1">
                  <a:gsLst>
                    <a:gs pos="0">
                      <a:schemeClr val="accent5">
                        <a:alpha val="70000"/>
                      </a:schemeClr>
                    </a:gs>
                    <a:gs pos="100000">
                      <a:schemeClr val="accent1">
                        <a:alpha val="70000"/>
                      </a:schemeClr>
                    </a:gs>
                  </a:gsLst>
                  <a:lin ang="0" scaled="1"/>
                  <a:tileRect/>
                </a:gradFill>
              </a:rPr>
              <a:t>Case Search</a:t>
            </a:r>
          </a:p>
        </p:txBody>
      </p:sp>
      <p:sp>
        <p:nvSpPr>
          <p:cNvPr id="3" name="Content Placeholder 2">
            <a:extLst>
              <a:ext uri="{FF2B5EF4-FFF2-40B4-BE49-F238E27FC236}">
                <a16:creationId xmlns:a16="http://schemas.microsoft.com/office/drawing/2014/main" id="{5C0020A1-20CA-4C52-AEE6-C2A946FE31D8}"/>
              </a:ext>
            </a:extLst>
          </p:cNvPr>
          <p:cNvSpPr>
            <a:spLocks noGrp="1"/>
          </p:cNvSpPr>
          <p:nvPr>
            <p:ph idx="1"/>
          </p:nvPr>
        </p:nvSpPr>
        <p:spPr>
          <a:xfrm>
            <a:off x="838199" y="3190875"/>
            <a:ext cx="4581526" cy="2986087"/>
          </a:xfrm>
        </p:spPr>
        <p:txBody>
          <a:bodyPr>
            <a:normAutofit/>
          </a:bodyPr>
          <a:lstStyle/>
          <a:p>
            <a:r>
              <a:rPr lang="en-US" sz="1800">
                <a:solidFill>
                  <a:schemeClr val="tx2">
                    <a:alpha val="60000"/>
                  </a:schemeClr>
                </a:solidFill>
              </a:rPr>
              <a:t>Under Query, there is a new link: Member’s LTC Enrollment Information</a:t>
            </a:r>
          </a:p>
        </p:txBody>
      </p:sp>
      <p:pic>
        <p:nvPicPr>
          <p:cNvPr id="8" name="Picture 7" descr="Graphical user interface, application, table, email&#10;&#10;Description automatically generated">
            <a:extLst>
              <a:ext uri="{FF2B5EF4-FFF2-40B4-BE49-F238E27FC236}">
                <a16:creationId xmlns:a16="http://schemas.microsoft.com/office/drawing/2014/main" id="{751A1623-4FE8-47E9-8120-115F7FFC0ADB}"/>
              </a:ext>
            </a:extLst>
          </p:cNvPr>
          <p:cNvPicPr>
            <a:picLocks noChangeAspect="1"/>
          </p:cNvPicPr>
          <p:nvPr/>
        </p:nvPicPr>
        <p:blipFill rotWithShape="1">
          <a:blip r:embed="rId2">
            <a:alphaModFix amt="90000"/>
          </a:blip>
          <a:srcRect t="25333" r="83868" b="51778"/>
          <a:stretch/>
        </p:blipFill>
        <p:spPr>
          <a:xfrm>
            <a:off x="6330893" y="1594302"/>
            <a:ext cx="5022907" cy="3641607"/>
          </a:xfrm>
          <a:prstGeom prst="rect">
            <a:avLst/>
          </a:prstGeom>
        </p:spPr>
      </p:pic>
      <p:sp>
        <p:nvSpPr>
          <p:cNvPr id="4" name="Date Placeholder 3">
            <a:extLst>
              <a:ext uri="{FF2B5EF4-FFF2-40B4-BE49-F238E27FC236}">
                <a16:creationId xmlns:a16="http://schemas.microsoft.com/office/drawing/2014/main" id="{0DD9EF30-62BD-440F-82A2-C815627F977F}"/>
              </a:ext>
            </a:extLst>
          </p:cNvPr>
          <p:cNvSpPr>
            <a:spLocks noGrp="1"/>
          </p:cNvSpPr>
          <p:nvPr>
            <p:ph type="dt" sz="half" idx="10"/>
          </p:nvPr>
        </p:nvSpPr>
        <p:spPr>
          <a:xfrm>
            <a:off x="838200" y="6429375"/>
            <a:ext cx="2743200" cy="365125"/>
          </a:xfrm>
        </p:spPr>
        <p:txBody>
          <a:bodyPr>
            <a:normAutofit/>
          </a:bodyPr>
          <a:lstStyle/>
          <a:p>
            <a:pPr>
              <a:spcAft>
                <a:spcPts val="600"/>
              </a:spcAft>
            </a:pPr>
            <a:r>
              <a:rPr lang="en-US"/>
              <a:t>3/10/2022</a:t>
            </a:r>
          </a:p>
        </p:txBody>
      </p:sp>
      <p:sp>
        <p:nvSpPr>
          <p:cNvPr id="5" name="Footer Placeholder 4">
            <a:extLst>
              <a:ext uri="{FF2B5EF4-FFF2-40B4-BE49-F238E27FC236}">
                <a16:creationId xmlns:a16="http://schemas.microsoft.com/office/drawing/2014/main" id="{2D151245-4C73-416D-B2EE-06278BCB4C62}"/>
              </a:ext>
            </a:extLst>
          </p:cNvPr>
          <p:cNvSpPr>
            <a:spLocks noGrp="1"/>
          </p:cNvSpPr>
          <p:nvPr>
            <p:ph type="ftr" sz="quarter" idx="11"/>
          </p:nvPr>
        </p:nvSpPr>
        <p:spPr>
          <a:xfrm>
            <a:off x="4038600" y="6429375"/>
            <a:ext cx="4114800" cy="365125"/>
          </a:xfrm>
        </p:spPr>
        <p:txBody>
          <a:bodyPr>
            <a:normAutofit/>
          </a:bodyPr>
          <a:lstStyle/>
          <a:p>
            <a:pPr>
              <a:spcAft>
                <a:spcPts val="600"/>
              </a:spcAft>
            </a:pPr>
            <a:r>
              <a:rPr lang="en-US"/>
              <a:t>February CARES Release</a:t>
            </a:r>
          </a:p>
        </p:txBody>
      </p:sp>
      <p:sp>
        <p:nvSpPr>
          <p:cNvPr id="6" name="Slide Number Placeholder 5">
            <a:extLst>
              <a:ext uri="{FF2B5EF4-FFF2-40B4-BE49-F238E27FC236}">
                <a16:creationId xmlns:a16="http://schemas.microsoft.com/office/drawing/2014/main" id="{0D7706A1-26AE-4EA3-B2EA-280DE0FFFE6A}"/>
              </a:ext>
            </a:extLst>
          </p:cNvPr>
          <p:cNvSpPr>
            <a:spLocks noGrp="1"/>
          </p:cNvSpPr>
          <p:nvPr>
            <p:ph type="sldNum" sz="quarter" idx="12"/>
          </p:nvPr>
        </p:nvSpPr>
        <p:spPr>
          <a:xfrm>
            <a:off x="8610600" y="6429375"/>
            <a:ext cx="2743200" cy="365125"/>
          </a:xfrm>
        </p:spPr>
        <p:txBody>
          <a:bodyPr>
            <a:normAutofit/>
          </a:bodyPr>
          <a:lstStyle/>
          <a:p>
            <a:pPr>
              <a:spcAft>
                <a:spcPts val="600"/>
              </a:spcAft>
            </a:pPr>
            <a:fld id="{28844951-7827-47D4-8276-7DDE1FA7D85A}" type="slidenum">
              <a:rPr lang="en-US" smtClean="0"/>
              <a:pPr>
                <a:spcAft>
                  <a:spcPts val="600"/>
                </a:spcAft>
              </a:pPr>
              <a:t>13</a:t>
            </a:fld>
            <a:endParaRPr lang="en-US"/>
          </a:p>
        </p:txBody>
      </p:sp>
    </p:spTree>
    <p:extLst>
      <p:ext uri="{BB962C8B-B14F-4D97-AF65-F5344CB8AC3E}">
        <p14:creationId xmlns:p14="http://schemas.microsoft.com/office/powerpoint/2010/main" val="1676420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60FCC-0BF5-45B2-9CDD-17A4BA1878EE}"/>
              </a:ext>
            </a:extLst>
          </p:cNvPr>
          <p:cNvSpPr>
            <a:spLocks noGrp="1"/>
          </p:cNvSpPr>
          <p:nvPr>
            <p:ph type="title"/>
          </p:nvPr>
        </p:nvSpPr>
        <p:spPr>
          <a:xfrm>
            <a:off x="839788" y="685800"/>
            <a:ext cx="10515600" cy="1325880"/>
          </a:xfrm>
        </p:spPr>
        <p:txBody>
          <a:bodyPr/>
          <a:lstStyle/>
          <a:p>
            <a:r>
              <a:rPr lang="en-US" dirty="0"/>
              <a:t>Process Help 11.3.7.2 </a:t>
            </a:r>
          </a:p>
        </p:txBody>
      </p:sp>
      <p:sp>
        <p:nvSpPr>
          <p:cNvPr id="3" name="Text Placeholder 2">
            <a:extLst>
              <a:ext uri="{FF2B5EF4-FFF2-40B4-BE49-F238E27FC236}">
                <a16:creationId xmlns:a16="http://schemas.microsoft.com/office/drawing/2014/main" id="{88BA67A4-895F-49F8-97D0-7158E0597C07}"/>
              </a:ext>
            </a:extLst>
          </p:cNvPr>
          <p:cNvSpPr>
            <a:spLocks noGrp="1"/>
          </p:cNvSpPr>
          <p:nvPr>
            <p:ph type="body" idx="1"/>
          </p:nvPr>
        </p:nvSpPr>
        <p:spPr>
          <a:xfrm>
            <a:off x="839788" y="2011680"/>
            <a:ext cx="9883630" cy="530352"/>
          </a:xfrm>
        </p:spPr>
        <p:txBody>
          <a:bodyPr>
            <a:normAutofit/>
          </a:bodyPr>
          <a:lstStyle/>
          <a:p>
            <a:r>
              <a:rPr lang="en-US" dirty="0"/>
              <a:t>Community Waiver Med/Remedials</a:t>
            </a:r>
          </a:p>
        </p:txBody>
      </p:sp>
      <p:sp>
        <p:nvSpPr>
          <p:cNvPr id="4" name="Content Placeholder 3">
            <a:extLst>
              <a:ext uri="{FF2B5EF4-FFF2-40B4-BE49-F238E27FC236}">
                <a16:creationId xmlns:a16="http://schemas.microsoft.com/office/drawing/2014/main" id="{020BAF9D-516C-4AC0-B83C-33BFA6E280A1}"/>
              </a:ext>
            </a:extLst>
          </p:cNvPr>
          <p:cNvSpPr>
            <a:spLocks noGrp="1"/>
          </p:cNvSpPr>
          <p:nvPr>
            <p:ph sz="half" idx="2"/>
          </p:nvPr>
        </p:nvSpPr>
        <p:spPr>
          <a:xfrm>
            <a:off x="839788" y="2423712"/>
            <a:ext cx="10406144" cy="4005664"/>
          </a:xfrm>
        </p:spPr>
        <p:txBody>
          <a:bodyPr>
            <a:noAutofit/>
          </a:bodyPr>
          <a:lstStyle/>
          <a:p>
            <a:r>
              <a:rPr lang="en-US" dirty="0"/>
              <a:t>Income maintenance receives med/remedial expenses for members from the ADRC, Managed Care Organization, or IRIS consultant</a:t>
            </a:r>
          </a:p>
          <a:p>
            <a:r>
              <a:rPr lang="en-US" dirty="0"/>
              <a:t>They are required to verify all expenses and reviews to ensure they are eligible expenses.  </a:t>
            </a:r>
          </a:p>
          <a:p>
            <a:r>
              <a:rPr lang="en-US" dirty="0"/>
              <a:t>They provide the total amount and the IM worker enters this into the case under OP – Med/Remedial Expense</a:t>
            </a:r>
          </a:p>
          <a:p>
            <a:pPr marL="228600" indent="0">
              <a:buNone/>
            </a:pPr>
            <a:endParaRPr lang="en-US" dirty="0"/>
          </a:p>
          <a:p>
            <a:endParaRPr lang="en-US" dirty="0"/>
          </a:p>
        </p:txBody>
      </p:sp>
      <p:sp>
        <p:nvSpPr>
          <p:cNvPr id="9" name="Date Placeholder 8">
            <a:extLst>
              <a:ext uri="{FF2B5EF4-FFF2-40B4-BE49-F238E27FC236}">
                <a16:creationId xmlns:a16="http://schemas.microsoft.com/office/drawing/2014/main" id="{72919092-CCE1-4A58-8E2A-540307E14B56}"/>
              </a:ext>
            </a:extLst>
          </p:cNvPr>
          <p:cNvSpPr>
            <a:spLocks noGrp="1"/>
          </p:cNvSpPr>
          <p:nvPr>
            <p:ph type="dt" sz="half" idx="10"/>
          </p:nvPr>
        </p:nvSpPr>
        <p:spPr>
          <a:xfrm>
            <a:off x="838200" y="6429375"/>
            <a:ext cx="2743200" cy="365125"/>
          </a:xfrm>
        </p:spPr>
        <p:txBody>
          <a:bodyPr/>
          <a:lstStyle/>
          <a:p>
            <a:r>
              <a:rPr lang="en-US"/>
              <a:t>3/10/2022</a:t>
            </a:r>
            <a:endParaRPr lang="en-US" dirty="0"/>
          </a:p>
        </p:txBody>
      </p:sp>
      <p:sp>
        <p:nvSpPr>
          <p:cNvPr id="10" name="Footer Placeholder 9">
            <a:extLst>
              <a:ext uri="{FF2B5EF4-FFF2-40B4-BE49-F238E27FC236}">
                <a16:creationId xmlns:a16="http://schemas.microsoft.com/office/drawing/2014/main" id="{43032B0D-C227-4CB9-85CC-4B9B8BF1621E}"/>
              </a:ext>
            </a:extLst>
          </p:cNvPr>
          <p:cNvSpPr>
            <a:spLocks noGrp="1"/>
          </p:cNvSpPr>
          <p:nvPr>
            <p:ph type="ftr" sz="quarter" idx="11"/>
          </p:nvPr>
        </p:nvSpPr>
        <p:spPr>
          <a:xfrm>
            <a:off x="4038600" y="6429375"/>
            <a:ext cx="4114800" cy="365125"/>
          </a:xfrm>
        </p:spPr>
        <p:txBody>
          <a:bodyPr/>
          <a:lstStyle/>
          <a:p>
            <a:r>
              <a:rPr lang="en-US" dirty="0"/>
              <a:t>February CARES Release</a:t>
            </a:r>
          </a:p>
        </p:txBody>
      </p:sp>
      <p:sp>
        <p:nvSpPr>
          <p:cNvPr id="11" name="Slide Number Placeholder 10">
            <a:extLst>
              <a:ext uri="{FF2B5EF4-FFF2-40B4-BE49-F238E27FC236}">
                <a16:creationId xmlns:a16="http://schemas.microsoft.com/office/drawing/2014/main" id="{5F67B498-D587-4BC1-B0F3-4316C41ADDF9}"/>
              </a:ext>
            </a:extLst>
          </p:cNvPr>
          <p:cNvSpPr>
            <a:spLocks noGrp="1"/>
          </p:cNvSpPr>
          <p:nvPr>
            <p:ph type="sldNum" sz="quarter" idx="12"/>
          </p:nvPr>
        </p:nvSpPr>
        <p:spPr>
          <a:xfrm>
            <a:off x="8610600" y="6429375"/>
            <a:ext cx="2743200" cy="365125"/>
          </a:xfrm>
        </p:spPr>
        <p:txBody>
          <a:bodyPr/>
          <a:lstStyle/>
          <a:p>
            <a:fld id="{28844951-7827-47D4-8276-7DDE1FA7D85A}" type="slidenum">
              <a:rPr lang="en-US" smtClean="0"/>
              <a:pPr/>
              <a:t>14</a:t>
            </a:fld>
            <a:endParaRPr lang="en-US"/>
          </a:p>
        </p:txBody>
      </p:sp>
      <p:pic>
        <p:nvPicPr>
          <p:cNvPr id="6" name="Picture 5">
            <a:extLst>
              <a:ext uri="{FF2B5EF4-FFF2-40B4-BE49-F238E27FC236}">
                <a16:creationId xmlns:a16="http://schemas.microsoft.com/office/drawing/2014/main" id="{4646D5F5-033A-4909-82E2-173747DDEFA4}"/>
              </a:ext>
            </a:extLst>
          </p:cNvPr>
          <p:cNvPicPr>
            <a:picLocks noChangeAspect="1"/>
          </p:cNvPicPr>
          <p:nvPr/>
        </p:nvPicPr>
        <p:blipFill>
          <a:blip r:embed="rId2"/>
          <a:stretch>
            <a:fillRect/>
          </a:stretch>
        </p:blipFill>
        <p:spPr>
          <a:xfrm>
            <a:off x="2907075" y="3867912"/>
            <a:ext cx="5749056" cy="2518386"/>
          </a:xfrm>
          <a:prstGeom prst="rect">
            <a:avLst/>
          </a:prstGeom>
        </p:spPr>
      </p:pic>
    </p:spTree>
    <p:extLst>
      <p:ext uri="{BB962C8B-B14F-4D97-AF65-F5344CB8AC3E}">
        <p14:creationId xmlns:p14="http://schemas.microsoft.com/office/powerpoint/2010/main" val="2910969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9B145-8F56-4ADD-A20F-F54D374044FA}"/>
              </a:ext>
            </a:extLst>
          </p:cNvPr>
          <p:cNvSpPr>
            <a:spLocks noGrp="1"/>
          </p:cNvSpPr>
          <p:nvPr>
            <p:ph type="ctrTitle"/>
          </p:nvPr>
        </p:nvSpPr>
        <p:spPr/>
        <p:txBody>
          <a:bodyPr/>
          <a:lstStyle/>
          <a:p>
            <a:r>
              <a:rPr lang="en-US" dirty="0"/>
              <a:t>Veteran’s Benefits</a:t>
            </a:r>
          </a:p>
        </p:txBody>
      </p:sp>
      <p:sp>
        <p:nvSpPr>
          <p:cNvPr id="3" name="Text Placeholder 2">
            <a:extLst>
              <a:ext uri="{FF2B5EF4-FFF2-40B4-BE49-F238E27FC236}">
                <a16:creationId xmlns:a16="http://schemas.microsoft.com/office/drawing/2014/main" id="{07EB47A5-764B-41B8-BB2B-93156E817F2C}"/>
              </a:ext>
            </a:extLst>
          </p:cNvPr>
          <p:cNvSpPr>
            <a:spLocks noGrp="1"/>
          </p:cNvSpPr>
          <p:nvPr>
            <p:ph type="body" sz="quarter" idx="15"/>
          </p:nvPr>
        </p:nvSpPr>
        <p:spPr/>
        <p:txBody>
          <a:bodyPr/>
          <a:lstStyle/>
          <a:p>
            <a:r>
              <a:rPr lang="en-US" dirty="0"/>
              <a:t>Process Help 3.11</a:t>
            </a:r>
          </a:p>
        </p:txBody>
      </p:sp>
    </p:spTree>
    <p:extLst>
      <p:ext uri="{BB962C8B-B14F-4D97-AF65-F5344CB8AC3E}">
        <p14:creationId xmlns:p14="http://schemas.microsoft.com/office/powerpoint/2010/main" val="7993723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10F5D-AA95-4A47-92AC-6F051649A946}"/>
              </a:ext>
            </a:extLst>
          </p:cNvPr>
          <p:cNvSpPr>
            <a:spLocks noGrp="1"/>
          </p:cNvSpPr>
          <p:nvPr>
            <p:ph type="title"/>
          </p:nvPr>
        </p:nvSpPr>
        <p:spPr/>
        <p:txBody>
          <a:bodyPr>
            <a:normAutofit/>
          </a:bodyPr>
          <a:lstStyle/>
          <a:p>
            <a:r>
              <a:rPr lang="en-US" dirty="0"/>
              <a:t>Process Help 3.11</a:t>
            </a:r>
          </a:p>
        </p:txBody>
      </p:sp>
      <p:sp>
        <p:nvSpPr>
          <p:cNvPr id="3" name="Content Placeholder 2">
            <a:extLst>
              <a:ext uri="{FF2B5EF4-FFF2-40B4-BE49-F238E27FC236}">
                <a16:creationId xmlns:a16="http://schemas.microsoft.com/office/drawing/2014/main" id="{0876B82D-EF92-4F0B-A5F6-7F2474999992}"/>
              </a:ext>
            </a:extLst>
          </p:cNvPr>
          <p:cNvSpPr>
            <a:spLocks noGrp="1"/>
          </p:cNvSpPr>
          <p:nvPr>
            <p:ph idx="1"/>
          </p:nvPr>
        </p:nvSpPr>
        <p:spPr/>
        <p:txBody>
          <a:bodyPr>
            <a:normAutofit fontScale="92500"/>
          </a:bodyPr>
          <a:lstStyle/>
          <a:p>
            <a:r>
              <a:rPr lang="en-US" dirty="0"/>
              <a:t>A new area has been added on the Unearned Income page for Aid &amp; Attendance amounts to be entered</a:t>
            </a:r>
          </a:p>
          <a:p>
            <a:r>
              <a:rPr lang="en-US" dirty="0"/>
              <a:t>The field under disregards, expenses, and losses states:</a:t>
            </a:r>
          </a:p>
          <a:p>
            <a:pPr lvl="1"/>
            <a:r>
              <a:rPr lang="en-US" dirty="0"/>
              <a:t>Does the VE benefits include any Aid &amp; Attendance, Housebound, and/or Unusual Medical Expenses?</a:t>
            </a:r>
          </a:p>
          <a:p>
            <a:pPr lvl="1"/>
            <a:r>
              <a:rPr lang="en-US" dirty="0"/>
              <a:t>The response field is entered as Yes, unknown, failed to provide, or No.</a:t>
            </a:r>
          </a:p>
        </p:txBody>
      </p:sp>
      <p:sp>
        <p:nvSpPr>
          <p:cNvPr id="4" name="Date Placeholder 3">
            <a:extLst>
              <a:ext uri="{FF2B5EF4-FFF2-40B4-BE49-F238E27FC236}">
                <a16:creationId xmlns:a16="http://schemas.microsoft.com/office/drawing/2014/main" id="{CDF8585A-09AE-4600-87C3-643A4881F44F}"/>
              </a:ext>
            </a:extLst>
          </p:cNvPr>
          <p:cNvSpPr>
            <a:spLocks noGrp="1"/>
          </p:cNvSpPr>
          <p:nvPr>
            <p:ph type="dt" sz="half" idx="10"/>
          </p:nvPr>
        </p:nvSpPr>
        <p:spPr/>
        <p:txBody>
          <a:bodyPr/>
          <a:lstStyle/>
          <a:p>
            <a:r>
              <a:rPr lang="en-US"/>
              <a:t>3/10/2022</a:t>
            </a:r>
          </a:p>
        </p:txBody>
      </p:sp>
      <p:sp>
        <p:nvSpPr>
          <p:cNvPr id="5" name="Footer Placeholder 4">
            <a:extLst>
              <a:ext uri="{FF2B5EF4-FFF2-40B4-BE49-F238E27FC236}">
                <a16:creationId xmlns:a16="http://schemas.microsoft.com/office/drawing/2014/main" id="{419BC213-7EF8-4F39-B37B-AA4D3555CFB7}"/>
              </a:ext>
            </a:extLst>
          </p:cNvPr>
          <p:cNvSpPr>
            <a:spLocks noGrp="1"/>
          </p:cNvSpPr>
          <p:nvPr>
            <p:ph type="ftr" sz="quarter" idx="11"/>
          </p:nvPr>
        </p:nvSpPr>
        <p:spPr/>
        <p:txBody>
          <a:bodyPr/>
          <a:lstStyle/>
          <a:p>
            <a:r>
              <a:rPr lang="en-US"/>
              <a:t>February CARES Release</a:t>
            </a:r>
          </a:p>
        </p:txBody>
      </p:sp>
      <p:sp>
        <p:nvSpPr>
          <p:cNvPr id="6" name="Slide Number Placeholder 5">
            <a:extLst>
              <a:ext uri="{FF2B5EF4-FFF2-40B4-BE49-F238E27FC236}">
                <a16:creationId xmlns:a16="http://schemas.microsoft.com/office/drawing/2014/main" id="{45DFF93F-1463-4549-9662-5657BEB4B831}"/>
              </a:ext>
            </a:extLst>
          </p:cNvPr>
          <p:cNvSpPr>
            <a:spLocks noGrp="1"/>
          </p:cNvSpPr>
          <p:nvPr>
            <p:ph type="sldNum" sz="quarter" idx="12"/>
          </p:nvPr>
        </p:nvSpPr>
        <p:spPr/>
        <p:txBody>
          <a:bodyPr/>
          <a:lstStyle/>
          <a:p>
            <a:fld id="{28844951-7827-47D4-8276-7DDE1FA7D85A}" type="slidenum">
              <a:rPr lang="en-US" smtClean="0"/>
              <a:t>16</a:t>
            </a:fld>
            <a:endParaRPr lang="en-US"/>
          </a:p>
        </p:txBody>
      </p:sp>
    </p:spTree>
    <p:extLst>
      <p:ext uri="{BB962C8B-B14F-4D97-AF65-F5344CB8AC3E}">
        <p14:creationId xmlns:p14="http://schemas.microsoft.com/office/powerpoint/2010/main" val="195481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10F5D-AA95-4A47-92AC-6F051649A946}"/>
              </a:ext>
            </a:extLst>
          </p:cNvPr>
          <p:cNvSpPr>
            <a:spLocks noGrp="1"/>
          </p:cNvSpPr>
          <p:nvPr>
            <p:ph type="title"/>
          </p:nvPr>
        </p:nvSpPr>
        <p:spPr/>
        <p:txBody>
          <a:bodyPr>
            <a:normAutofit/>
          </a:bodyPr>
          <a:lstStyle/>
          <a:p>
            <a:r>
              <a:rPr lang="en-US" dirty="0"/>
              <a:t>Process Help 3.11</a:t>
            </a:r>
          </a:p>
        </p:txBody>
      </p:sp>
      <p:pic>
        <p:nvPicPr>
          <p:cNvPr id="8" name="Content Placeholder 7" descr="Graphical user interface&#10;&#10;Description automatically generated">
            <a:extLst>
              <a:ext uri="{FF2B5EF4-FFF2-40B4-BE49-F238E27FC236}">
                <a16:creationId xmlns:a16="http://schemas.microsoft.com/office/drawing/2014/main" id="{3492FAAC-4B62-4E24-AABF-C74DD4FAE79D}"/>
              </a:ext>
            </a:extLst>
          </p:cNvPr>
          <p:cNvPicPr>
            <a:picLocks noGrp="1" noChangeAspect="1"/>
          </p:cNvPicPr>
          <p:nvPr>
            <p:ph idx="1"/>
          </p:nvPr>
        </p:nvPicPr>
        <p:blipFill>
          <a:blip r:embed="rId2"/>
          <a:stretch>
            <a:fillRect/>
          </a:stretch>
        </p:blipFill>
        <p:spPr>
          <a:xfrm>
            <a:off x="1364672" y="1758912"/>
            <a:ext cx="9462655" cy="3778712"/>
          </a:xfrm>
        </p:spPr>
      </p:pic>
      <p:sp>
        <p:nvSpPr>
          <p:cNvPr id="4" name="Date Placeholder 3">
            <a:extLst>
              <a:ext uri="{FF2B5EF4-FFF2-40B4-BE49-F238E27FC236}">
                <a16:creationId xmlns:a16="http://schemas.microsoft.com/office/drawing/2014/main" id="{CDF8585A-09AE-4600-87C3-643A4881F44F}"/>
              </a:ext>
            </a:extLst>
          </p:cNvPr>
          <p:cNvSpPr>
            <a:spLocks noGrp="1"/>
          </p:cNvSpPr>
          <p:nvPr>
            <p:ph type="dt" sz="half" idx="10"/>
          </p:nvPr>
        </p:nvSpPr>
        <p:spPr/>
        <p:txBody>
          <a:bodyPr/>
          <a:lstStyle/>
          <a:p>
            <a:r>
              <a:rPr lang="en-US"/>
              <a:t>3/10/2022</a:t>
            </a:r>
          </a:p>
        </p:txBody>
      </p:sp>
      <p:sp>
        <p:nvSpPr>
          <p:cNvPr id="5" name="Footer Placeholder 4">
            <a:extLst>
              <a:ext uri="{FF2B5EF4-FFF2-40B4-BE49-F238E27FC236}">
                <a16:creationId xmlns:a16="http://schemas.microsoft.com/office/drawing/2014/main" id="{419BC213-7EF8-4F39-B37B-AA4D3555CFB7}"/>
              </a:ext>
            </a:extLst>
          </p:cNvPr>
          <p:cNvSpPr>
            <a:spLocks noGrp="1"/>
          </p:cNvSpPr>
          <p:nvPr>
            <p:ph type="ftr" sz="quarter" idx="11"/>
          </p:nvPr>
        </p:nvSpPr>
        <p:spPr/>
        <p:txBody>
          <a:bodyPr/>
          <a:lstStyle/>
          <a:p>
            <a:r>
              <a:rPr lang="en-US"/>
              <a:t>February CARES Release</a:t>
            </a:r>
          </a:p>
        </p:txBody>
      </p:sp>
      <p:sp>
        <p:nvSpPr>
          <p:cNvPr id="6" name="Slide Number Placeholder 5">
            <a:extLst>
              <a:ext uri="{FF2B5EF4-FFF2-40B4-BE49-F238E27FC236}">
                <a16:creationId xmlns:a16="http://schemas.microsoft.com/office/drawing/2014/main" id="{45DFF93F-1463-4549-9662-5657BEB4B831}"/>
              </a:ext>
            </a:extLst>
          </p:cNvPr>
          <p:cNvSpPr>
            <a:spLocks noGrp="1"/>
          </p:cNvSpPr>
          <p:nvPr>
            <p:ph type="sldNum" sz="quarter" idx="12"/>
          </p:nvPr>
        </p:nvSpPr>
        <p:spPr/>
        <p:txBody>
          <a:bodyPr/>
          <a:lstStyle/>
          <a:p>
            <a:fld id="{28844951-7827-47D4-8276-7DDE1FA7D85A}" type="slidenum">
              <a:rPr lang="en-US" smtClean="0"/>
              <a:t>17</a:t>
            </a:fld>
            <a:endParaRPr lang="en-US"/>
          </a:p>
        </p:txBody>
      </p:sp>
    </p:spTree>
    <p:extLst>
      <p:ext uri="{BB962C8B-B14F-4D97-AF65-F5344CB8AC3E}">
        <p14:creationId xmlns:p14="http://schemas.microsoft.com/office/powerpoint/2010/main" val="2219951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E58D7-8E64-4C1E-93FB-B1526C4E9CE8}"/>
              </a:ext>
            </a:extLst>
          </p:cNvPr>
          <p:cNvSpPr>
            <a:spLocks noGrp="1"/>
          </p:cNvSpPr>
          <p:nvPr>
            <p:ph type="title"/>
          </p:nvPr>
        </p:nvSpPr>
        <p:spPr/>
        <p:txBody>
          <a:bodyPr/>
          <a:lstStyle/>
          <a:p>
            <a:r>
              <a:rPr lang="en-US" dirty="0"/>
              <a:t>Process Help 3.11</a:t>
            </a:r>
          </a:p>
        </p:txBody>
      </p:sp>
      <p:sp>
        <p:nvSpPr>
          <p:cNvPr id="3" name="Content Placeholder 2">
            <a:extLst>
              <a:ext uri="{FF2B5EF4-FFF2-40B4-BE49-F238E27FC236}">
                <a16:creationId xmlns:a16="http://schemas.microsoft.com/office/drawing/2014/main" id="{6E91524E-6931-45BE-A879-D52D9ED0119C}"/>
              </a:ext>
            </a:extLst>
          </p:cNvPr>
          <p:cNvSpPr>
            <a:spLocks noGrp="1"/>
          </p:cNvSpPr>
          <p:nvPr>
            <p:ph idx="1"/>
          </p:nvPr>
        </p:nvSpPr>
        <p:spPr>
          <a:xfrm>
            <a:off x="838200" y="1861851"/>
            <a:ext cx="10515600" cy="4315112"/>
          </a:xfrm>
        </p:spPr>
        <p:txBody>
          <a:bodyPr>
            <a:normAutofit/>
          </a:bodyPr>
          <a:lstStyle/>
          <a:p>
            <a:r>
              <a:rPr lang="en-US" dirty="0"/>
              <a:t>If the worker selects unknown, a notice generates requesting more information about the benefit.</a:t>
            </a:r>
          </a:p>
          <a:p>
            <a:r>
              <a:rPr lang="en-US" dirty="0"/>
              <a:t>Selecting Yes, enables the field to enter an amount and the verification code</a:t>
            </a:r>
          </a:p>
          <a:p>
            <a:r>
              <a:rPr lang="en-US" dirty="0"/>
              <a:t>Selecting No, the field remains disabled.</a:t>
            </a:r>
          </a:p>
          <a:p>
            <a:r>
              <a:rPr lang="en-US" dirty="0"/>
              <a:t>Selecting Failed to provide or entering QV/NV in the verification field, will count the full amount    </a:t>
            </a:r>
          </a:p>
        </p:txBody>
      </p:sp>
      <p:sp>
        <p:nvSpPr>
          <p:cNvPr id="4" name="Date Placeholder 3">
            <a:extLst>
              <a:ext uri="{FF2B5EF4-FFF2-40B4-BE49-F238E27FC236}">
                <a16:creationId xmlns:a16="http://schemas.microsoft.com/office/drawing/2014/main" id="{45D1E085-A6D1-42BE-8117-BE1C1E35AC27}"/>
              </a:ext>
            </a:extLst>
          </p:cNvPr>
          <p:cNvSpPr>
            <a:spLocks noGrp="1"/>
          </p:cNvSpPr>
          <p:nvPr>
            <p:ph type="dt" sz="half" idx="10"/>
          </p:nvPr>
        </p:nvSpPr>
        <p:spPr/>
        <p:txBody>
          <a:bodyPr/>
          <a:lstStyle/>
          <a:p>
            <a:r>
              <a:rPr lang="en-US"/>
              <a:t>3/10/2022</a:t>
            </a:r>
          </a:p>
        </p:txBody>
      </p:sp>
      <p:sp>
        <p:nvSpPr>
          <p:cNvPr id="5" name="Footer Placeholder 4">
            <a:extLst>
              <a:ext uri="{FF2B5EF4-FFF2-40B4-BE49-F238E27FC236}">
                <a16:creationId xmlns:a16="http://schemas.microsoft.com/office/drawing/2014/main" id="{2246EEDC-F5B7-4F1A-A9F9-FC0521A886E0}"/>
              </a:ext>
            </a:extLst>
          </p:cNvPr>
          <p:cNvSpPr>
            <a:spLocks noGrp="1"/>
          </p:cNvSpPr>
          <p:nvPr>
            <p:ph type="ftr" sz="quarter" idx="11"/>
          </p:nvPr>
        </p:nvSpPr>
        <p:spPr/>
        <p:txBody>
          <a:bodyPr/>
          <a:lstStyle/>
          <a:p>
            <a:r>
              <a:rPr lang="en-US"/>
              <a:t>February CARES Release</a:t>
            </a:r>
          </a:p>
        </p:txBody>
      </p:sp>
      <p:sp>
        <p:nvSpPr>
          <p:cNvPr id="6" name="Slide Number Placeholder 5">
            <a:extLst>
              <a:ext uri="{FF2B5EF4-FFF2-40B4-BE49-F238E27FC236}">
                <a16:creationId xmlns:a16="http://schemas.microsoft.com/office/drawing/2014/main" id="{C8D38DF8-6FA9-44E4-A464-801CE974506A}"/>
              </a:ext>
            </a:extLst>
          </p:cNvPr>
          <p:cNvSpPr>
            <a:spLocks noGrp="1"/>
          </p:cNvSpPr>
          <p:nvPr>
            <p:ph type="sldNum" sz="quarter" idx="12"/>
          </p:nvPr>
        </p:nvSpPr>
        <p:spPr/>
        <p:txBody>
          <a:bodyPr/>
          <a:lstStyle/>
          <a:p>
            <a:fld id="{28844951-7827-47D4-8276-7DDE1FA7D85A}" type="slidenum">
              <a:rPr lang="en-US" smtClean="0"/>
              <a:t>18</a:t>
            </a:fld>
            <a:endParaRPr lang="en-US"/>
          </a:p>
        </p:txBody>
      </p:sp>
    </p:spTree>
    <p:extLst>
      <p:ext uri="{BB962C8B-B14F-4D97-AF65-F5344CB8AC3E}">
        <p14:creationId xmlns:p14="http://schemas.microsoft.com/office/powerpoint/2010/main" val="10220413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9B145-8F56-4ADD-A20F-F54D374044FA}"/>
              </a:ext>
            </a:extLst>
          </p:cNvPr>
          <p:cNvSpPr>
            <a:spLocks noGrp="1"/>
          </p:cNvSpPr>
          <p:nvPr>
            <p:ph type="ctrTitle"/>
          </p:nvPr>
        </p:nvSpPr>
        <p:spPr/>
        <p:txBody>
          <a:bodyPr/>
          <a:lstStyle/>
          <a:p>
            <a:r>
              <a:rPr lang="en-US" dirty="0"/>
              <a:t>Processing Moves</a:t>
            </a:r>
          </a:p>
        </p:txBody>
      </p:sp>
      <p:sp>
        <p:nvSpPr>
          <p:cNvPr id="3" name="Text Placeholder 2">
            <a:extLst>
              <a:ext uri="{FF2B5EF4-FFF2-40B4-BE49-F238E27FC236}">
                <a16:creationId xmlns:a16="http://schemas.microsoft.com/office/drawing/2014/main" id="{07EB47A5-764B-41B8-BB2B-93156E817F2C}"/>
              </a:ext>
            </a:extLst>
          </p:cNvPr>
          <p:cNvSpPr>
            <a:spLocks noGrp="1"/>
          </p:cNvSpPr>
          <p:nvPr>
            <p:ph type="body" sz="quarter" idx="15"/>
          </p:nvPr>
        </p:nvSpPr>
        <p:spPr/>
        <p:txBody>
          <a:bodyPr/>
          <a:lstStyle/>
          <a:p>
            <a:r>
              <a:rPr lang="en-US" dirty="0"/>
              <a:t>Process Help 3.19.12</a:t>
            </a:r>
          </a:p>
        </p:txBody>
      </p:sp>
    </p:spTree>
    <p:extLst>
      <p:ext uri="{BB962C8B-B14F-4D97-AF65-F5344CB8AC3E}">
        <p14:creationId xmlns:p14="http://schemas.microsoft.com/office/powerpoint/2010/main" val="4287833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8E50F-247A-4628-90BB-62A60E39664C}"/>
              </a:ext>
            </a:extLst>
          </p:cNvPr>
          <p:cNvSpPr>
            <a:spLocks noGrp="1"/>
          </p:cNvSpPr>
          <p:nvPr>
            <p:ph type="ctrTitle"/>
          </p:nvPr>
        </p:nvSpPr>
        <p:spPr>
          <a:xfrm>
            <a:off x="847476" y="1131641"/>
            <a:ext cx="10362829" cy="2387600"/>
          </a:xfrm>
        </p:spPr>
        <p:txBody>
          <a:bodyPr>
            <a:normAutofit/>
          </a:bodyPr>
          <a:lstStyle/>
          <a:p>
            <a:pPr algn="ctr"/>
            <a:r>
              <a:rPr lang="en-US" dirty="0"/>
              <a:t>Non-CARES Program Indicator</a:t>
            </a:r>
          </a:p>
        </p:txBody>
      </p:sp>
      <p:sp>
        <p:nvSpPr>
          <p:cNvPr id="12" name="TextBox 11">
            <a:extLst>
              <a:ext uri="{FF2B5EF4-FFF2-40B4-BE49-F238E27FC236}">
                <a16:creationId xmlns:a16="http://schemas.microsoft.com/office/drawing/2014/main" id="{59438C60-5708-4FED-9C1B-37B115A8787E}"/>
              </a:ext>
            </a:extLst>
          </p:cNvPr>
          <p:cNvSpPr txBox="1"/>
          <p:nvPr/>
        </p:nvSpPr>
        <p:spPr>
          <a:xfrm>
            <a:off x="3495304" y="2934466"/>
            <a:ext cx="5201392" cy="584775"/>
          </a:xfrm>
          <a:prstGeom prst="rect">
            <a:avLst/>
          </a:prstGeom>
          <a:noFill/>
        </p:spPr>
        <p:txBody>
          <a:bodyPr wrap="square" rtlCol="0">
            <a:spAutoFit/>
          </a:bodyPr>
          <a:lstStyle/>
          <a:p>
            <a:r>
              <a:rPr lang="en-US" sz="3200" dirty="0"/>
              <a:t>Process Help 11.3</a:t>
            </a:r>
          </a:p>
        </p:txBody>
      </p:sp>
    </p:spTree>
    <p:extLst>
      <p:ext uri="{BB962C8B-B14F-4D97-AF65-F5344CB8AC3E}">
        <p14:creationId xmlns:p14="http://schemas.microsoft.com/office/powerpoint/2010/main" val="26931966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E58D7-8E64-4C1E-93FB-B1526C4E9CE8}"/>
              </a:ext>
            </a:extLst>
          </p:cNvPr>
          <p:cNvSpPr>
            <a:spLocks noGrp="1"/>
          </p:cNvSpPr>
          <p:nvPr>
            <p:ph type="title"/>
          </p:nvPr>
        </p:nvSpPr>
        <p:spPr/>
        <p:txBody>
          <a:bodyPr/>
          <a:lstStyle/>
          <a:p>
            <a:r>
              <a:rPr lang="en-US" dirty="0"/>
              <a:t>Process Help 3.19.12</a:t>
            </a:r>
          </a:p>
        </p:txBody>
      </p:sp>
      <p:sp>
        <p:nvSpPr>
          <p:cNvPr id="3" name="Content Placeholder 2">
            <a:extLst>
              <a:ext uri="{FF2B5EF4-FFF2-40B4-BE49-F238E27FC236}">
                <a16:creationId xmlns:a16="http://schemas.microsoft.com/office/drawing/2014/main" id="{6E91524E-6931-45BE-A879-D52D9ED0119C}"/>
              </a:ext>
            </a:extLst>
          </p:cNvPr>
          <p:cNvSpPr>
            <a:spLocks noGrp="1"/>
          </p:cNvSpPr>
          <p:nvPr>
            <p:ph idx="1"/>
          </p:nvPr>
        </p:nvSpPr>
        <p:spPr>
          <a:xfrm>
            <a:off x="838200" y="1861851"/>
            <a:ext cx="10515600" cy="4315112"/>
          </a:xfrm>
        </p:spPr>
        <p:txBody>
          <a:bodyPr>
            <a:normAutofit/>
          </a:bodyPr>
          <a:lstStyle/>
          <a:p>
            <a:r>
              <a:rPr lang="en-US" dirty="0"/>
              <a:t>When a suspended member moves from one facility to another, special processing is needed.</a:t>
            </a:r>
          </a:p>
          <a:p>
            <a:r>
              <a:rPr lang="en-US" dirty="0"/>
              <a:t>A release date must be entered on the page</a:t>
            </a:r>
          </a:p>
          <a:p>
            <a:pPr marL="228600" indent="0">
              <a:buNone/>
            </a:pPr>
            <a:endParaRPr lang="en-US" dirty="0"/>
          </a:p>
        </p:txBody>
      </p:sp>
      <p:sp>
        <p:nvSpPr>
          <p:cNvPr id="4" name="Date Placeholder 3">
            <a:extLst>
              <a:ext uri="{FF2B5EF4-FFF2-40B4-BE49-F238E27FC236}">
                <a16:creationId xmlns:a16="http://schemas.microsoft.com/office/drawing/2014/main" id="{45D1E085-A6D1-42BE-8117-BE1C1E35AC27}"/>
              </a:ext>
            </a:extLst>
          </p:cNvPr>
          <p:cNvSpPr>
            <a:spLocks noGrp="1"/>
          </p:cNvSpPr>
          <p:nvPr>
            <p:ph type="dt" sz="half" idx="10"/>
          </p:nvPr>
        </p:nvSpPr>
        <p:spPr/>
        <p:txBody>
          <a:bodyPr/>
          <a:lstStyle/>
          <a:p>
            <a:r>
              <a:rPr lang="en-US"/>
              <a:t>3/10/2022</a:t>
            </a:r>
          </a:p>
        </p:txBody>
      </p:sp>
      <p:sp>
        <p:nvSpPr>
          <p:cNvPr id="5" name="Footer Placeholder 4">
            <a:extLst>
              <a:ext uri="{FF2B5EF4-FFF2-40B4-BE49-F238E27FC236}">
                <a16:creationId xmlns:a16="http://schemas.microsoft.com/office/drawing/2014/main" id="{2246EEDC-F5B7-4F1A-A9F9-FC0521A886E0}"/>
              </a:ext>
            </a:extLst>
          </p:cNvPr>
          <p:cNvSpPr>
            <a:spLocks noGrp="1"/>
          </p:cNvSpPr>
          <p:nvPr>
            <p:ph type="ftr" sz="quarter" idx="11"/>
          </p:nvPr>
        </p:nvSpPr>
        <p:spPr/>
        <p:txBody>
          <a:bodyPr/>
          <a:lstStyle/>
          <a:p>
            <a:r>
              <a:rPr lang="en-US"/>
              <a:t>February CARES Release</a:t>
            </a:r>
          </a:p>
        </p:txBody>
      </p:sp>
      <p:sp>
        <p:nvSpPr>
          <p:cNvPr id="6" name="Slide Number Placeholder 5">
            <a:extLst>
              <a:ext uri="{FF2B5EF4-FFF2-40B4-BE49-F238E27FC236}">
                <a16:creationId xmlns:a16="http://schemas.microsoft.com/office/drawing/2014/main" id="{C8D38DF8-6FA9-44E4-A464-801CE974506A}"/>
              </a:ext>
            </a:extLst>
          </p:cNvPr>
          <p:cNvSpPr>
            <a:spLocks noGrp="1"/>
          </p:cNvSpPr>
          <p:nvPr>
            <p:ph type="sldNum" sz="quarter" idx="12"/>
          </p:nvPr>
        </p:nvSpPr>
        <p:spPr/>
        <p:txBody>
          <a:bodyPr/>
          <a:lstStyle/>
          <a:p>
            <a:fld id="{28844951-7827-47D4-8276-7DDE1FA7D85A}" type="slidenum">
              <a:rPr lang="en-US" smtClean="0"/>
              <a:t>20</a:t>
            </a:fld>
            <a:endParaRPr lang="en-US"/>
          </a:p>
        </p:txBody>
      </p:sp>
      <p:pic>
        <p:nvPicPr>
          <p:cNvPr id="10" name="Picture 9" descr="Graphical user interface, application&#10;&#10;Description automatically generated">
            <a:extLst>
              <a:ext uri="{FF2B5EF4-FFF2-40B4-BE49-F238E27FC236}">
                <a16:creationId xmlns:a16="http://schemas.microsoft.com/office/drawing/2014/main" id="{497A798C-409F-4610-87BA-BC716815D4A2}"/>
              </a:ext>
            </a:extLst>
          </p:cNvPr>
          <p:cNvPicPr>
            <a:picLocks noChangeAspect="1"/>
          </p:cNvPicPr>
          <p:nvPr/>
        </p:nvPicPr>
        <p:blipFill>
          <a:blip r:embed="rId2"/>
          <a:stretch>
            <a:fillRect/>
          </a:stretch>
        </p:blipFill>
        <p:spPr>
          <a:xfrm>
            <a:off x="1281829" y="3713018"/>
            <a:ext cx="9434378" cy="2716357"/>
          </a:xfrm>
          <a:prstGeom prst="rect">
            <a:avLst/>
          </a:prstGeom>
        </p:spPr>
      </p:pic>
    </p:spTree>
    <p:extLst>
      <p:ext uri="{BB962C8B-B14F-4D97-AF65-F5344CB8AC3E}">
        <p14:creationId xmlns:p14="http://schemas.microsoft.com/office/powerpoint/2010/main" val="35558931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E58D7-8E64-4C1E-93FB-B1526C4E9CE8}"/>
              </a:ext>
            </a:extLst>
          </p:cNvPr>
          <p:cNvSpPr>
            <a:spLocks noGrp="1"/>
          </p:cNvSpPr>
          <p:nvPr>
            <p:ph type="title"/>
          </p:nvPr>
        </p:nvSpPr>
        <p:spPr/>
        <p:txBody>
          <a:bodyPr/>
          <a:lstStyle/>
          <a:p>
            <a:r>
              <a:rPr lang="en-US" dirty="0"/>
              <a:t>Process Help 3.19.12</a:t>
            </a:r>
          </a:p>
        </p:txBody>
      </p:sp>
      <p:sp>
        <p:nvSpPr>
          <p:cNvPr id="3" name="Content Placeholder 2">
            <a:extLst>
              <a:ext uri="{FF2B5EF4-FFF2-40B4-BE49-F238E27FC236}">
                <a16:creationId xmlns:a16="http://schemas.microsoft.com/office/drawing/2014/main" id="{6E91524E-6931-45BE-A879-D52D9ED0119C}"/>
              </a:ext>
            </a:extLst>
          </p:cNvPr>
          <p:cNvSpPr>
            <a:spLocks noGrp="1"/>
          </p:cNvSpPr>
          <p:nvPr>
            <p:ph idx="1"/>
          </p:nvPr>
        </p:nvSpPr>
        <p:spPr>
          <a:xfrm>
            <a:off x="838200" y="1861851"/>
            <a:ext cx="10515600" cy="4315112"/>
          </a:xfrm>
        </p:spPr>
        <p:txBody>
          <a:bodyPr>
            <a:normAutofit/>
          </a:bodyPr>
          <a:lstStyle/>
          <a:p>
            <a:r>
              <a:rPr lang="en-US" dirty="0"/>
              <a:t>Next, enter the new facility and start date of the incarceration period</a:t>
            </a:r>
          </a:p>
        </p:txBody>
      </p:sp>
      <p:sp>
        <p:nvSpPr>
          <p:cNvPr id="4" name="Date Placeholder 3">
            <a:extLst>
              <a:ext uri="{FF2B5EF4-FFF2-40B4-BE49-F238E27FC236}">
                <a16:creationId xmlns:a16="http://schemas.microsoft.com/office/drawing/2014/main" id="{45D1E085-A6D1-42BE-8117-BE1C1E35AC27}"/>
              </a:ext>
            </a:extLst>
          </p:cNvPr>
          <p:cNvSpPr>
            <a:spLocks noGrp="1"/>
          </p:cNvSpPr>
          <p:nvPr>
            <p:ph type="dt" sz="half" idx="10"/>
          </p:nvPr>
        </p:nvSpPr>
        <p:spPr/>
        <p:txBody>
          <a:bodyPr/>
          <a:lstStyle/>
          <a:p>
            <a:r>
              <a:rPr lang="en-US"/>
              <a:t>3/10/2022</a:t>
            </a:r>
          </a:p>
        </p:txBody>
      </p:sp>
      <p:sp>
        <p:nvSpPr>
          <p:cNvPr id="5" name="Footer Placeholder 4">
            <a:extLst>
              <a:ext uri="{FF2B5EF4-FFF2-40B4-BE49-F238E27FC236}">
                <a16:creationId xmlns:a16="http://schemas.microsoft.com/office/drawing/2014/main" id="{2246EEDC-F5B7-4F1A-A9F9-FC0521A886E0}"/>
              </a:ext>
            </a:extLst>
          </p:cNvPr>
          <p:cNvSpPr>
            <a:spLocks noGrp="1"/>
          </p:cNvSpPr>
          <p:nvPr>
            <p:ph type="ftr" sz="quarter" idx="11"/>
          </p:nvPr>
        </p:nvSpPr>
        <p:spPr/>
        <p:txBody>
          <a:bodyPr/>
          <a:lstStyle/>
          <a:p>
            <a:r>
              <a:rPr lang="en-US"/>
              <a:t>February CARES Release</a:t>
            </a:r>
          </a:p>
        </p:txBody>
      </p:sp>
      <p:sp>
        <p:nvSpPr>
          <p:cNvPr id="6" name="Slide Number Placeholder 5">
            <a:extLst>
              <a:ext uri="{FF2B5EF4-FFF2-40B4-BE49-F238E27FC236}">
                <a16:creationId xmlns:a16="http://schemas.microsoft.com/office/drawing/2014/main" id="{C8D38DF8-6FA9-44E4-A464-801CE974506A}"/>
              </a:ext>
            </a:extLst>
          </p:cNvPr>
          <p:cNvSpPr>
            <a:spLocks noGrp="1"/>
          </p:cNvSpPr>
          <p:nvPr>
            <p:ph type="sldNum" sz="quarter" idx="12"/>
          </p:nvPr>
        </p:nvSpPr>
        <p:spPr/>
        <p:txBody>
          <a:bodyPr/>
          <a:lstStyle/>
          <a:p>
            <a:fld id="{28844951-7827-47D4-8276-7DDE1FA7D85A}" type="slidenum">
              <a:rPr lang="en-US" smtClean="0"/>
              <a:t>21</a:t>
            </a:fld>
            <a:endParaRPr lang="en-US"/>
          </a:p>
        </p:txBody>
      </p:sp>
      <p:pic>
        <p:nvPicPr>
          <p:cNvPr id="10" name="Picture 9">
            <a:extLst>
              <a:ext uri="{FF2B5EF4-FFF2-40B4-BE49-F238E27FC236}">
                <a16:creationId xmlns:a16="http://schemas.microsoft.com/office/drawing/2014/main" id="{497A798C-409F-4610-87BA-BC716815D4A2}"/>
              </a:ext>
            </a:extLst>
          </p:cNvPr>
          <p:cNvPicPr>
            <a:picLocks noChangeAspect="1"/>
          </p:cNvPicPr>
          <p:nvPr/>
        </p:nvPicPr>
        <p:blipFill>
          <a:blip r:embed="rId2"/>
          <a:srcRect/>
          <a:stretch/>
        </p:blipFill>
        <p:spPr>
          <a:xfrm>
            <a:off x="1413241" y="3187414"/>
            <a:ext cx="9656541" cy="3024473"/>
          </a:xfrm>
          <a:prstGeom prst="rect">
            <a:avLst/>
          </a:prstGeom>
        </p:spPr>
      </p:pic>
    </p:spTree>
    <p:extLst>
      <p:ext uri="{BB962C8B-B14F-4D97-AF65-F5344CB8AC3E}">
        <p14:creationId xmlns:p14="http://schemas.microsoft.com/office/powerpoint/2010/main" val="27856647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9B145-8F56-4ADD-A20F-F54D374044FA}"/>
              </a:ext>
            </a:extLst>
          </p:cNvPr>
          <p:cNvSpPr>
            <a:spLocks noGrp="1"/>
          </p:cNvSpPr>
          <p:nvPr>
            <p:ph type="ctrTitle"/>
          </p:nvPr>
        </p:nvSpPr>
        <p:spPr/>
        <p:txBody>
          <a:bodyPr/>
          <a:lstStyle/>
          <a:p>
            <a:r>
              <a:rPr lang="en-US" dirty="0"/>
              <a:t>Other Changes/Updates</a:t>
            </a:r>
          </a:p>
        </p:txBody>
      </p:sp>
    </p:spTree>
    <p:extLst>
      <p:ext uri="{BB962C8B-B14F-4D97-AF65-F5344CB8AC3E}">
        <p14:creationId xmlns:p14="http://schemas.microsoft.com/office/powerpoint/2010/main" val="3197784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91524E-6931-45BE-A879-D52D9ED0119C}"/>
              </a:ext>
            </a:extLst>
          </p:cNvPr>
          <p:cNvSpPr>
            <a:spLocks noGrp="1"/>
          </p:cNvSpPr>
          <p:nvPr>
            <p:ph idx="1"/>
          </p:nvPr>
        </p:nvSpPr>
        <p:spPr>
          <a:xfrm>
            <a:off x="838200" y="815248"/>
            <a:ext cx="10515600" cy="5361715"/>
          </a:xfrm>
        </p:spPr>
        <p:txBody>
          <a:bodyPr>
            <a:normAutofit fontScale="92500" lnSpcReduction="20000"/>
          </a:bodyPr>
          <a:lstStyle/>
          <a:p>
            <a:r>
              <a:rPr lang="en-US" dirty="0"/>
              <a:t>The vehicle pages now allow up to 20 vehicles (PH 17.1.1)</a:t>
            </a:r>
          </a:p>
          <a:p>
            <a:r>
              <a:rPr lang="en-US" dirty="0"/>
              <a:t>New phone number for Fiscal Agents – 608-684-0362 (PH 11.6.9)</a:t>
            </a:r>
          </a:p>
          <a:p>
            <a:r>
              <a:rPr lang="en-US" dirty="0"/>
              <a:t>Asset Assessments</a:t>
            </a:r>
          </a:p>
          <a:p>
            <a:pPr lvl="1"/>
            <a:r>
              <a:rPr lang="en-US" dirty="0"/>
              <a:t>New process steps in Process Help 11.5.2.1</a:t>
            </a:r>
          </a:p>
          <a:p>
            <a:pPr lvl="1"/>
            <a:r>
              <a:rPr lang="en-US" dirty="0"/>
              <a:t>New functionality allows new asset transfer period when person is re-institutionalized and qualifies.  </a:t>
            </a:r>
          </a:p>
          <a:p>
            <a:r>
              <a:rPr lang="en-US" dirty="0"/>
              <a:t>Real Property – PH 11.10.1.2 – Tips and screenshot for completing the real property page and gives codes to use.</a:t>
            </a:r>
          </a:p>
        </p:txBody>
      </p:sp>
      <p:sp>
        <p:nvSpPr>
          <p:cNvPr id="4" name="Date Placeholder 3">
            <a:extLst>
              <a:ext uri="{FF2B5EF4-FFF2-40B4-BE49-F238E27FC236}">
                <a16:creationId xmlns:a16="http://schemas.microsoft.com/office/drawing/2014/main" id="{45D1E085-A6D1-42BE-8117-BE1C1E35AC27}"/>
              </a:ext>
            </a:extLst>
          </p:cNvPr>
          <p:cNvSpPr>
            <a:spLocks noGrp="1"/>
          </p:cNvSpPr>
          <p:nvPr>
            <p:ph type="dt" sz="half" idx="10"/>
          </p:nvPr>
        </p:nvSpPr>
        <p:spPr/>
        <p:txBody>
          <a:bodyPr/>
          <a:lstStyle/>
          <a:p>
            <a:r>
              <a:rPr lang="en-US"/>
              <a:t>3/10/2022</a:t>
            </a:r>
          </a:p>
        </p:txBody>
      </p:sp>
      <p:sp>
        <p:nvSpPr>
          <p:cNvPr id="5" name="Footer Placeholder 4">
            <a:extLst>
              <a:ext uri="{FF2B5EF4-FFF2-40B4-BE49-F238E27FC236}">
                <a16:creationId xmlns:a16="http://schemas.microsoft.com/office/drawing/2014/main" id="{2246EEDC-F5B7-4F1A-A9F9-FC0521A886E0}"/>
              </a:ext>
            </a:extLst>
          </p:cNvPr>
          <p:cNvSpPr>
            <a:spLocks noGrp="1"/>
          </p:cNvSpPr>
          <p:nvPr>
            <p:ph type="ftr" sz="quarter" idx="11"/>
          </p:nvPr>
        </p:nvSpPr>
        <p:spPr/>
        <p:txBody>
          <a:bodyPr/>
          <a:lstStyle/>
          <a:p>
            <a:r>
              <a:rPr lang="en-US"/>
              <a:t>February CARES Release</a:t>
            </a:r>
          </a:p>
        </p:txBody>
      </p:sp>
      <p:sp>
        <p:nvSpPr>
          <p:cNvPr id="6" name="Slide Number Placeholder 5">
            <a:extLst>
              <a:ext uri="{FF2B5EF4-FFF2-40B4-BE49-F238E27FC236}">
                <a16:creationId xmlns:a16="http://schemas.microsoft.com/office/drawing/2014/main" id="{C8D38DF8-6FA9-44E4-A464-801CE974506A}"/>
              </a:ext>
            </a:extLst>
          </p:cNvPr>
          <p:cNvSpPr>
            <a:spLocks noGrp="1"/>
          </p:cNvSpPr>
          <p:nvPr>
            <p:ph type="sldNum" sz="quarter" idx="12"/>
          </p:nvPr>
        </p:nvSpPr>
        <p:spPr/>
        <p:txBody>
          <a:bodyPr/>
          <a:lstStyle/>
          <a:p>
            <a:fld id="{28844951-7827-47D4-8276-7DDE1FA7D85A}" type="slidenum">
              <a:rPr lang="en-US" smtClean="0"/>
              <a:t>23</a:t>
            </a:fld>
            <a:endParaRPr lang="en-US"/>
          </a:p>
        </p:txBody>
      </p:sp>
    </p:spTree>
    <p:extLst>
      <p:ext uri="{BB962C8B-B14F-4D97-AF65-F5344CB8AC3E}">
        <p14:creationId xmlns:p14="http://schemas.microsoft.com/office/powerpoint/2010/main" val="627476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60FCC-0BF5-45B2-9CDD-17A4BA1878EE}"/>
              </a:ext>
            </a:extLst>
          </p:cNvPr>
          <p:cNvSpPr>
            <a:spLocks noGrp="1"/>
          </p:cNvSpPr>
          <p:nvPr>
            <p:ph type="title"/>
          </p:nvPr>
        </p:nvSpPr>
        <p:spPr>
          <a:xfrm>
            <a:off x="839788" y="685800"/>
            <a:ext cx="10515600" cy="1325880"/>
          </a:xfrm>
        </p:spPr>
        <p:txBody>
          <a:bodyPr/>
          <a:lstStyle/>
          <a:p>
            <a:r>
              <a:rPr lang="en-US" dirty="0"/>
              <a:t>Process Help 11.3.1.1 </a:t>
            </a:r>
          </a:p>
        </p:txBody>
      </p:sp>
      <p:sp>
        <p:nvSpPr>
          <p:cNvPr id="3" name="Text Placeholder 2">
            <a:extLst>
              <a:ext uri="{FF2B5EF4-FFF2-40B4-BE49-F238E27FC236}">
                <a16:creationId xmlns:a16="http://schemas.microsoft.com/office/drawing/2014/main" id="{88BA67A4-895F-49F8-97D0-7158E0597C07}"/>
              </a:ext>
            </a:extLst>
          </p:cNvPr>
          <p:cNvSpPr>
            <a:spLocks noGrp="1"/>
          </p:cNvSpPr>
          <p:nvPr>
            <p:ph type="body" idx="1"/>
          </p:nvPr>
        </p:nvSpPr>
        <p:spPr>
          <a:xfrm>
            <a:off x="839788" y="2011680"/>
            <a:ext cx="9883630" cy="530352"/>
          </a:xfrm>
        </p:spPr>
        <p:txBody>
          <a:bodyPr>
            <a:normAutofit fontScale="70000" lnSpcReduction="20000"/>
          </a:bodyPr>
          <a:lstStyle/>
          <a:p>
            <a:r>
              <a:rPr lang="en-US" dirty="0"/>
              <a:t>Testing Waiver Medicaid Eligibility for Members enrolled in an LTC program outside of CARES</a:t>
            </a:r>
          </a:p>
        </p:txBody>
      </p:sp>
      <p:sp>
        <p:nvSpPr>
          <p:cNvPr id="4" name="Content Placeholder 3">
            <a:extLst>
              <a:ext uri="{FF2B5EF4-FFF2-40B4-BE49-F238E27FC236}">
                <a16:creationId xmlns:a16="http://schemas.microsoft.com/office/drawing/2014/main" id="{020BAF9D-516C-4AC0-B83C-33BFA6E280A1}"/>
              </a:ext>
            </a:extLst>
          </p:cNvPr>
          <p:cNvSpPr>
            <a:spLocks noGrp="1"/>
          </p:cNvSpPr>
          <p:nvPr>
            <p:ph sz="half" idx="2"/>
          </p:nvPr>
        </p:nvSpPr>
        <p:spPr>
          <a:xfrm>
            <a:off x="839788" y="2423712"/>
            <a:ext cx="10406144" cy="4005664"/>
          </a:xfrm>
        </p:spPr>
        <p:txBody>
          <a:bodyPr>
            <a:noAutofit/>
          </a:bodyPr>
          <a:lstStyle/>
          <a:p>
            <a:r>
              <a:rPr lang="en-US" dirty="0"/>
              <a:t>Any member open for a full benefit Medicaid program (MAGA, MAPP, etc.) who meets a nursing home level of care can enroll in Family Care or Iris without requiring a Community Waiver page or Community Waiver programs in CWW</a:t>
            </a:r>
          </a:p>
          <a:p>
            <a:r>
              <a:rPr lang="en-US" dirty="0"/>
              <a:t>When individuals who are enrolled in a Long Term Care program in Forward Health are losing their Medicaid in CWW, worker’s must redetermine the member’s healthcare eligibility using the Community Waiver rules</a:t>
            </a:r>
          </a:p>
          <a:p>
            <a:r>
              <a:rPr lang="en-US" dirty="0"/>
              <a:t>New screens have been added to look up potential enrollment in LTC programs </a:t>
            </a:r>
          </a:p>
          <a:p>
            <a:r>
              <a:rPr lang="en-US" dirty="0"/>
              <a:t>A new 600 alert has been created that generates on the case to alert workers</a:t>
            </a:r>
          </a:p>
          <a:p>
            <a:r>
              <a:rPr lang="en-US" dirty="0"/>
              <a:t>A new chart has been added to Process Help to identify if we need to add a waiver screen.</a:t>
            </a:r>
          </a:p>
          <a:p>
            <a:pPr lvl="1"/>
            <a:r>
              <a:rPr lang="en-US" dirty="0"/>
              <a:t>The chart reflects receiving a referral from ADRC to initiate the process.  Income Maintenance will not receive a referral if the case is already open for Full Benefit Medicaid.  ADRCs send nothing to IM unless there has been a divestment per the state LTC process guide</a:t>
            </a:r>
          </a:p>
          <a:p>
            <a:pPr lvl="1"/>
            <a:r>
              <a:rPr lang="en-US" dirty="0"/>
              <a:t>Members and applicants should first be tested for regular program rules before looking at Waiver eligibility.  Do not create a Community Waiver screen unless this is required for their program eligibility.  Those eligible under regular program rules for Badger Care Plus, MAPP, </a:t>
            </a:r>
            <a:r>
              <a:rPr lang="en-US" dirty="0" err="1"/>
              <a:t>etc</a:t>
            </a:r>
            <a:r>
              <a:rPr lang="en-US" dirty="0"/>
              <a:t>, do not require Waiver to enroll in Family Care or Iris</a:t>
            </a:r>
          </a:p>
          <a:p>
            <a:pPr lvl="1"/>
            <a:endParaRPr lang="en-US" dirty="0"/>
          </a:p>
          <a:p>
            <a:endParaRPr lang="en-US" dirty="0"/>
          </a:p>
        </p:txBody>
      </p:sp>
      <p:sp>
        <p:nvSpPr>
          <p:cNvPr id="9" name="Date Placeholder 8">
            <a:extLst>
              <a:ext uri="{FF2B5EF4-FFF2-40B4-BE49-F238E27FC236}">
                <a16:creationId xmlns:a16="http://schemas.microsoft.com/office/drawing/2014/main" id="{72919092-CCE1-4A58-8E2A-540307E14B56}"/>
              </a:ext>
            </a:extLst>
          </p:cNvPr>
          <p:cNvSpPr>
            <a:spLocks noGrp="1"/>
          </p:cNvSpPr>
          <p:nvPr>
            <p:ph type="dt" sz="half" idx="10"/>
          </p:nvPr>
        </p:nvSpPr>
        <p:spPr>
          <a:xfrm>
            <a:off x="838200" y="6429375"/>
            <a:ext cx="2743200" cy="365125"/>
          </a:xfrm>
        </p:spPr>
        <p:txBody>
          <a:bodyPr/>
          <a:lstStyle/>
          <a:p>
            <a:r>
              <a:rPr lang="en-US"/>
              <a:t>3/10/2022</a:t>
            </a:r>
            <a:endParaRPr lang="en-US" dirty="0"/>
          </a:p>
        </p:txBody>
      </p:sp>
      <p:sp>
        <p:nvSpPr>
          <p:cNvPr id="10" name="Footer Placeholder 9">
            <a:extLst>
              <a:ext uri="{FF2B5EF4-FFF2-40B4-BE49-F238E27FC236}">
                <a16:creationId xmlns:a16="http://schemas.microsoft.com/office/drawing/2014/main" id="{43032B0D-C227-4CB9-85CC-4B9B8BF1621E}"/>
              </a:ext>
            </a:extLst>
          </p:cNvPr>
          <p:cNvSpPr>
            <a:spLocks noGrp="1"/>
          </p:cNvSpPr>
          <p:nvPr>
            <p:ph type="ftr" sz="quarter" idx="11"/>
          </p:nvPr>
        </p:nvSpPr>
        <p:spPr>
          <a:xfrm>
            <a:off x="4038600" y="6429375"/>
            <a:ext cx="4114800" cy="365125"/>
          </a:xfrm>
        </p:spPr>
        <p:txBody>
          <a:bodyPr/>
          <a:lstStyle/>
          <a:p>
            <a:r>
              <a:rPr lang="en-US" dirty="0"/>
              <a:t>February CARES Release</a:t>
            </a:r>
          </a:p>
        </p:txBody>
      </p:sp>
      <p:sp>
        <p:nvSpPr>
          <p:cNvPr id="11" name="Slide Number Placeholder 10">
            <a:extLst>
              <a:ext uri="{FF2B5EF4-FFF2-40B4-BE49-F238E27FC236}">
                <a16:creationId xmlns:a16="http://schemas.microsoft.com/office/drawing/2014/main" id="{5F67B498-D587-4BC1-B0F3-4316C41ADDF9}"/>
              </a:ext>
            </a:extLst>
          </p:cNvPr>
          <p:cNvSpPr>
            <a:spLocks noGrp="1"/>
          </p:cNvSpPr>
          <p:nvPr>
            <p:ph type="sldNum" sz="quarter" idx="12"/>
          </p:nvPr>
        </p:nvSpPr>
        <p:spPr>
          <a:xfrm>
            <a:off x="8610600" y="6429375"/>
            <a:ext cx="2743200" cy="365125"/>
          </a:xfrm>
        </p:spPr>
        <p:txBody>
          <a:bodyPr/>
          <a:lstStyle/>
          <a:p>
            <a:fld id="{28844951-7827-47D4-8276-7DDE1FA7D85A}" type="slidenum">
              <a:rPr lang="en-US" smtClean="0"/>
              <a:pPr/>
              <a:t>3</a:t>
            </a:fld>
            <a:endParaRPr lang="en-US"/>
          </a:p>
        </p:txBody>
      </p:sp>
    </p:spTree>
    <p:extLst>
      <p:ext uri="{BB962C8B-B14F-4D97-AF65-F5344CB8AC3E}">
        <p14:creationId xmlns:p14="http://schemas.microsoft.com/office/powerpoint/2010/main" val="2911269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C2B49092-7316-449F-8D19-D4E689575D1D}"/>
              </a:ext>
            </a:extLst>
          </p:cNvPr>
          <p:cNvSpPr>
            <a:spLocks noGrp="1"/>
          </p:cNvSpPr>
          <p:nvPr>
            <p:ph type="title"/>
          </p:nvPr>
        </p:nvSpPr>
        <p:spPr>
          <a:xfrm>
            <a:off x="838200" y="681037"/>
            <a:ext cx="10515600" cy="926779"/>
          </a:xfrm>
        </p:spPr>
        <p:txBody>
          <a:bodyPr/>
          <a:lstStyle/>
          <a:p>
            <a:r>
              <a:rPr lang="en-US" dirty="0"/>
              <a:t>LTC Process Chart </a:t>
            </a:r>
          </a:p>
        </p:txBody>
      </p:sp>
      <p:pic>
        <p:nvPicPr>
          <p:cNvPr id="15" name="Content Placeholder 14" descr="Diagram&#10;&#10;Description automatically generated">
            <a:extLst>
              <a:ext uri="{FF2B5EF4-FFF2-40B4-BE49-F238E27FC236}">
                <a16:creationId xmlns:a16="http://schemas.microsoft.com/office/drawing/2014/main" id="{5169F69B-AD71-4CD0-BFE1-736A1A3E0F16}"/>
              </a:ext>
            </a:extLst>
          </p:cNvPr>
          <p:cNvPicPr>
            <a:picLocks noGrp="1" noChangeAspect="1"/>
          </p:cNvPicPr>
          <p:nvPr>
            <p:ph idx="1"/>
          </p:nvPr>
        </p:nvPicPr>
        <p:blipFill>
          <a:blip r:embed="rId2"/>
          <a:stretch>
            <a:fillRect/>
          </a:stretch>
        </p:blipFill>
        <p:spPr>
          <a:xfrm>
            <a:off x="3075709" y="1607816"/>
            <a:ext cx="6580909" cy="4749430"/>
          </a:xfrm>
        </p:spPr>
      </p:pic>
      <p:sp>
        <p:nvSpPr>
          <p:cNvPr id="9" name="Date Placeholder 8">
            <a:extLst>
              <a:ext uri="{FF2B5EF4-FFF2-40B4-BE49-F238E27FC236}">
                <a16:creationId xmlns:a16="http://schemas.microsoft.com/office/drawing/2014/main" id="{BBE5D65E-615C-4B1B-B7C3-34D731BDB1E1}"/>
              </a:ext>
            </a:extLst>
          </p:cNvPr>
          <p:cNvSpPr>
            <a:spLocks noGrp="1"/>
          </p:cNvSpPr>
          <p:nvPr>
            <p:ph type="dt" sz="half" idx="10"/>
          </p:nvPr>
        </p:nvSpPr>
        <p:spPr/>
        <p:txBody>
          <a:bodyPr/>
          <a:lstStyle/>
          <a:p>
            <a:r>
              <a:rPr lang="en-US"/>
              <a:t>3/10/2022</a:t>
            </a:r>
          </a:p>
        </p:txBody>
      </p:sp>
      <p:sp>
        <p:nvSpPr>
          <p:cNvPr id="10" name="Footer Placeholder 9">
            <a:extLst>
              <a:ext uri="{FF2B5EF4-FFF2-40B4-BE49-F238E27FC236}">
                <a16:creationId xmlns:a16="http://schemas.microsoft.com/office/drawing/2014/main" id="{D2331C95-917D-4F6F-BDEF-B689E4ED360D}"/>
              </a:ext>
            </a:extLst>
          </p:cNvPr>
          <p:cNvSpPr>
            <a:spLocks noGrp="1"/>
          </p:cNvSpPr>
          <p:nvPr>
            <p:ph type="ftr" sz="quarter" idx="11"/>
          </p:nvPr>
        </p:nvSpPr>
        <p:spPr/>
        <p:txBody>
          <a:bodyPr/>
          <a:lstStyle/>
          <a:p>
            <a:r>
              <a:rPr lang="en-US"/>
              <a:t>February CARES Release</a:t>
            </a:r>
          </a:p>
        </p:txBody>
      </p:sp>
      <p:sp>
        <p:nvSpPr>
          <p:cNvPr id="11" name="Slide Number Placeholder 10">
            <a:extLst>
              <a:ext uri="{FF2B5EF4-FFF2-40B4-BE49-F238E27FC236}">
                <a16:creationId xmlns:a16="http://schemas.microsoft.com/office/drawing/2014/main" id="{990F1D71-6B7B-4C46-8490-89BB6BD90392}"/>
              </a:ext>
            </a:extLst>
          </p:cNvPr>
          <p:cNvSpPr>
            <a:spLocks noGrp="1"/>
          </p:cNvSpPr>
          <p:nvPr>
            <p:ph type="sldNum" sz="quarter" idx="12"/>
          </p:nvPr>
        </p:nvSpPr>
        <p:spPr/>
        <p:txBody>
          <a:bodyPr/>
          <a:lstStyle/>
          <a:p>
            <a:fld id="{28844951-7827-47D4-8276-7DDE1FA7D85A}" type="slidenum">
              <a:rPr lang="en-US" smtClean="0"/>
              <a:t>4</a:t>
            </a:fld>
            <a:endParaRPr lang="en-US"/>
          </a:p>
        </p:txBody>
      </p:sp>
    </p:spTree>
    <p:extLst>
      <p:ext uri="{BB962C8B-B14F-4D97-AF65-F5344CB8AC3E}">
        <p14:creationId xmlns:p14="http://schemas.microsoft.com/office/powerpoint/2010/main" val="3717891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60FCC-0BF5-45B2-9CDD-17A4BA1878EE}"/>
              </a:ext>
            </a:extLst>
          </p:cNvPr>
          <p:cNvSpPr>
            <a:spLocks noGrp="1"/>
          </p:cNvSpPr>
          <p:nvPr>
            <p:ph type="title"/>
          </p:nvPr>
        </p:nvSpPr>
        <p:spPr>
          <a:xfrm>
            <a:off x="839788" y="685800"/>
            <a:ext cx="10515600" cy="1325880"/>
          </a:xfrm>
        </p:spPr>
        <p:txBody>
          <a:bodyPr/>
          <a:lstStyle/>
          <a:p>
            <a:r>
              <a:rPr lang="en-US" dirty="0"/>
              <a:t>Alert 600</a:t>
            </a:r>
          </a:p>
        </p:txBody>
      </p:sp>
      <p:sp>
        <p:nvSpPr>
          <p:cNvPr id="3" name="Text Placeholder 2">
            <a:extLst>
              <a:ext uri="{FF2B5EF4-FFF2-40B4-BE49-F238E27FC236}">
                <a16:creationId xmlns:a16="http://schemas.microsoft.com/office/drawing/2014/main" id="{88BA67A4-895F-49F8-97D0-7158E0597C07}"/>
              </a:ext>
            </a:extLst>
          </p:cNvPr>
          <p:cNvSpPr>
            <a:spLocks noGrp="1"/>
          </p:cNvSpPr>
          <p:nvPr>
            <p:ph type="body" idx="1"/>
          </p:nvPr>
        </p:nvSpPr>
        <p:spPr>
          <a:xfrm>
            <a:off x="839788" y="2011680"/>
            <a:ext cx="9883630" cy="530352"/>
          </a:xfrm>
        </p:spPr>
        <p:txBody>
          <a:bodyPr>
            <a:normAutofit fontScale="62500" lnSpcReduction="20000"/>
          </a:bodyPr>
          <a:lstStyle/>
          <a:p>
            <a:r>
              <a:rPr lang="en-US" dirty="0"/>
              <a:t>When an individual loses their primary MA source and is enrolled in Family Care or IRIS in Forward Health, Alert 600 will generate with the name of the individual we need to review eligibility for.  </a:t>
            </a:r>
          </a:p>
        </p:txBody>
      </p:sp>
      <p:sp>
        <p:nvSpPr>
          <p:cNvPr id="4" name="Content Placeholder 3">
            <a:extLst>
              <a:ext uri="{FF2B5EF4-FFF2-40B4-BE49-F238E27FC236}">
                <a16:creationId xmlns:a16="http://schemas.microsoft.com/office/drawing/2014/main" id="{020BAF9D-516C-4AC0-B83C-33BFA6E280A1}"/>
              </a:ext>
            </a:extLst>
          </p:cNvPr>
          <p:cNvSpPr>
            <a:spLocks noGrp="1"/>
          </p:cNvSpPr>
          <p:nvPr>
            <p:ph sz="half" idx="2"/>
          </p:nvPr>
        </p:nvSpPr>
        <p:spPr>
          <a:xfrm>
            <a:off x="839788" y="2560320"/>
            <a:ext cx="10406144" cy="3446463"/>
          </a:xfrm>
        </p:spPr>
        <p:txBody>
          <a:bodyPr>
            <a:noAutofit/>
          </a:bodyPr>
          <a:lstStyle/>
          <a:p>
            <a:r>
              <a:rPr lang="en-US" dirty="0"/>
              <a:t>When receiving the 600 alert, query the case or individual to check enrollment in LTC programs.  </a:t>
            </a:r>
          </a:p>
          <a:p>
            <a:r>
              <a:rPr lang="en-US" dirty="0"/>
              <a:t>Determine if/when there will be a loss of Medicaid.  </a:t>
            </a:r>
          </a:p>
          <a:p>
            <a:pPr lvl="1"/>
            <a:r>
              <a:rPr lang="en-US" dirty="0"/>
              <a:t>If they have a renewal due, simply comment there has been no loss of Medicaid and a renewal is due XX/2022.  Clear the alert  </a:t>
            </a:r>
          </a:p>
          <a:p>
            <a:r>
              <a:rPr lang="en-US" dirty="0"/>
              <a:t>If they are losing Medicaid for other reasons, review the case to determine the appropriate course of action.  </a:t>
            </a:r>
          </a:p>
          <a:p>
            <a:endParaRPr lang="en-US" dirty="0"/>
          </a:p>
        </p:txBody>
      </p:sp>
      <p:sp>
        <p:nvSpPr>
          <p:cNvPr id="9" name="Date Placeholder 8">
            <a:extLst>
              <a:ext uri="{FF2B5EF4-FFF2-40B4-BE49-F238E27FC236}">
                <a16:creationId xmlns:a16="http://schemas.microsoft.com/office/drawing/2014/main" id="{72919092-CCE1-4A58-8E2A-540307E14B56}"/>
              </a:ext>
            </a:extLst>
          </p:cNvPr>
          <p:cNvSpPr>
            <a:spLocks noGrp="1"/>
          </p:cNvSpPr>
          <p:nvPr>
            <p:ph type="dt" sz="half" idx="10"/>
          </p:nvPr>
        </p:nvSpPr>
        <p:spPr>
          <a:xfrm>
            <a:off x="838200" y="6429375"/>
            <a:ext cx="2743200" cy="365125"/>
          </a:xfrm>
        </p:spPr>
        <p:txBody>
          <a:bodyPr/>
          <a:lstStyle/>
          <a:p>
            <a:r>
              <a:rPr lang="en-US"/>
              <a:t>3/10/2022</a:t>
            </a:r>
          </a:p>
        </p:txBody>
      </p:sp>
      <p:sp>
        <p:nvSpPr>
          <p:cNvPr id="10" name="Footer Placeholder 9">
            <a:extLst>
              <a:ext uri="{FF2B5EF4-FFF2-40B4-BE49-F238E27FC236}">
                <a16:creationId xmlns:a16="http://schemas.microsoft.com/office/drawing/2014/main" id="{43032B0D-C227-4CB9-85CC-4B9B8BF1621E}"/>
              </a:ext>
            </a:extLst>
          </p:cNvPr>
          <p:cNvSpPr>
            <a:spLocks noGrp="1"/>
          </p:cNvSpPr>
          <p:nvPr>
            <p:ph type="ftr" sz="quarter" idx="11"/>
          </p:nvPr>
        </p:nvSpPr>
        <p:spPr>
          <a:xfrm>
            <a:off x="4038600" y="6429375"/>
            <a:ext cx="4114800" cy="365125"/>
          </a:xfrm>
        </p:spPr>
        <p:txBody>
          <a:bodyPr/>
          <a:lstStyle/>
          <a:p>
            <a:r>
              <a:rPr lang="en-US"/>
              <a:t>February CARES Release</a:t>
            </a:r>
          </a:p>
        </p:txBody>
      </p:sp>
      <p:sp>
        <p:nvSpPr>
          <p:cNvPr id="11" name="Slide Number Placeholder 10">
            <a:extLst>
              <a:ext uri="{FF2B5EF4-FFF2-40B4-BE49-F238E27FC236}">
                <a16:creationId xmlns:a16="http://schemas.microsoft.com/office/drawing/2014/main" id="{5F67B498-D587-4BC1-B0F3-4316C41ADDF9}"/>
              </a:ext>
            </a:extLst>
          </p:cNvPr>
          <p:cNvSpPr>
            <a:spLocks noGrp="1"/>
          </p:cNvSpPr>
          <p:nvPr>
            <p:ph type="sldNum" sz="quarter" idx="12"/>
          </p:nvPr>
        </p:nvSpPr>
        <p:spPr>
          <a:xfrm>
            <a:off x="8610600" y="6429375"/>
            <a:ext cx="2743200" cy="365125"/>
          </a:xfrm>
        </p:spPr>
        <p:txBody>
          <a:bodyPr/>
          <a:lstStyle/>
          <a:p>
            <a:fld id="{28844951-7827-47D4-8276-7DDE1FA7D85A}" type="slidenum">
              <a:rPr lang="en-US" smtClean="0"/>
              <a:pPr/>
              <a:t>5</a:t>
            </a:fld>
            <a:endParaRPr lang="en-US"/>
          </a:p>
        </p:txBody>
      </p:sp>
    </p:spTree>
    <p:extLst>
      <p:ext uri="{BB962C8B-B14F-4D97-AF65-F5344CB8AC3E}">
        <p14:creationId xmlns:p14="http://schemas.microsoft.com/office/powerpoint/2010/main" val="1628612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60FCC-0BF5-45B2-9CDD-17A4BA1878EE}"/>
              </a:ext>
            </a:extLst>
          </p:cNvPr>
          <p:cNvSpPr>
            <a:spLocks noGrp="1"/>
          </p:cNvSpPr>
          <p:nvPr>
            <p:ph type="title"/>
          </p:nvPr>
        </p:nvSpPr>
        <p:spPr>
          <a:xfrm>
            <a:off x="839788" y="685800"/>
            <a:ext cx="10515600" cy="1325880"/>
          </a:xfrm>
        </p:spPr>
        <p:txBody>
          <a:bodyPr/>
          <a:lstStyle/>
          <a:p>
            <a:r>
              <a:rPr lang="en-US" dirty="0"/>
              <a:t>Alert 600 - Adults</a:t>
            </a:r>
          </a:p>
        </p:txBody>
      </p:sp>
      <p:sp>
        <p:nvSpPr>
          <p:cNvPr id="3" name="Text Placeholder 2">
            <a:extLst>
              <a:ext uri="{FF2B5EF4-FFF2-40B4-BE49-F238E27FC236}">
                <a16:creationId xmlns:a16="http://schemas.microsoft.com/office/drawing/2014/main" id="{88BA67A4-895F-49F8-97D0-7158E0597C07}"/>
              </a:ext>
            </a:extLst>
          </p:cNvPr>
          <p:cNvSpPr>
            <a:spLocks noGrp="1"/>
          </p:cNvSpPr>
          <p:nvPr>
            <p:ph type="body" idx="1"/>
          </p:nvPr>
        </p:nvSpPr>
        <p:spPr>
          <a:xfrm>
            <a:off x="839788" y="1751682"/>
            <a:ext cx="10406144" cy="451691"/>
          </a:xfrm>
        </p:spPr>
        <p:txBody>
          <a:bodyPr>
            <a:normAutofit fontScale="62500" lnSpcReduction="20000"/>
          </a:bodyPr>
          <a:lstStyle/>
          <a:p>
            <a:r>
              <a:rPr lang="en-US" dirty="0"/>
              <a:t>When an adult is losing their Medicaid in CWW and is enrolled in a Long Term Care program in Forward Health:	</a:t>
            </a:r>
          </a:p>
        </p:txBody>
      </p:sp>
      <p:sp>
        <p:nvSpPr>
          <p:cNvPr id="4" name="Content Placeholder 3">
            <a:extLst>
              <a:ext uri="{FF2B5EF4-FFF2-40B4-BE49-F238E27FC236}">
                <a16:creationId xmlns:a16="http://schemas.microsoft.com/office/drawing/2014/main" id="{020BAF9D-516C-4AC0-B83C-33BFA6E280A1}"/>
              </a:ext>
            </a:extLst>
          </p:cNvPr>
          <p:cNvSpPr>
            <a:spLocks noGrp="1"/>
          </p:cNvSpPr>
          <p:nvPr>
            <p:ph sz="half" idx="2"/>
          </p:nvPr>
        </p:nvSpPr>
        <p:spPr>
          <a:xfrm>
            <a:off x="839788" y="2203373"/>
            <a:ext cx="10406144" cy="4226001"/>
          </a:xfrm>
        </p:spPr>
        <p:txBody>
          <a:bodyPr>
            <a:noAutofit/>
          </a:bodyPr>
          <a:lstStyle/>
          <a:p>
            <a:r>
              <a:rPr lang="en-US" dirty="0"/>
              <a:t>When receiving the 600 alert, query the case or individual to check enrollment in LTC programs.  </a:t>
            </a:r>
          </a:p>
          <a:p>
            <a:r>
              <a:rPr lang="en-US" dirty="0"/>
              <a:t>If they are over 18 and younger than 65 years of age and are losing eligibility for Badger Care Plus:</a:t>
            </a:r>
          </a:p>
          <a:p>
            <a:pPr lvl="1"/>
            <a:r>
              <a:rPr lang="en-US" dirty="0"/>
              <a:t>Review disability status on the case.  </a:t>
            </a:r>
          </a:p>
          <a:p>
            <a:pPr lvl="2"/>
            <a:r>
              <a:rPr lang="en-US" dirty="0"/>
              <a:t>If they have a disability determination, the case will need to be reviewed and tested for EBD program eligibility.  Transfer to the LTC team.  Do not delete the alert on the case so the team will know the case needs review.</a:t>
            </a:r>
          </a:p>
          <a:p>
            <a:pPr lvl="2"/>
            <a:r>
              <a:rPr lang="en-US" dirty="0"/>
              <a:t>If there is no disability determination, mail the ADDMD, ADDD, and MADA to the client with a free </a:t>
            </a:r>
            <a:r>
              <a:rPr lang="en-US"/>
              <a:t>format letter.  </a:t>
            </a:r>
            <a:endParaRPr lang="en-US" dirty="0"/>
          </a:p>
          <a:p>
            <a:pPr lvl="1"/>
            <a:r>
              <a:rPr lang="en-US" dirty="0"/>
              <a:t>Once received in the LTC team:</a:t>
            </a:r>
          </a:p>
          <a:p>
            <a:pPr lvl="2"/>
            <a:r>
              <a:rPr lang="en-US" dirty="0"/>
              <a:t>Review the case and pend for any assets necessary for determination.  </a:t>
            </a:r>
          </a:p>
          <a:p>
            <a:pPr lvl="2"/>
            <a:r>
              <a:rPr lang="en-US" dirty="0"/>
              <a:t>Initiate an AVS request on the case. </a:t>
            </a:r>
          </a:p>
          <a:p>
            <a:pPr lvl="2"/>
            <a:r>
              <a:rPr lang="en-US" dirty="0"/>
              <a:t>Test for EBD program eligibility</a:t>
            </a:r>
          </a:p>
          <a:p>
            <a:pPr lvl="2"/>
            <a:r>
              <a:rPr lang="en-US" dirty="0"/>
              <a:t>Build a Community Waiver page if appropriate.</a:t>
            </a:r>
          </a:p>
          <a:p>
            <a:pPr lvl="2"/>
            <a:r>
              <a:rPr lang="en-US" dirty="0"/>
              <a:t>Apply any spousal impoverishment applicable</a:t>
            </a:r>
          </a:p>
          <a:p>
            <a:pPr lvl="2"/>
            <a:r>
              <a:rPr lang="en-US" dirty="0"/>
              <a:t>Confirm or deny benefits as appropriate </a:t>
            </a:r>
          </a:p>
        </p:txBody>
      </p:sp>
      <p:sp>
        <p:nvSpPr>
          <p:cNvPr id="9" name="Date Placeholder 8">
            <a:extLst>
              <a:ext uri="{FF2B5EF4-FFF2-40B4-BE49-F238E27FC236}">
                <a16:creationId xmlns:a16="http://schemas.microsoft.com/office/drawing/2014/main" id="{72919092-CCE1-4A58-8E2A-540307E14B56}"/>
              </a:ext>
            </a:extLst>
          </p:cNvPr>
          <p:cNvSpPr>
            <a:spLocks noGrp="1"/>
          </p:cNvSpPr>
          <p:nvPr>
            <p:ph type="dt" sz="half" idx="10"/>
          </p:nvPr>
        </p:nvSpPr>
        <p:spPr>
          <a:xfrm>
            <a:off x="838200" y="6429375"/>
            <a:ext cx="2743200" cy="365125"/>
          </a:xfrm>
        </p:spPr>
        <p:txBody>
          <a:bodyPr/>
          <a:lstStyle/>
          <a:p>
            <a:r>
              <a:rPr lang="en-US"/>
              <a:t>3/10/2022</a:t>
            </a:r>
          </a:p>
        </p:txBody>
      </p:sp>
      <p:sp>
        <p:nvSpPr>
          <p:cNvPr id="10" name="Footer Placeholder 9">
            <a:extLst>
              <a:ext uri="{FF2B5EF4-FFF2-40B4-BE49-F238E27FC236}">
                <a16:creationId xmlns:a16="http://schemas.microsoft.com/office/drawing/2014/main" id="{43032B0D-C227-4CB9-85CC-4B9B8BF1621E}"/>
              </a:ext>
            </a:extLst>
          </p:cNvPr>
          <p:cNvSpPr>
            <a:spLocks noGrp="1"/>
          </p:cNvSpPr>
          <p:nvPr>
            <p:ph type="ftr" sz="quarter" idx="11"/>
          </p:nvPr>
        </p:nvSpPr>
        <p:spPr>
          <a:xfrm>
            <a:off x="4038600" y="6429375"/>
            <a:ext cx="4114800" cy="365125"/>
          </a:xfrm>
        </p:spPr>
        <p:txBody>
          <a:bodyPr/>
          <a:lstStyle/>
          <a:p>
            <a:r>
              <a:rPr lang="en-US"/>
              <a:t>February CARES Release</a:t>
            </a:r>
          </a:p>
        </p:txBody>
      </p:sp>
      <p:sp>
        <p:nvSpPr>
          <p:cNvPr id="11" name="Slide Number Placeholder 10">
            <a:extLst>
              <a:ext uri="{FF2B5EF4-FFF2-40B4-BE49-F238E27FC236}">
                <a16:creationId xmlns:a16="http://schemas.microsoft.com/office/drawing/2014/main" id="{5F67B498-D587-4BC1-B0F3-4316C41ADDF9}"/>
              </a:ext>
            </a:extLst>
          </p:cNvPr>
          <p:cNvSpPr>
            <a:spLocks noGrp="1"/>
          </p:cNvSpPr>
          <p:nvPr>
            <p:ph type="sldNum" sz="quarter" idx="12"/>
          </p:nvPr>
        </p:nvSpPr>
        <p:spPr>
          <a:xfrm>
            <a:off x="8610600" y="6429375"/>
            <a:ext cx="2743200" cy="365125"/>
          </a:xfrm>
        </p:spPr>
        <p:txBody>
          <a:bodyPr/>
          <a:lstStyle/>
          <a:p>
            <a:fld id="{28844951-7827-47D4-8276-7DDE1FA7D85A}" type="slidenum">
              <a:rPr lang="en-US" smtClean="0"/>
              <a:pPr/>
              <a:t>6</a:t>
            </a:fld>
            <a:endParaRPr lang="en-US"/>
          </a:p>
        </p:txBody>
      </p:sp>
    </p:spTree>
    <p:extLst>
      <p:ext uri="{BB962C8B-B14F-4D97-AF65-F5344CB8AC3E}">
        <p14:creationId xmlns:p14="http://schemas.microsoft.com/office/powerpoint/2010/main" val="293360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60FCC-0BF5-45B2-9CDD-17A4BA1878EE}"/>
              </a:ext>
            </a:extLst>
          </p:cNvPr>
          <p:cNvSpPr>
            <a:spLocks noGrp="1"/>
          </p:cNvSpPr>
          <p:nvPr>
            <p:ph type="title"/>
          </p:nvPr>
        </p:nvSpPr>
        <p:spPr>
          <a:xfrm>
            <a:off x="839788" y="685800"/>
            <a:ext cx="10515600" cy="1325880"/>
          </a:xfrm>
        </p:spPr>
        <p:txBody>
          <a:bodyPr/>
          <a:lstStyle/>
          <a:p>
            <a:r>
              <a:rPr lang="en-US" dirty="0"/>
              <a:t>Alert 600 - Children</a:t>
            </a:r>
          </a:p>
        </p:txBody>
      </p:sp>
      <p:sp>
        <p:nvSpPr>
          <p:cNvPr id="3" name="Text Placeholder 2">
            <a:extLst>
              <a:ext uri="{FF2B5EF4-FFF2-40B4-BE49-F238E27FC236}">
                <a16:creationId xmlns:a16="http://schemas.microsoft.com/office/drawing/2014/main" id="{88BA67A4-895F-49F8-97D0-7158E0597C07}"/>
              </a:ext>
            </a:extLst>
          </p:cNvPr>
          <p:cNvSpPr>
            <a:spLocks noGrp="1"/>
          </p:cNvSpPr>
          <p:nvPr>
            <p:ph type="body" idx="1"/>
          </p:nvPr>
        </p:nvSpPr>
        <p:spPr>
          <a:xfrm>
            <a:off x="839788" y="2011680"/>
            <a:ext cx="10406144" cy="422592"/>
          </a:xfrm>
        </p:spPr>
        <p:txBody>
          <a:bodyPr>
            <a:normAutofit fontScale="62500" lnSpcReduction="20000"/>
          </a:bodyPr>
          <a:lstStyle/>
          <a:p>
            <a:r>
              <a:rPr lang="en-US" dirty="0"/>
              <a:t>When a child is losing their Medicaid in CWW and is enrolled in a Long Term Care program in Forward Health:	</a:t>
            </a:r>
          </a:p>
        </p:txBody>
      </p:sp>
      <p:sp>
        <p:nvSpPr>
          <p:cNvPr id="4" name="Content Placeholder 3">
            <a:extLst>
              <a:ext uri="{FF2B5EF4-FFF2-40B4-BE49-F238E27FC236}">
                <a16:creationId xmlns:a16="http://schemas.microsoft.com/office/drawing/2014/main" id="{020BAF9D-516C-4AC0-B83C-33BFA6E280A1}"/>
              </a:ext>
            </a:extLst>
          </p:cNvPr>
          <p:cNvSpPr>
            <a:spLocks noGrp="1"/>
          </p:cNvSpPr>
          <p:nvPr>
            <p:ph sz="half" idx="2"/>
          </p:nvPr>
        </p:nvSpPr>
        <p:spPr>
          <a:xfrm>
            <a:off x="839788" y="2560320"/>
            <a:ext cx="10406144" cy="3611880"/>
          </a:xfrm>
        </p:spPr>
        <p:txBody>
          <a:bodyPr>
            <a:noAutofit/>
          </a:bodyPr>
          <a:lstStyle/>
          <a:p>
            <a:r>
              <a:rPr lang="en-US" dirty="0"/>
              <a:t>When receiving the 600 alert, query the case or individual to check enrollment in LTC programs.  </a:t>
            </a:r>
          </a:p>
          <a:p>
            <a:r>
              <a:rPr lang="en-US" dirty="0"/>
              <a:t>If the child is losing their Medicaid and should be tested for Children’s Waiver:</a:t>
            </a:r>
          </a:p>
          <a:p>
            <a:pPr lvl="1"/>
            <a:r>
              <a:rPr lang="en-US" dirty="0"/>
              <a:t>Transfer to the LTC team.  Do not delete the alert on the case so the team will know the case needs review.</a:t>
            </a:r>
          </a:p>
          <a:p>
            <a:pPr lvl="1"/>
            <a:r>
              <a:rPr lang="en-US" dirty="0"/>
              <a:t>Once received in the LTC team:</a:t>
            </a:r>
          </a:p>
          <a:p>
            <a:pPr lvl="2"/>
            <a:r>
              <a:rPr lang="en-US" dirty="0"/>
              <a:t>Review the case</a:t>
            </a:r>
          </a:p>
          <a:p>
            <a:pPr lvl="2"/>
            <a:r>
              <a:rPr lang="en-US" dirty="0"/>
              <a:t>Email the CLTS services in your local office to request the appropriate documents to open Children’s Waiver</a:t>
            </a:r>
          </a:p>
          <a:p>
            <a:pPr lvl="3"/>
            <a:r>
              <a:rPr lang="en-US" dirty="0"/>
              <a:t>CLTS Waiver form</a:t>
            </a:r>
          </a:p>
          <a:p>
            <a:pPr lvl="3"/>
            <a:r>
              <a:rPr lang="en-US" dirty="0"/>
              <a:t>Medicaid Cost Sharing Worksheet</a:t>
            </a:r>
          </a:p>
          <a:p>
            <a:pPr lvl="2"/>
            <a:r>
              <a:rPr lang="en-US" dirty="0"/>
              <a:t>Complete any workarounds necessary under CLTS processing to open the case for Children’s Waiver</a:t>
            </a:r>
          </a:p>
          <a:p>
            <a:pPr lvl="2"/>
            <a:r>
              <a:rPr lang="en-US" dirty="0"/>
              <a:t>Build a Community Waiver page.</a:t>
            </a:r>
          </a:p>
          <a:p>
            <a:pPr lvl="2"/>
            <a:r>
              <a:rPr lang="en-US" dirty="0"/>
              <a:t>Confirm Children’s Waiver open</a:t>
            </a:r>
          </a:p>
        </p:txBody>
      </p:sp>
      <p:sp>
        <p:nvSpPr>
          <p:cNvPr id="9" name="Date Placeholder 8">
            <a:extLst>
              <a:ext uri="{FF2B5EF4-FFF2-40B4-BE49-F238E27FC236}">
                <a16:creationId xmlns:a16="http://schemas.microsoft.com/office/drawing/2014/main" id="{72919092-CCE1-4A58-8E2A-540307E14B56}"/>
              </a:ext>
            </a:extLst>
          </p:cNvPr>
          <p:cNvSpPr>
            <a:spLocks noGrp="1"/>
          </p:cNvSpPr>
          <p:nvPr>
            <p:ph type="dt" sz="half" idx="10"/>
          </p:nvPr>
        </p:nvSpPr>
        <p:spPr>
          <a:xfrm>
            <a:off x="838200" y="6429375"/>
            <a:ext cx="2743200" cy="365125"/>
          </a:xfrm>
        </p:spPr>
        <p:txBody>
          <a:bodyPr/>
          <a:lstStyle/>
          <a:p>
            <a:r>
              <a:rPr lang="en-US"/>
              <a:t>3/10/2022</a:t>
            </a:r>
          </a:p>
        </p:txBody>
      </p:sp>
      <p:sp>
        <p:nvSpPr>
          <p:cNvPr id="10" name="Footer Placeholder 9">
            <a:extLst>
              <a:ext uri="{FF2B5EF4-FFF2-40B4-BE49-F238E27FC236}">
                <a16:creationId xmlns:a16="http://schemas.microsoft.com/office/drawing/2014/main" id="{43032B0D-C227-4CB9-85CC-4B9B8BF1621E}"/>
              </a:ext>
            </a:extLst>
          </p:cNvPr>
          <p:cNvSpPr>
            <a:spLocks noGrp="1"/>
          </p:cNvSpPr>
          <p:nvPr>
            <p:ph type="ftr" sz="quarter" idx="11"/>
          </p:nvPr>
        </p:nvSpPr>
        <p:spPr>
          <a:xfrm>
            <a:off x="4038600" y="6429375"/>
            <a:ext cx="4114800" cy="365125"/>
          </a:xfrm>
        </p:spPr>
        <p:txBody>
          <a:bodyPr/>
          <a:lstStyle/>
          <a:p>
            <a:r>
              <a:rPr lang="en-US"/>
              <a:t>February CARES Release</a:t>
            </a:r>
          </a:p>
        </p:txBody>
      </p:sp>
      <p:sp>
        <p:nvSpPr>
          <p:cNvPr id="11" name="Slide Number Placeholder 10">
            <a:extLst>
              <a:ext uri="{FF2B5EF4-FFF2-40B4-BE49-F238E27FC236}">
                <a16:creationId xmlns:a16="http://schemas.microsoft.com/office/drawing/2014/main" id="{5F67B498-D587-4BC1-B0F3-4316C41ADDF9}"/>
              </a:ext>
            </a:extLst>
          </p:cNvPr>
          <p:cNvSpPr>
            <a:spLocks noGrp="1"/>
          </p:cNvSpPr>
          <p:nvPr>
            <p:ph type="sldNum" sz="quarter" idx="12"/>
          </p:nvPr>
        </p:nvSpPr>
        <p:spPr>
          <a:xfrm>
            <a:off x="8610600" y="6429375"/>
            <a:ext cx="2743200" cy="365125"/>
          </a:xfrm>
        </p:spPr>
        <p:txBody>
          <a:bodyPr/>
          <a:lstStyle/>
          <a:p>
            <a:fld id="{28844951-7827-47D4-8276-7DDE1FA7D85A}" type="slidenum">
              <a:rPr lang="en-US" smtClean="0"/>
              <a:pPr/>
              <a:t>7</a:t>
            </a:fld>
            <a:endParaRPr lang="en-US"/>
          </a:p>
        </p:txBody>
      </p:sp>
    </p:spTree>
    <p:extLst>
      <p:ext uri="{BB962C8B-B14F-4D97-AF65-F5344CB8AC3E}">
        <p14:creationId xmlns:p14="http://schemas.microsoft.com/office/powerpoint/2010/main" val="1746824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94BA256A-2DC6-4EF9-A738-1538AFD1F2C0}"/>
              </a:ext>
            </a:extLst>
          </p:cNvPr>
          <p:cNvSpPr>
            <a:spLocks noGrp="1"/>
          </p:cNvSpPr>
          <p:nvPr>
            <p:ph type="title"/>
          </p:nvPr>
        </p:nvSpPr>
        <p:spPr>
          <a:xfrm>
            <a:off x="838200" y="681038"/>
            <a:ext cx="10515600" cy="718272"/>
          </a:xfrm>
        </p:spPr>
        <p:txBody>
          <a:bodyPr>
            <a:normAutofit fontScale="90000"/>
          </a:bodyPr>
          <a:lstStyle/>
          <a:p>
            <a:r>
              <a:rPr lang="en-US" dirty="0"/>
              <a:t>Process at a Glance – Adults </a:t>
            </a:r>
          </a:p>
        </p:txBody>
      </p:sp>
      <p:graphicFrame>
        <p:nvGraphicFramePr>
          <p:cNvPr id="12" name="Content Placeholder 11">
            <a:extLst>
              <a:ext uri="{FF2B5EF4-FFF2-40B4-BE49-F238E27FC236}">
                <a16:creationId xmlns:a16="http://schemas.microsoft.com/office/drawing/2014/main" id="{FB9448D5-60EB-47DA-8C79-0EB0D4DF88DC}"/>
              </a:ext>
            </a:extLst>
          </p:cNvPr>
          <p:cNvGraphicFramePr>
            <a:graphicFrameLocks noGrp="1"/>
          </p:cNvGraphicFramePr>
          <p:nvPr>
            <p:ph idx="1"/>
            <p:extLst>
              <p:ext uri="{D42A27DB-BD31-4B8C-83A1-F6EECF244321}">
                <p14:modId xmlns:p14="http://schemas.microsoft.com/office/powerpoint/2010/main" val="1406632227"/>
              </p:ext>
            </p:extLst>
          </p:nvPr>
        </p:nvGraphicFramePr>
        <p:xfrm>
          <a:off x="838200" y="1399310"/>
          <a:ext cx="10515600" cy="49243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Date Placeholder 8">
            <a:extLst>
              <a:ext uri="{FF2B5EF4-FFF2-40B4-BE49-F238E27FC236}">
                <a16:creationId xmlns:a16="http://schemas.microsoft.com/office/drawing/2014/main" id="{9A24E1E8-7202-4DCC-B7BB-3C1FCF3177EA}"/>
              </a:ext>
            </a:extLst>
          </p:cNvPr>
          <p:cNvSpPr>
            <a:spLocks noGrp="1"/>
          </p:cNvSpPr>
          <p:nvPr>
            <p:ph type="dt" sz="half" idx="10"/>
          </p:nvPr>
        </p:nvSpPr>
        <p:spPr/>
        <p:txBody>
          <a:bodyPr/>
          <a:lstStyle/>
          <a:p>
            <a:r>
              <a:rPr lang="en-US"/>
              <a:t>3/10/2022</a:t>
            </a:r>
          </a:p>
        </p:txBody>
      </p:sp>
      <p:sp>
        <p:nvSpPr>
          <p:cNvPr id="10" name="Footer Placeholder 9">
            <a:extLst>
              <a:ext uri="{FF2B5EF4-FFF2-40B4-BE49-F238E27FC236}">
                <a16:creationId xmlns:a16="http://schemas.microsoft.com/office/drawing/2014/main" id="{0B4AE514-214A-4E6A-8FC6-3A4C52264573}"/>
              </a:ext>
            </a:extLst>
          </p:cNvPr>
          <p:cNvSpPr>
            <a:spLocks noGrp="1"/>
          </p:cNvSpPr>
          <p:nvPr>
            <p:ph type="ftr" sz="quarter" idx="11"/>
          </p:nvPr>
        </p:nvSpPr>
        <p:spPr/>
        <p:txBody>
          <a:bodyPr/>
          <a:lstStyle/>
          <a:p>
            <a:r>
              <a:rPr lang="en-US"/>
              <a:t>February CARES Release</a:t>
            </a:r>
          </a:p>
        </p:txBody>
      </p:sp>
      <p:sp>
        <p:nvSpPr>
          <p:cNvPr id="11" name="Slide Number Placeholder 10">
            <a:extLst>
              <a:ext uri="{FF2B5EF4-FFF2-40B4-BE49-F238E27FC236}">
                <a16:creationId xmlns:a16="http://schemas.microsoft.com/office/drawing/2014/main" id="{E55BB89E-91EE-4608-9F34-5D4AE9247A3C}"/>
              </a:ext>
            </a:extLst>
          </p:cNvPr>
          <p:cNvSpPr>
            <a:spLocks noGrp="1"/>
          </p:cNvSpPr>
          <p:nvPr>
            <p:ph type="sldNum" sz="quarter" idx="12"/>
          </p:nvPr>
        </p:nvSpPr>
        <p:spPr/>
        <p:txBody>
          <a:bodyPr/>
          <a:lstStyle/>
          <a:p>
            <a:fld id="{28844951-7827-47D4-8276-7DDE1FA7D85A}" type="slidenum">
              <a:rPr lang="en-US" smtClean="0"/>
              <a:t>8</a:t>
            </a:fld>
            <a:endParaRPr lang="en-US"/>
          </a:p>
        </p:txBody>
      </p:sp>
    </p:spTree>
    <p:extLst>
      <p:ext uri="{BB962C8B-B14F-4D97-AF65-F5344CB8AC3E}">
        <p14:creationId xmlns:p14="http://schemas.microsoft.com/office/powerpoint/2010/main" val="2575017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94BA256A-2DC6-4EF9-A738-1538AFD1F2C0}"/>
              </a:ext>
            </a:extLst>
          </p:cNvPr>
          <p:cNvSpPr>
            <a:spLocks noGrp="1"/>
          </p:cNvSpPr>
          <p:nvPr>
            <p:ph type="title"/>
          </p:nvPr>
        </p:nvSpPr>
        <p:spPr>
          <a:xfrm>
            <a:off x="838200" y="681038"/>
            <a:ext cx="10515600" cy="718272"/>
          </a:xfrm>
        </p:spPr>
        <p:txBody>
          <a:bodyPr>
            <a:normAutofit fontScale="90000"/>
          </a:bodyPr>
          <a:lstStyle/>
          <a:p>
            <a:r>
              <a:rPr lang="en-US" dirty="0"/>
              <a:t>Process at a Glance – Adults – LTC Staff </a:t>
            </a:r>
          </a:p>
        </p:txBody>
      </p:sp>
      <p:graphicFrame>
        <p:nvGraphicFramePr>
          <p:cNvPr id="12" name="Content Placeholder 11">
            <a:extLst>
              <a:ext uri="{FF2B5EF4-FFF2-40B4-BE49-F238E27FC236}">
                <a16:creationId xmlns:a16="http://schemas.microsoft.com/office/drawing/2014/main" id="{FB9448D5-60EB-47DA-8C79-0EB0D4DF88DC}"/>
              </a:ext>
            </a:extLst>
          </p:cNvPr>
          <p:cNvGraphicFramePr>
            <a:graphicFrameLocks noGrp="1"/>
          </p:cNvGraphicFramePr>
          <p:nvPr>
            <p:ph idx="1"/>
            <p:extLst>
              <p:ext uri="{D42A27DB-BD31-4B8C-83A1-F6EECF244321}">
                <p14:modId xmlns:p14="http://schemas.microsoft.com/office/powerpoint/2010/main" val="3924157914"/>
              </p:ext>
            </p:extLst>
          </p:nvPr>
        </p:nvGraphicFramePr>
        <p:xfrm>
          <a:off x="838200" y="1399310"/>
          <a:ext cx="10515600" cy="49243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Date Placeholder 8">
            <a:extLst>
              <a:ext uri="{FF2B5EF4-FFF2-40B4-BE49-F238E27FC236}">
                <a16:creationId xmlns:a16="http://schemas.microsoft.com/office/drawing/2014/main" id="{9A24E1E8-7202-4DCC-B7BB-3C1FCF3177EA}"/>
              </a:ext>
            </a:extLst>
          </p:cNvPr>
          <p:cNvSpPr>
            <a:spLocks noGrp="1"/>
          </p:cNvSpPr>
          <p:nvPr>
            <p:ph type="dt" sz="half" idx="10"/>
          </p:nvPr>
        </p:nvSpPr>
        <p:spPr/>
        <p:txBody>
          <a:bodyPr/>
          <a:lstStyle/>
          <a:p>
            <a:r>
              <a:rPr lang="en-US"/>
              <a:t>3/10/2022</a:t>
            </a:r>
          </a:p>
        </p:txBody>
      </p:sp>
      <p:sp>
        <p:nvSpPr>
          <p:cNvPr id="10" name="Footer Placeholder 9">
            <a:extLst>
              <a:ext uri="{FF2B5EF4-FFF2-40B4-BE49-F238E27FC236}">
                <a16:creationId xmlns:a16="http://schemas.microsoft.com/office/drawing/2014/main" id="{0B4AE514-214A-4E6A-8FC6-3A4C52264573}"/>
              </a:ext>
            </a:extLst>
          </p:cNvPr>
          <p:cNvSpPr>
            <a:spLocks noGrp="1"/>
          </p:cNvSpPr>
          <p:nvPr>
            <p:ph type="ftr" sz="quarter" idx="11"/>
          </p:nvPr>
        </p:nvSpPr>
        <p:spPr/>
        <p:txBody>
          <a:bodyPr/>
          <a:lstStyle/>
          <a:p>
            <a:r>
              <a:rPr lang="en-US"/>
              <a:t>February CARES Release</a:t>
            </a:r>
          </a:p>
        </p:txBody>
      </p:sp>
      <p:sp>
        <p:nvSpPr>
          <p:cNvPr id="11" name="Slide Number Placeholder 10">
            <a:extLst>
              <a:ext uri="{FF2B5EF4-FFF2-40B4-BE49-F238E27FC236}">
                <a16:creationId xmlns:a16="http://schemas.microsoft.com/office/drawing/2014/main" id="{E55BB89E-91EE-4608-9F34-5D4AE9247A3C}"/>
              </a:ext>
            </a:extLst>
          </p:cNvPr>
          <p:cNvSpPr>
            <a:spLocks noGrp="1"/>
          </p:cNvSpPr>
          <p:nvPr>
            <p:ph type="sldNum" sz="quarter" idx="12"/>
          </p:nvPr>
        </p:nvSpPr>
        <p:spPr/>
        <p:txBody>
          <a:bodyPr/>
          <a:lstStyle/>
          <a:p>
            <a:fld id="{28844951-7827-47D4-8276-7DDE1FA7D85A}" type="slidenum">
              <a:rPr lang="en-US" smtClean="0"/>
              <a:t>9</a:t>
            </a:fld>
            <a:endParaRPr lang="en-US"/>
          </a:p>
        </p:txBody>
      </p:sp>
    </p:spTree>
    <p:extLst>
      <p:ext uri="{BB962C8B-B14F-4D97-AF65-F5344CB8AC3E}">
        <p14:creationId xmlns:p14="http://schemas.microsoft.com/office/powerpoint/2010/main" val="1767278611"/>
      </p:ext>
    </p:extLst>
  </p:cSld>
  <p:clrMapOvr>
    <a:masterClrMapping/>
  </p:clrMapOvr>
</p:sld>
</file>

<file path=ppt/theme/theme1.xml><?xml version="1.0" encoding="utf-8"?>
<a:theme xmlns:a="http://schemas.openxmlformats.org/drawingml/2006/main" name="LuminousVTI">
  <a:themeElements>
    <a:clrScheme name="Custom 54">
      <a:dk1>
        <a:sysClr val="windowText" lastClr="000000"/>
      </a:dk1>
      <a:lt1>
        <a:sysClr val="window" lastClr="FFFFFF"/>
      </a:lt1>
      <a:dk2>
        <a:srgbClr val="201449"/>
      </a:dk2>
      <a:lt2>
        <a:srgbClr val="EEEEEE"/>
      </a:lt2>
      <a:accent1>
        <a:srgbClr val="F900A0"/>
      </a:accent1>
      <a:accent2>
        <a:srgbClr val="4D4EE6"/>
      </a:accent2>
      <a:accent3>
        <a:srgbClr val="454B78"/>
      </a:accent3>
      <a:accent4>
        <a:srgbClr val="A3A3C1"/>
      </a:accent4>
      <a:accent5>
        <a:srgbClr val="7162FE"/>
      </a:accent5>
      <a:accent6>
        <a:srgbClr val="1EBE9B"/>
      </a:accent6>
      <a:hlink>
        <a:srgbClr val="F900A0"/>
      </a:hlink>
      <a:folHlink>
        <a:srgbClr val="8477FE"/>
      </a:folHlink>
    </a:clrScheme>
    <a:fontScheme name="Custom 51">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uminousVTI" id="{3EBF12FF-FD44-415B-AB75-5B4F7E5C3AC4}" vid="{521B7FAE-6A8D-4468-B79A-0706294A0D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3F30E3757AF094391C43966ABD436EC" ma:contentTypeVersion="13" ma:contentTypeDescription="Create a new document." ma:contentTypeScope="" ma:versionID="dcbb3c6917c5593e2d3fd600974357c3">
  <xsd:schema xmlns:xsd="http://www.w3.org/2001/XMLSchema" xmlns:xs="http://www.w3.org/2001/XMLSchema" xmlns:p="http://schemas.microsoft.com/office/2006/metadata/properties" xmlns:ns2="2f254586-b35f-4441-a040-f54e6e92090e" targetNamespace="http://schemas.microsoft.com/office/2006/metadata/properties" ma:root="true" ma:fieldsID="bdbf75766cc24a23f6e8b9775acb24a4" ns2:_="">
    <xsd:import namespace="2f254586-b35f-4441-a040-f54e6e92090e"/>
    <xsd:element name="properties">
      <xsd:complexType>
        <xsd:sequence>
          <xsd:element name="documentManagement">
            <xsd:complexType>
              <xsd:all>
                <xsd:element ref="ns2:Document_x0020_Type" minOccurs="0"/>
                <xsd:element ref="ns2:Training_x0020_Topi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254586-b35f-4441-a040-f54e6e92090e" elementFormDefault="qualified">
    <xsd:import namespace="http://schemas.microsoft.com/office/2006/documentManagement/types"/>
    <xsd:import namespace="http://schemas.microsoft.com/office/infopath/2007/PartnerControls"/>
    <xsd:element name="Document_x0020_Type" ma:index="8" nillable="true" ma:displayName="Document Type" ma:internalName="Document_x0020_Type">
      <xsd:complexType>
        <xsd:complexContent>
          <xsd:extension base="dms:MultiChoice">
            <xsd:sequence>
              <xsd:element name="Value" maxOccurs="unbounded" minOccurs="0" nillable="true">
                <xsd:simpleType>
                  <xsd:restriction base="dms:Choice">
                    <xsd:enumeration value="Case Review"/>
                    <xsd:enumeration value="Desk Aid"/>
                    <xsd:enumeration value="DHS New Worker Training"/>
                    <xsd:enumeration value="EST Agenda"/>
                    <xsd:enumeration value="EST Agent Reminders"/>
                    <xsd:enumeration value="EST Meetings"/>
                    <xsd:enumeration value="New Worker Classroom Training"/>
                    <xsd:enumeration value="Quizzes"/>
                    <xsd:enumeration value="Release Summaries"/>
                    <xsd:enumeration value="Schedules"/>
                    <xsd:enumeration value="Training Forms"/>
                    <xsd:enumeration value="Training Guidelines and Materials"/>
                    <xsd:enumeration value="Training Presentations"/>
                    <xsd:enumeration value="Training Team Agenda"/>
                    <xsd:enumeration value="Training Team Minutes"/>
                  </xsd:restriction>
                </xsd:simpleType>
              </xsd:element>
            </xsd:sequence>
          </xsd:extension>
        </xsd:complexContent>
      </xsd:complexType>
    </xsd:element>
    <xsd:element name="Training_x0020_Topic" ma:index="9" nillable="true" ma:displayName="Training Topic" ma:internalName="Training_x0020_Topic">
      <xsd:complexType>
        <xsd:complexContent>
          <xsd:extension base="dms:MultiChoice">
            <xsd:sequence>
              <xsd:element name="Value" maxOccurs="unbounded" minOccurs="0" nillable="true">
                <xsd:simpleType>
                  <xsd:restriction base="dms:Choice">
                    <xsd:enumeration value="ABAWD and Work Registrant"/>
                    <xsd:enumeration value="Alerts"/>
                    <xsd:enumeration value="Application/Renewal"/>
                    <xsd:enumeration value="Brits"/>
                    <xsd:enumeration value="Call Center"/>
                    <xsd:enumeration value="Case Comments"/>
                    <xsd:enumeration value="Changes and EBT Screens"/>
                    <xsd:enumeration value="Child Care and W-2"/>
                    <xsd:enumeration value="Child Support"/>
                    <xsd:enumeration value="Data Exchange"/>
                    <xsd:enumeration value="Dates and Deletions"/>
                    <xsd:enumeration value="Desk Aid Training"/>
                    <xsd:enumeration value="Doc Viewer and ECF"/>
                    <xsd:enumeration value="EBD and SSA"/>
                    <xsd:enumeration value="EI"/>
                    <xsd:enumeration value="FEV"/>
                    <xsd:enumeration value="Forward Health"/>
                    <xsd:enumeration value="Interviewing"/>
                    <xsd:enumeration value="Medical Expense"/>
                    <xsd:enumeration value="Mock Interview"/>
                    <xsd:enumeration value="New Worker Orientation"/>
                    <xsd:enumeration value="Overpayments"/>
                    <xsd:enumeration value="Self-Employment"/>
                    <xsd:enumeration value="SWICAs and Discrepancies"/>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raining_x0020_Topic xmlns="2f254586-b35f-4441-a040-f54e6e92090e"/>
    <Document_x0020_Type xmlns="2f254586-b35f-4441-a040-f54e6e92090e">
      <Value>EST Meetings</Value>
      <Value>Training Presentations</Value>
    </Document_x0020_Type>
  </documentManagement>
</p:properties>
</file>

<file path=customXml/itemProps1.xml><?xml version="1.0" encoding="utf-8"?>
<ds:datastoreItem xmlns:ds="http://schemas.openxmlformats.org/officeDocument/2006/customXml" ds:itemID="{5CF4B188-9E41-4609-81DC-EA2587D009AE}">
  <ds:schemaRefs>
    <ds:schemaRef ds:uri="http://schemas.microsoft.com/sharepoint/v3/contenttype/forms"/>
  </ds:schemaRefs>
</ds:datastoreItem>
</file>

<file path=customXml/itemProps2.xml><?xml version="1.0" encoding="utf-8"?>
<ds:datastoreItem xmlns:ds="http://schemas.openxmlformats.org/officeDocument/2006/customXml" ds:itemID="{569E74D2-97DC-428A-9D73-42B1143C72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254586-b35f-4441-a040-f54e6e9209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AAFE2A1-77F8-441E-9B9F-DD61C354F4FE}">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 ds:uri="2f254586-b35f-4441-a040-f54e6e92090e"/>
  </ds:schemaRefs>
</ds:datastoreItem>
</file>

<file path=docProps/app.xml><?xml version="1.0" encoding="utf-8"?>
<Properties xmlns="http://schemas.openxmlformats.org/officeDocument/2006/extended-properties" xmlns:vt="http://schemas.openxmlformats.org/officeDocument/2006/docPropsVTypes">
  <Template>{68FB7900-E58A-4C83-BADE-88C52A11D6AC}tf00537603_win32</Template>
  <TotalTime>481</TotalTime>
  <Words>1567</Words>
  <Application>Microsoft Office PowerPoint</Application>
  <PresentationFormat>Widescreen</PresentationFormat>
  <Paragraphs>178</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Avenir Next LT Pro</vt:lpstr>
      <vt:lpstr>Calibri</vt:lpstr>
      <vt:lpstr>Sabon Next LT</vt:lpstr>
      <vt:lpstr>Wingdings</vt:lpstr>
      <vt:lpstr>LuminousVTI</vt:lpstr>
      <vt:lpstr>February CARES Release</vt:lpstr>
      <vt:lpstr>Non-CARES Program Indicator</vt:lpstr>
      <vt:lpstr>Process Help 11.3.1.1 </vt:lpstr>
      <vt:lpstr>LTC Process Chart </vt:lpstr>
      <vt:lpstr>Alert 600</vt:lpstr>
      <vt:lpstr>Alert 600 - Adults</vt:lpstr>
      <vt:lpstr>Alert 600 - Children</vt:lpstr>
      <vt:lpstr>Process at a Glance – Adults </vt:lpstr>
      <vt:lpstr>Process at a Glance – Adults – LTC Staff </vt:lpstr>
      <vt:lpstr>Process at a Glance – Children </vt:lpstr>
      <vt:lpstr>Searching by PIN or SSN</vt:lpstr>
      <vt:lpstr>Searching by PIN or SSN</vt:lpstr>
      <vt:lpstr>Case Search</vt:lpstr>
      <vt:lpstr>Process Help 11.3.7.2 </vt:lpstr>
      <vt:lpstr>Veteran’s Benefits</vt:lpstr>
      <vt:lpstr>Process Help 3.11</vt:lpstr>
      <vt:lpstr>Process Help 3.11</vt:lpstr>
      <vt:lpstr>Process Help 3.11</vt:lpstr>
      <vt:lpstr>Processing Moves</vt:lpstr>
      <vt:lpstr>Process Help 3.19.12</vt:lpstr>
      <vt:lpstr>Process Help 3.19.12</vt:lpstr>
      <vt:lpstr>Other Changes/Updates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February CARES Release</dc:title>
  <dc:creator>Alisa McCalmont</dc:creator>
  <cp:lastModifiedBy>JENNIFER BOOTH</cp:lastModifiedBy>
  <cp:revision>5</cp:revision>
  <dcterms:created xsi:type="dcterms:W3CDTF">2022-03-03T19:39:42Z</dcterms:created>
  <dcterms:modified xsi:type="dcterms:W3CDTF">2022-03-09T19:21:18Z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0x010100F3F30E3757AF094391C43966ABD436EC</vt:lpwstr>
  </property>
</Properties>
</file>