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4"/>
  </p:sldMasterIdLst>
  <p:notesMasterIdLst>
    <p:notesMasterId r:id="rId22"/>
  </p:notesMasterIdLst>
  <p:handoutMasterIdLst>
    <p:handoutMasterId r:id="rId23"/>
  </p:handoutMasterIdLst>
  <p:sldIdLst>
    <p:sldId id="256" r:id="rId5"/>
    <p:sldId id="273" r:id="rId6"/>
    <p:sldId id="257" r:id="rId7"/>
    <p:sldId id="259" r:id="rId8"/>
    <p:sldId id="260" r:id="rId9"/>
    <p:sldId id="261" r:id="rId10"/>
    <p:sldId id="262" r:id="rId11"/>
    <p:sldId id="266" r:id="rId12"/>
    <p:sldId id="265" r:id="rId13"/>
    <p:sldId id="264" r:id="rId14"/>
    <p:sldId id="263" r:id="rId15"/>
    <p:sldId id="272" r:id="rId16"/>
    <p:sldId id="267" r:id="rId17"/>
    <p:sldId id="269" r:id="rId18"/>
    <p:sldId id="275" r:id="rId19"/>
    <p:sldId id="271" r:id="rId20"/>
    <p:sldId id="270"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Middleton" initials="LM" lastIdx="1" clrIdx="0">
    <p:extLst>
      <p:ext uri="{19B8F6BF-5375-455C-9EA6-DF929625EA0E}">
        <p15:presenceInfo xmlns:p15="http://schemas.microsoft.com/office/powerpoint/2012/main" userId="S::LAURA.MIDDLETON@co.rock.wi.us::e25a6d47-6049-4225-8be9-5c03807d00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DD816-5401-4AF5-B906-BA411174ECF4}" v="639" dt="2022-07-06T20:58:25.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3" d="100"/>
          <a:sy n="83" d="100"/>
        </p:scale>
        <p:origin x="6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99B454-499B-4093-BDB7-1269FB23E666}"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8DE85EB2-B089-4480-A8FD-2AF80721C4C9}">
      <dgm:prSet/>
      <dgm:spPr/>
      <dgm:t>
        <a:bodyPr/>
        <a:lstStyle/>
        <a:p>
          <a:r>
            <a:rPr lang="en-US" dirty="0"/>
            <a:t>2	FSH 3.14.1 IPV Disqualification </a:t>
          </a:r>
        </a:p>
      </dgm:t>
    </dgm:pt>
    <dgm:pt modelId="{7B98C255-2E5F-4967-AB04-D1C37BA4162B}" type="parTrans" cxnId="{1ABB3E43-931B-42B3-BB52-4798FE9482EB}">
      <dgm:prSet/>
      <dgm:spPr/>
      <dgm:t>
        <a:bodyPr/>
        <a:lstStyle/>
        <a:p>
          <a:endParaRPr lang="en-US"/>
        </a:p>
      </dgm:t>
    </dgm:pt>
    <dgm:pt modelId="{C78E48D5-3C63-480F-A5B6-8E0D49DF4520}" type="sibTrans" cxnId="{1ABB3E43-931B-42B3-BB52-4798FE9482EB}">
      <dgm:prSet/>
      <dgm:spPr/>
      <dgm:t>
        <a:bodyPr/>
        <a:lstStyle/>
        <a:p>
          <a:endParaRPr lang="en-US"/>
        </a:p>
      </dgm:t>
    </dgm:pt>
    <dgm:pt modelId="{F38FD40F-E4AE-42F8-A288-425D22B7FB15}">
      <dgm:prSet/>
      <dgm:spPr/>
      <dgm:t>
        <a:bodyPr/>
        <a:lstStyle/>
        <a:p>
          <a:r>
            <a:rPr lang="en-US"/>
            <a:t>3	FSH 3.14.1.1 Period of Ineligibility</a:t>
          </a:r>
        </a:p>
      </dgm:t>
    </dgm:pt>
    <dgm:pt modelId="{4BF9A9CA-CD9C-4015-8BEB-531E546C4AED}" type="parTrans" cxnId="{D75239E2-F215-4EAC-8083-1AB6B67D91F1}">
      <dgm:prSet/>
      <dgm:spPr/>
      <dgm:t>
        <a:bodyPr/>
        <a:lstStyle/>
        <a:p>
          <a:endParaRPr lang="en-US"/>
        </a:p>
      </dgm:t>
    </dgm:pt>
    <dgm:pt modelId="{472DFE54-3903-47A8-88D4-EC595C6A6EFA}" type="sibTrans" cxnId="{D75239E2-F215-4EAC-8083-1AB6B67D91F1}">
      <dgm:prSet/>
      <dgm:spPr/>
      <dgm:t>
        <a:bodyPr/>
        <a:lstStyle/>
        <a:p>
          <a:endParaRPr lang="en-US"/>
        </a:p>
      </dgm:t>
    </dgm:pt>
    <dgm:pt modelId="{78E61458-7C2E-4B1B-9C85-EDFBFCF7C0C8}">
      <dgm:prSet/>
      <dgm:spPr/>
      <dgm:t>
        <a:bodyPr/>
        <a:lstStyle/>
        <a:p>
          <a:r>
            <a:rPr lang="en-US" dirty="0"/>
            <a:t>4	FSH 3.14.1.2 IPV for Duplicate Issuance</a:t>
          </a:r>
        </a:p>
      </dgm:t>
    </dgm:pt>
    <dgm:pt modelId="{EE1972BF-509D-4C7F-986C-FE2082D5AEBE}" type="parTrans" cxnId="{76959CA5-815A-4AFA-A84E-27E477347ECC}">
      <dgm:prSet/>
      <dgm:spPr/>
      <dgm:t>
        <a:bodyPr/>
        <a:lstStyle/>
        <a:p>
          <a:endParaRPr lang="en-US"/>
        </a:p>
      </dgm:t>
    </dgm:pt>
    <dgm:pt modelId="{E11F7184-1B2B-4720-A06C-20CABE2FDE19}" type="sibTrans" cxnId="{76959CA5-815A-4AFA-A84E-27E477347ECC}">
      <dgm:prSet/>
      <dgm:spPr/>
      <dgm:t>
        <a:bodyPr/>
        <a:lstStyle/>
        <a:p>
          <a:endParaRPr lang="en-US"/>
        </a:p>
      </dgm:t>
    </dgm:pt>
    <dgm:pt modelId="{863445C1-272F-42FD-B30B-E062F33E2B05}">
      <dgm:prSet/>
      <dgm:spPr/>
      <dgm:t>
        <a:bodyPr/>
        <a:lstStyle/>
        <a:p>
          <a:r>
            <a:rPr lang="en-US"/>
            <a:t>5	Status of Overpayments and Fraud (2022)</a:t>
          </a:r>
        </a:p>
      </dgm:t>
    </dgm:pt>
    <dgm:pt modelId="{FBEF3ABB-4147-4EB5-A58E-47D0DFD78110}" type="parTrans" cxnId="{F5CE6E7E-6FE9-41AF-BFCC-A4FE32444815}">
      <dgm:prSet/>
      <dgm:spPr/>
      <dgm:t>
        <a:bodyPr/>
        <a:lstStyle/>
        <a:p>
          <a:endParaRPr lang="en-US"/>
        </a:p>
      </dgm:t>
    </dgm:pt>
    <dgm:pt modelId="{8EF818D6-89C4-48F7-BE0C-65A086704C31}" type="sibTrans" cxnId="{F5CE6E7E-6FE9-41AF-BFCC-A4FE32444815}">
      <dgm:prSet/>
      <dgm:spPr/>
      <dgm:t>
        <a:bodyPr/>
        <a:lstStyle/>
        <a:p>
          <a:endParaRPr lang="en-US"/>
        </a:p>
      </dgm:t>
    </dgm:pt>
    <dgm:pt modelId="{60A6E394-F7C6-40B5-A96F-F3944C9FF152}">
      <dgm:prSet/>
      <dgm:spPr/>
      <dgm:t>
        <a:bodyPr/>
        <a:lstStyle/>
        <a:p>
          <a:r>
            <a:rPr lang="en-US" dirty="0"/>
            <a:t>6—7	Pre-Charge Diversion</a:t>
          </a:r>
        </a:p>
      </dgm:t>
    </dgm:pt>
    <dgm:pt modelId="{7CFD83F5-25FE-4820-884F-75D3EB3ED78E}" type="parTrans" cxnId="{A15C9787-0E3B-421D-98B4-3E23425E03CB}">
      <dgm:prSet/>
      <dgm:spPr/>
      <dgm:t>
        <a:bodyPr/>
        <a:lstStyle/>
        <a:p>
          <a:endParaRPr lang="en-US"/>
        </a:p>
      </dgm:t>
    </dgm:pt>
    <dgm:pt modelId="{D2562EDA-3E0E-4D83-A69D-0C6ED25ADA0D}" type="sibTrans" cxnId="{A15C9787-0E3B-421D-98B4-3E23425E03CB}">
      <dgm:prSet/>
      <dgm:spPr/>
      <dgm:t>
        <a:bodyPr/>
        <a:lstStyle/>
        <a:p>
          <a:endParaRPr lang="en-US"/>
        </a:p>
      </dgm:t>
    </dgm:pt>
    <dgm:pt modelId="{DEF719B9-7A00-4AC6-868D-3DBDDB612B2F}">
      <dgm:prSet/>
      <dgm:spPr/>
      <dgm:t>
        <a:bodyPr/>
        <a:lstStyle/>
        <a:p>
          <a:r>
            <a:rPr lang="en-US" dirty="0"/>
            <a:t>8—13	ADH Process</a:t>
          </a:r>
        </a:p>
      </dgm:t>
    </dgm:pt>
    <dgm:pt modelId="{2000679C-00B6-44A8-82C2-D9C75A1DFAAA}" type="parTrans" cxnId="{A9CDAEA3-1A6D-494C-AA19-49B8EB1481A2}">
      <dgm:prSet/>
      <dgm:spPr/>
      <dgm:t>
        <a:bodyPr/>
        <a:lstStyle/>
        <a:p>
          <a:endParaRPr lang="en-US"/>
        </a:p>
      </dgm:t>
    </dgm:pt>
    <dgm:pt modelId="{FC17C73F-1C06-427B-BA12-4FDEAC9810F5}" type="sibTrans" cxnId="{A9CDAEA3-1A6D-494C-AA19-49B8EB1481A2}">
      <dgm:prSet/>
      <dgm:spPr/>
      <dgm:t>
        <a:bodyPr/>
        <a:lstStyle/>
        <a:p>
          <a:endParaRPr lang="en-US"/>
        </a:p>
      </dgm:t>
    </dgm:pt>
    <dgm:pt modelId="{263B1AEC-CC6D-4140-AD4F-C1101F1E9048}">
      <dgm:prSet/>
      <dgm:spPr/>
      <dgm:t>
        <a:bodyPr/>
        <a:lstStyle/>
        <a:p>
          <a:r>
            <a:rPr lang="en-US" dirty="0"/>
            <a:t>14	How do I prove intent?</a:t>
          </a:r>
        </a:p>
      </dgm:t>
    </dgm:pt>
    <dgm:pt modelId="{85550DE4-4E3C-4E87-AF15-928998527E8C}" type="parTrans" cxnId="{32A3F5EF-D444-4C9C-BE92-7064775D3751}">
      <dgm:prSet/>
      <dgm:spPr/>
      <dgm:t>
        <a:bodyPr/>
        <a:lstStyle/>
        <a:p>
          <a:endParaRPr lang="en-US"/>
        </a:p>
      </dgm:t>
    </dgm:pt>
    <dgm:pt modelId="{00802518-B171-4E2E-9C2D-8AA160BDD98D}" type="sibTrans" cxnId="{32A3F5EF-D444-4C9C-BE92-7064775D3751}">
      <dgm:prSet/>
      <dgm:spPr/>
      <dgm:t>
        <a:bodyPr/>
        <a:lstStyle/>
        <a:p>
          <a:endParaRPr lang="en-US"/>
        </a:p>
      </dgm:t>
    </dgm:pt>
    <dgm:pt modelId="{41350EE8-4227-4EA1-8C18-141AAB84D04C}">
      <dgm:prSet/>
      <dgm:spPr/>
      <dgm:t>
        <a:bodyPr/>
        <a:lstStyle/>
        <a:p>
          <a:r>
            <a:rPr lang="en-US" dirty="0"/>
            <a:t>15	Closing Thoughts</a:t>
          </a:r>
        </a:p>
      </dgm:t>
    </dgm:pt>
    <dgm:pt modelId="{39E339B4-0D29-4035-83B5-4CDE8700D29A}" type="parTrans" cxnId="{20232895-1DAA-4AEF-A1DC-5A682849DD2A}">
      <dgm:prSet/>
      <dgm:spPr/>
      <dgm:t>
        <a:bodyPr/>
        <a:lstStyle/>
        <a:p>
          <a:endParaRPr lang="en-US"/>
        </a:p>
      </dgm:t>
    </dgm:pt>
    <dgm:pt modelId="{50384206-8961-4944-ADD9-4688659DD3A1}" type="sibTrans" cxnId="{20232895-1DAA-4AEF-A1DC-5A682849DD2A}">
      <dgm:prSet/>
      <dgm:spPr/>
      <dgm:t>
        <a:bodyPr/>
        <a:lstStyle/>
        <a:p>
          <a:endParaRPr lang="en-US"/>
        </a:p>
      </dgm:t>
    </dgm:pt>
    <dgm:pt modelId="{1CF8B397-7197-4FFA-8565-9278B4786771}" type="pres">
      <dgm:prSet presAssocID="{0099B454-499B-4093-BDB7-1269FB23E666}" presName="vert0" presStyleCnt="0">
        <dgm:presLayoutVars>
          <dgm:dir/>
          <dgm:animOne val="branch"/>
          <dgm:animLvl val="lvl"/>
        </dgm:presLayoutVars>
      </dgm:prSet>
      <dgm:spPr/>
      <dgm:t>
        <a:bodyPr/>
        <a:lstStyle/>
        <a:p>
          <a:endParaRPr lang="en-US"/>
        </a:p>
      </dgm:t>
    </dgm:pt>
    <dgm:pt modelId="{88288917-205A-405D-93A0-5529DAD07986}" type="pres">
      <dgm:prSet presAssocID="{8DE85EB2-B089-4480-A8FD-2AF80721C4C9}" presName="thickLine" presStyleLbl="alignNode1" presStyleIdx="0" presStyleCnt="8"/>
      <dgm:spPr/>
    </dgm:pt>
    <dgm:pt modelId="{7063E9F3-835A-472B-8552-EFD71D8AD825}" type="pres">
      <dgm:prSet presAssocID="{8DE85EB2-B089-4480-A8FD-2AF80721C4C9}" presName="horz1" presStyleCnt="0"/>
      <dgm:spPr/>
    </dgm:pt>
    <dgm:pt modelId="{D4AAC503-A34E-4317-9E0C-ABEB96AC38D3}" type="pres">
      <dgm:prSet presAssocID="{8DE85EB2-B089-4480-A8FD-2AF80721C4C9}" presName="tx1" presStyleLbl="revTx" presStyleIdx="0" presStyleCnt="8"/>
      <dgm:spPr/>
      <dgm:t>
        <a:bodyPr/>
        <a:lstStyle/>
        <a:p>
          <a:endParaRPr lang="en-US"/>
        </a:p>
      </dgm:t>
    </dgm:pt>
    <dgm:pt modelId="{B63E3E23-825E-450F-9FF2-1A5A9202D376}" type="pres">
      <dgm:prSet presAssocID="{8DE85EB2-B089-4480-A8FD-2AF80721C4C9}" presName="vert1" presStyleCnt="0"/>
      <dgm:spPr/>
    </dgm:pt>
    <dgm:pt modelId="{01B2AEEE-051B-41CF-B619-AD08833A060B}" type="pres">
      <dgm:prSet presAssocID="{F38FD40F-E4AE-42F8-A288-425D22B7FB15}" presName="thickLine" presStyleLbl="alignNode1" presStyleIdx="1" presStyleCnt="8"/>
      <dgm:spPr/>
    </dgm:pt>
    <dgm:pt modelId="{3224E068-10C7-4837-A0EA-71669490794E}" type="pres">
      <dgm:prSet presAssocID="{F38FD40F-E4AE-42F8-A288-425D22B7FB15}" presName="horz1" presStyleCnt="0"/>
      <dgm:spPr/>
    </dgm:pt>
    <dgm:pt modelId="{4F103CE0-AA5D-4930-8233-668D41E21DE2}" type="pres">
      <dgm:prSet presAssocID="{F38FD40F-E4AE-42F8-A288-425D22B7FB15}" presName="tx1" presStyleLbl="revTx" presStyleIdx="1" presStyleCnt="8"/>
      <dgm:spPr/>
      <dgm:t>
        <a:bodyPr/>
        <a:lstStyle/>
        <a:p>
          <a:endParaRPr lang="en-US"/>
        </a:p>
      </dgm:t>
    </dgm:pt>
    <dgm:pt modelId="{732775D5-8B51-4EA5-908C-6C82431BAEF0}" type="pres">
      <dgm:prSet presAssocID="{F38FD40F-E4AE-42F8-A288-425D22B7FB15}" presName="vert1" presStyleCnt="0"/>
      <dgm:spPr/>
    </dgm:pt>
    <dgm:pt modelId="{70BC9B36-6661-4E58-B4F6-43DF99CE05DC}" type="pres">
      <dgm:prSet presAssocID="{78E61458-7C2E-4B1B-9C85-EDFBFCF7C0C8}" presName="thickLine" presStyleLbl="alignNode1" presStyleIdx="2" presStyleCnt="8"/>
      <dgm:spPr/>
    </dgm:pt>
    <dgm:pt modelId="{73E02290-CED2-4917-89F7-61881CA4D6BD}" type="pres">
      <dgm:prSet presAssocID="{78E61458-7C2E-4B1B-9C85-EDFBFCF7C0C8}" presName="horz1" presStyleCnt="0"/>
      <dgm:spPr/>
    </dgm:pt>
    <dgm:pt modelId="{CA8C4708-C700-4CA4-A401-AF4DF437C2DA}" type="pres">
      <dgm:prSet presAssocID="{78E61458-7C2E-4B1B-9C85-EDFBFCF7C0C8}" presName="tx1" presStyleLbl="revTx" presStyleIdx="2" presStyleCnt="8"/>
      <dgm:spPr/>
      <dgm:t>
        <a:bodyPr/>
        <a:lstStyle/>
        <a:p>
          <a:endParaRPr lang="en-US"/>
        </a:p>
      </dgm:t>
    </dgm:pt>
    <dgm:pt modelId="{D536C33C-99E3-441D-B109-603029D772F0}" type="pres">
      <dgm:prSet presAssocID="{78E61458-7C2E-4B1B-9C85-EDFBFCF7C0C8}" presName="vert1" presStyleCnt="0"/>
      <dgm:spPr/>
    </dgm:pt>
    <dgm:pt modelId="{47F44D2C-90AC-4587-B2D0-57CF9696BB55}" type="pres">
      <dgm:prSet presAssocID="{863445C1-272F-42FD-B30B-E062F33E2B05}" presName="thickLine" presStyleLbl="alignNode1" presStyleIdx="3" presStyleCnt="8"/>
      <dgm:spPr/>
    </dgm:pt>
    <dgm:pt modelId="{067A91E2-779E-43D7-8A32-BF0253079A08}" type="pres">
      <dgm:prSet presAssocID="{863445C1-272F-42FD-B30B-E062F33E2B05}" presName="horz1" presStyleCnt="0"/>
      <dgm:spPr/>
    </dgm:pt>
    <dgm:pt modelId="{6695EFC2-414D-488F-9292-D945B2202612}" type="pres">
      <dgm:prSet presAssocID="{863445C1-272F-42FD-B30B-E062F33E2B05}" presName="tx1" presStyleLbl="revTx" presStyleIdx="3" presStyleCnt="8"/>
      <dgm:spPr/>
      <dgm:t>
        <a:bodyPr/>
        <a:lstStyle/>
        <a:p>
          <a:endParaRPr lang="en-US"/>
        </a:p>
      </dgm:t>
    </dgm:pt>
    <dgm:pt modelId="{E769BAFE-C5FF-4D67-8754-624823B61215}" type="pres">
      <dgm:prSet presAssocID="{863445C1-272F-42FD-B30B-E062F33E2B05}" presName="vert1" presStyleCnt="0"/>
      <dgm:spPr/>
    </dgm:pt>
    <dgm:pt modelId="{2F4575F9-9811-4682-9E29-CDE680927F42}" type="pres">
      <dgm:prSet presAssocID="{60A6E394-F7C6-40B5-A96F-F3944C9FF152}" presName="thickLine" presStyleLbl="alignNode1" presStyleIdx="4" presStyleCnt="8"/>
      <dgm:spPr/>
    </dgm:pt>
    <dgm:pt modelId="{C81971F5-889F-4F31-9AA8-49876ED24A82}" type="pres">
      <dgm:prSet presAssocID="{60A6E394-F7C6-40B5-A96F-F3944C9FF152}" presName="horz1" presStyleCnt="0"/>
      <dgm:spPr/>
    </dgm:pt>
    <dgm:pt modelId="{C4F9DE31-2157-47F1-BACF-97E2EC04F3AA}" type="pres">
      <dgm:prSet presAssocID="{60A6E394-F7C6-40B5-A96F-F3944C9FF152}" presName="tx1" presStyleLbl="revTx" presStyleIdx="4" presStyleCnt="8"/>
      <dgm:spPr/>
      <dgm:t>
        <a:bodyPr/>
        <a:lstStyle/>
        <a:p>
          <a:endParaRPr lang="en-US"/>
        </a:p>
      </dgm:t>
    </dgm:pt>
    <dgm:pt modelId="{61C586F6-A004-4213-8C9F-3B0D85690246}" type="pres">
      <dgm:prSet presAssocID="{60A6E394-F7C6-40B5-A96F-F3944C9FF152}" presName="vert1" presStyleCnt="0"/>
      <dgm:spPr/>
    </dgm:pt>
    <dgm:pt modelId="{D417B70E-0A15-4053-A6F2-557352066614}" type="pres">
      <dgm:prSet presAssocID="{DEF719B9-7A00-4AC6-868D-3DBDDB612B2F}" presName="thickLine" presStyleLbl="alignNode1" presStyleIdx="5" presStyleCnt="8"/>
      <dgm:spPr/>
    </dgm:pt>
    <dgm:pt modelId="{7DA4230B-990A-4121-8586-9E3281E04411}" type="pres">
      <dgm:prSet presAssocID="{DEF719B9-7A00-4AC6-868D-3DBDDB612B2F}" presName="horz1" presStyleCnt="0"/>
      <dgm:spPr/>
    </dgm:pt>
    <dgm:pt modelId="{511CE82D-7CFA-459F-A4CF-AB149D47BE79}" type="pres">
      <dgm:prSet presAssocID="{DEF719B9-7A00-4AC6-868D-3DBDDB612B2F}" presName="tx1" presStyleLbl="revTx" presStyleIdx="5" presStyleCnt="8"/>
      <dgm:spPr/>
      <dgm:t>
        <a:bodyPr/>
        <a:lstStyle/>
        <a:p>
          <a:endParaRPr lang="en-US"/>
        </a:p>
      </dgm:t>
    </dgm:pt>
    <dgm:pt modelId="{E2A187BA-F4D0-4D03-946A-7B23874B4632}" type="pres">
      <dgm:prSet presAssocID="{DEF719B9-7A00-4AC6-868D-3DBDDB612B2F}" presName="vert1" presStyleCnt="0"/>
      <dgm:spPr/>
    </dgm:pt>
    <dgm:pt modelId="{DCFD946E-1C82-4558-8A86-EDBAC3052F0F}" type="pres">
      <dgm:prSet presAssocID="{263B1AEC-CC6D-4140-AD4F-C1101F1E9048}" presName="thickLine" presStyleLbl="alignNode1" presStyleIdx="6" presStyleCnt="8"/>
      <dgm:spPr/>
    </dgm:pt>
    <dgm:pt modelId="{DB80D3D6-ACAF-4D8C-98DE-6EDD9D7106C8}" type="pres">
      <dgm:prSet presAssocID="{263B1AEC-CC6D-4140-AD4F-C1101F1E9048}" presName="horz1" presStyleCnt="0"/>
      <dgm:spPr/>
    </dgm:pt>
    <dgm:pt modelId="{A379C630-F003-4B3E-BEC6-5B3BD617C961}" type="pres">
      <dgm:prSet presAssocID="{263B1AEC-CC6D-4140-AD4F-C1101F1E9048}" presName="tx1" presStyleLbl="revTx" presStyleIdx="6" presStyleCnt="8"/>
      <dgm:spPr/>
      <dgm:t>
        <a:bodyPr/>
        <a:lstStyle/>
        <a:p>
          <a:endParaRPr lang="en-US"/>
        </a:p>
      </dgm:t>
    </dgm:pt>
    <dgm:pt modelId="{D2A2E864-E878-4982-AA2C-E04D6B3AB7A2}" type="pres">
      <dgm:prSet presAssocID="{263B1AEC-CC6D-4140-AD4F-C1101F1E9048}" presName="vert1" presStyleCnt="0"/>
      <dgm:spPr/>
    </dgm:pt>
    <dgm:pt modelId="{60B9E7C3-E824-44D0-A106-08286B634F74}" type="pres">
      <dgm:prSet presAssocID="{41350EE8-4227-4EA1-8C18-141AAB84D04C}" presName="thickLine" presStyleLbl="alignNode1" presStyleIdx="7" presStyleCnt="8"/>
      <dgm:spPr/>
    </dgm:pt>
    <dgm:pt modelId="{B28977E2-7FAF-4CB4-8966-C18AC0BDCC4E}" type="pres">
      <dgm:prSet presAssocID="{41350EE8-4227-4EA1-8C18-141AAB84D04C}" presName="horz1" presStyleCnt="0"/>
      <dgm:spPr/>
    </dgm:pt>
    <dgm:pt modelId="{265ABB6A-2B40-48CA-AF01-F5E03A3F147D}" type="pres">
      <dgm:prSet presAssocID="{41350EE8-4227-4EA1-8C18-141AAB84D04C}" presName="tx1" presStyleLbl="revTx" presStyleIdx="7" presStyleCnt="8"/>
      <dgm:spPr/>
      <dgm:t>
        <a:bodyPr/>
        <a:lstStyle/>
        <a:p>
          <a:endParaRPr lang="en-US"/>
        </a:p>
      </dgm:t>
    </dgm:pt>
    <dgm:pt modelId="{2208453E-5DAD-461B-9AE3-01369C05EB9E}" type="pres">
      <dgm:prSet presAssocID="{41350EE8-4227-4EA1-8C18-141AAB84D04C}" presName="vert1" presStyleCnt="0"/>
      <dgm:spPr/>
    </dgm:pt>
  </dgm:ptLst>
  <dgm:cxnLst>
    <dgm:cxn modelId="{6890728E-CA08-4090-8151-5B7A1271B2D6}" type="presOf" srcId="{263B1AEC-CC6D-4140-AD4F-C1101F1E9048}" destId="{A379C630-F003-4B3E-BEC6-5B3BD617C961}" srcOrd="0" destOrd="0" presId="urn:microsoft.com/office/officeart/2008/layout/LinedList"/>
    <dgm:cxn modelId="{F5CE6E7E-6FE9-41AF-BFCC-A4FE32444815}" srcId="{0099B454-499B-4093-BDB7-1269FB23E666}" destId="{863445C1-272F-42FD-B30B-E062F33E2B05}" srcOrd="3" destOrd="0" parTransId="{FBEF3ABB-4147-4EB5-A58E-47D0DFD78110}" sibTransId="{8EF818D6-89C4-48F7-BE0C-65A086704C31}"/>
    <dgm:cxn modelId="{B676D339-6E06-4BC3-931F-8D9567086716}" type="presOf" srcId="{41350EE8-4227-4EA1-8C18-141AAB84D04C}" destId="{265ABB6A-2B40-48CA-AF01-F5E03A3F147D}" srcOrd="0" destOrd="0" presId="urn:microsoft.com/office/officeart/2008/layout/LinedList"/>
    <dgm:cxn modelId="{A9CDAEA3-1A6D-494C-AA19-49B8EB1481A2}" srcId="{0099B454-499B-4093-BDB7-1269FB23E666}" destId="{DEF719B9-7A00-4AC6-868D-3DBDDB612B2F}" srcOrd="5" destOrd="0" parTransId="{2000679C-00B6-44A8-82C2-D9C75A1DFAAA}" sibTransId="{FC17C73F-1C06-427B-BA12-4FDEAC9810F5}"/>
    <dgm:cxn modelId="{32A3F5EF-D444-4C9C-BE92-7064775D3751}" srcId="{0099B454-499B-4093-BDB7-1269FB23E666}" destId="{263B1AEC-CC6D-4140-AD4F-C1101F1E9048}" srcOrd="6" destOrd="0" parTransId="{85550DE4-4E3C-4E87-AF15-928998527E8C}" sibTransId="{00802518-B171-4E2E-9C2D-8AA160BDD98D}"/>
    <dgm:cxn modelId="{76959CA5-815A-4AFA-A84E-27E477347ECC}" srcId="{0099B454-499B-4093-BDB7-1269FB23E666}" destId="{78E61458-7C2E-4B1B-9C85-EDFBFCF7C0C8}" srcOrd="2" destOrd="0" parTransId="{EE1972BF-509D-4C7F-986C-FE2082D5AEBE}" sibTransId="{E11F7184-1B2B-4720-A06C-20CABE2FDE19}"/>
    <dgm:cxn modelId="{C2948A0E-974B-4C05-8E47-76259339240E}" type="presOf" srcId="{DEF719B9-7A00-4AC6-868D-3DBDDB612B2F}" destId="{511CE82D-7CFA-459F-A4CF-AB149D47BE79}" srcOrd="0" destOrd="0" presId="urn:microsoft.com/office/officeart/2008/layout/LinedList"/>
    <dgm:cxn modelId="{06934266-833B-41F2-9EDF-938AEDE723B2}" type="presOf" srcId="{8DE85EB2-B089-4480-A8FD-2AF80721C4C9}" destId="{D4AAC503-A34E-4317-9E0C-ABEB96AC38D3}" srcOrd="0" destOrd="0" presId="urn:microsoft.com/office/officeart/2008/layout/LinedList"/>
    <dgm:cxn modelId="{1ABB3E43-931B-42B3-BB52-4798FE9482EB}" srcId="{0099B454-499B-4093-BDB7-1269FB23E666}" destId="{8DE85EB2-B089-4480-A8FD-2AF80721C4C9}" srcOrd="0" destOrd="0" parTransId="{7B98C255-2E5F-4967-AB04-D1C37BA4162B}" sibTransId="{C78E48D5-3C63-480F-A5B6-8E0D49DF4520}"/>
    <dgm:cxn modelId="{A64C918F-77C1-47AB-87C0-5A2A0481B45B}" type="presOf" srcId="{0099B454-499B-4093-BDB7-1269FB23E666}" destId="{1CF8B397-7197-4FFA-8565-9278B4786771}" srcOrd="0" destOrd="0" presId="urn:microsoft.com/office/officeart/2008/layout/LinedList"/>
    <dgm:cxn modelId="{92383589-B869-4790-A738-0BE4B070CB75}" type="presOf" srcId="{78E61458-7C2E-4B1B-9C85-EDFBFCF7C0C8}" destId="{CA8C4708-C700-4CA4-A401-AF4DF437C2DA}" srcOrd="0" destOrd="0" presId="urn:microsoft.com/office/officeart/2008/layout/LinedList"/>
    <dgm:cxn modelId="{A15C9787-0E3B-421D-98B4-3E23425E03CB}" srcId="{0099B454-499B-4093-BDB7-1269FB23E666}" destId="{60A6E394-F7C6-40B5-A96F-F3944C9FF152}" srcOrd="4" destOrd="0" parTransId="{7CFD83F5-25FE-4820-884F-75D3EB3ED78E}" sibTransId="{D2562EDA-3E0E-4D83-A69D-0C6ED25ADA0D}"/>
    <dgm:cxn modelId="{4C5D430E-15D0-4DBD-A141-8C442C0D3AAC}" type="presOf" srcId="{60A6E394-F7C6-40B5-A96F-F3944C9FF152}" destId="{C4F9DE31-2157-47F1-BACF-97E2EC04F3AA}" srcOrd="0" destOrd="0" presId="urn:microsoft.com/office/officeart/2008/layout/LinedList"/>
    <dgm:cxn modelId="{D75239E2-F215-4EAC-8083-1AB6B67D91F1}" srcId="{0099B454-499B-4093-BDB7-1269FB23E666}" destId="{F38FD40F-E4AE-42F8-A288-425D22B7FB15}" srcOrd="1" destOrd="0" parTransId="{4BF9A9CA-CD9C-4015-8BEB-531E546C4AED}" sibTransId="{472DFE54-3903-47A8-88D4-EC595C6A6EFA}"/>
    <dgm:cxn modelId="{CE48040C-0AA1-4B83-AE6E-C752D64BC27E}" type="presOf" srcId="{F38FD40F-E4AE-42F8-A288-425D22B7FB15}" destId="{4F103CE0-AA5D-4930-8233-668D41E21DE2}" srcOrd="0" destOrd="0" presId="urn:microsoft.com/office/officeart/2008/layout/LinedList"/>
    <dgm:cxn modelId="{20232895-1DAA-4AEF-A1DC-5A682849DD2A}" srcId="{0099B454-499B-4093-BDB7-1269FB23E666}" destId="{41350EE8-4227-4EA1-8C18-141AAB84D04C}" srcOrd="7" destOrd="0" parTransId="{39E339B4-0D29-4035-83B5-4CDE8700D29A}" sibTransId="{50384206-8961-4944-ADD9-4688659DD3A1}"/>
    <dgm:cxn modelId="{5606C599-BBB7-4B69-98B7-42FBD047BF70}" type="presOf" srcId="{863445C1-272F-42FD-B30B-E062F33E2B05}" destId="{6695EFC2-414D-488F-9292-D945B2202612}" srcOrd="0" destOrd="0" presId="urn:microsoft.com/office/officeart/2008/layout/LinedList"/>
    <dgm:cxn modelId="{75472864-130A-46EA-A949-BDA21BF04C43}" type="presParOf" srcId="{1CF8B397-7197-4FFA-8565-9278B4786771}" destId="{88288917-205A-405D-93A0-5529DAD07986}" srcOrd="0" destOrd="0" presId="urn:microsoft.com/office/officeart/2008/layout/LinedList"/>
    <dgm:cxn modelId="{19E654B9-B620-48CE-8197-4A0CE47F8CD3}" type="presParOf" srcId="{1CF8B397-7197-4FFA-8565-9278B4786771}" destId="{7063E9F3-835A-472B-8552-EFD71D8AD825}" srcOrd="1" destOrd="0" presId="urn:microsoft.com/office/officeart/2008/layout/LinedList"/>
    <dgm:cxn modelId="{D3564E7B-6760-40D5-B603-E4BBC1D75614}" type="presParOf" srcId="{7063E9F3-835A-472B-8552-EFD71D8AD825}" destId="{D4AAC503-A34E-4317-9E0C-ABEB96AC38D3}" srcOrd="0" destOrd="0" presId="urn:microsoft.com/office/officeart/2008/layout/LinedList"/>
    <dgm:cxn modelId="{5EEF258A-75EF-4C69-B35C-0A332249EBB3}" type="presParOf" srcId="{7063E9F3-835A-472B-8552-EFD71D8AD825}" destId="{B63E3E23-825E-450F-9FF2-1A5A9202D376}" srcOrd="1" destOrd="0" presId="urn:microsoft.com/office/officeart/2008/layout/LinedList"/>
    <dgm:cxn modelId="{6152EA74-5825-42E0-A4A9-3196E3EE363A}" type="presParOf" srcId="{1CF8B397-7197-4FFA-8565-9278B4786771}" destId="{01B2AEEE-051B-41CF-B619-AD08833A060B}" srcOrd="2" destOrd="0" presId="urn:microsoft.com/office/officeart/2008/layout/LinedList"/>
    <dgm:cxn modelId="{ABAB5B08-CD86-4AC0-BDC1-994A0F5D3A85}" type="presParOf" srcId="{1CF8B397-7197-4FFA-8565-9278B4786771}" destId="{3224E068-10C7-4837-A0EA-71669490794E}" srcOrd="3" destOrd="0" presId="urn:microsoft.com/office/officeart/2008/layout/LinedList"/>
    <dgm:cxn modelId="{BC3BDC42-32DB-4B00-8A21-8B71797C7C3A}" type="presParOf" srcId="{3224E068-10C7-4837-A0EA-71669490794E}" destId="{4F103CE0-AA5D-4930-8233-668D41E21DE2}" srcOrd="0" destOrd="0" presId="urn:microsoft.com/office/officeart/2008/layout/LinedList"/>
    <dgm:cxn modelId="{01F7F9C7-6677-41B3-80B4-DC63CF985C0D}" type="presParOf" srcId="{3224E068-10C7-4837-A0EA-71669490794E}" destId="{732775D5-8B51-4EA5-908C-6C82431BAEF0}" srcOrd="1" destOrd="0" presId="urn:microsoft.com/office/officeart/2008/layout/LinedList"/>
    <dgm:cxn modelId="{55BB9331-ED7A-4D05-9BEC-C9686BE75256}" type="presParOf" srcId="{1CF8B397-7197-4FFA-8565-9278B4786771}" destId="{70BC9B36-6661-4E58-B4F6-43DF99CE05DC}" srcOrd="4" destOrd="0" presId="urn:microsoft.com/office/officeart/2008/layout/LinedList"/>
    <dgm:cxn modelId="{46CF3830-3B6E-4ACD-9859-8FCDF7089817}" type="presParOf" srcId="{1CF8B397-7197-4FFA-8565-9278B4786771}" destId="{73E02290-CED2-4917-89F7-61881CA4D6BD}" srcOrd="5" destOrd="0" presId="urn:microsoft.com/office/officeart/2008/layout/LinedList"/>
    <dgm:cxn modelId="{9F2D89E4-2540-4BB4-B6DF-09766441D957}" type="presParOf" srcId="{73E02290-CED2-4917-89F7-61881CA4D6BD}" destId="{CA8C4708-C700-4CA4-A401-AF4DF437C2DA}" srcOrd="0" destOrd="0" presId="urn:microsoft.com/office/officeart/2008/layout/LinedList"/>
    <dgm:cxn modelId="{A438FC0C-0857-4C7B-A301-3CACE06AA219}" type="presParOf" srcId="{73E02290-CED2-4917-89F7-61881CA4D6BD}" destId="{D536C33C-99E3-441D-B109-603029D772F0}" srcOrd="1" destOrd="0" presId="urn:microsoft.com/office/officeart/2008/layout/LinedList"/>
    <dgm:cxn modelId="{DA5CF3DC-F5A2-4D1C-B7B9-09A6C3DE93C5}" type="presParOf" srcId="{1CF8B397-7197-4FFA-8565-9278B4786771}" destId="{47F44D2C-90AC-4587-B2D0-57CF9696BB55}" srcOrd="6" destOrd="0" presId="urn:microsoft.com/office/officeart/2008/layout/LinedList"/>
    <dgm:cxn modelId="{4AB217C1-A2D7-4EE4-80AA-F8DA91ABE0CC}" type="presParOf" srcId="{1CF8B397-7197-4FFA-8565-9278B4786771}" destId="{067A91E2-779E-43D7-8A32-BF0253079A08}" srcOrd="7" destOrd="0" presId="urn:microsoft.com/office/officeart/2008/layout/LinedList"/>
    <dgm:cxn modelId="{09B06675-2D84-4AB6-AF50-BDF76724AF5E}" type="presParOf" srcId="{067A91E2-779E-43D7-8A32-BF0253079A08}" destId="{6695EFC2-414D-488F-9292-D945B2202612}" srcOrd="0" destOrd="0" presId="urn:microsoft.com/office/officeart/2008/layout/LinedList"/>
    <dgm:cxn modelId="{3C583A98-7DA7-4D14-BE1F-3B423EF8D59E}" type="presParOf" srcId="{067A91E2-779E-43D7-8A32-BF0253079A08}" destId="{E769BAFE-C5FF-4D67-8754-624823B61215}" srcOrd="1" destOrd="0" presId="urn:microsoft.com/office/officeart/2008/layout/LinedList"/>
    <dgm:cxn modelId="{1178EFEF-A60F-49F4-AAAA-BCB95A81A45E}" type="presParOf" srcId="{1CF8B397-7197-4FFA-8565-9278B4786771}" destId="{2F4575F9-9811-4682-9E29-CDE680927F42}" srcOrd="8" destOrd="0" presId="urn:microsoft.com/office/officeart/2008/layout/LinedList"/>
    <dgm:cxn modelId="{A666DABA-0B95-4617-A328-5F0782A56FF3}" type="presParOf" srcId="{1CF8B397-7197-4FFA-8565-9278B4786771}" destId="{C81971F5-889F-4F31-9AA8-49876ED24A82}" srcOrd="9" destOrd="0" presId="urn:microsoft.com/office/officeart/2008/layout/LinedList"/>
    <dgm:cxn modelId="{70272A67-42ED-4402-907F-6C4B05E9BB55}" type="presParOf" srcId="{C81971F5-889F-4F31-9AA8-49876ED24A82}" destId="{C4F9DE31-2157-47F1-BACF-97E2EC04F3AA}" srcOrd="0" destOrd="0" presId="urn:microsoft.com/office/officeart/2008/layout/LinedList"/>
    <dgm:cxn modelId="{B3488025-AE7B-41B7-A691-C10D340D42C5}" type="presParOf" srcId="{C81971F5-889F-4F31-9AA8-49876ED24A82}" destId="{61C586F6-A004-4213-8C9F-3B0D85690246}" srcOrd="1" destOrd="0" presId="urn:microsoft.com/office/officeart/2008/layout/LinedList"/>
    <dgm:cxn modelId="{3C310522-667E-41ED-B2FD-931F15C1EE7E}" type="presParOf" srcId="{1CF8B397-7197-4FFA-8565-9278B4786771}" destId="{D417B70E-0A15-4053-A6F2-557352066614}" srcOrd="10" destOrd="0" presId="urn:microsoft.com/office/officeart/2008/layout/LinedList"/>
    <dgm:cxn modelId="{0A14B178-52B0-4FFA-BAAC-B71D840843C4}" type="presParOf" srcId="{1CF8B397-7197-4FFA-8565-9278B4786771}" destId="{7DA4230B-990A-4121-8586-9E3281E04411}" srcOrd="11" destOrd="0" presId="urn:microsoft.com/office/officeart/2008/layout/LinedList"/>
    <dgm:cxn modelId="{BA25EAB5-4E90-4FEE-8DD7-1F2325625CE6}" type="presParOf" srcId="{7DA4230B-990A-4121-8586-9E3281E04411}" destId="{511CE82D-7CFA-459F-A4CF-AB149D47BE79}" srcOrd="0" destOrd="0" presId="urn:microsoft.com/office/officeart/2008/layout/LinedList"/>
    <dgm:cxn modelId="{22259096-E0F7-48D5-B891-2BCAF1E433C8}" type="presParOf" srcId="{7DA4230B-990A-4121-8586-9E3281E04411}" destId="{E2A187BA-F4D0-4D03-946A-7B23874B4632}" srcOrd="1" destOrd="0" presId="urn:microsoft.com/office/officeart/2008/layout/LinedList"/>
    <dgm:cxn modelId="{A14E6613-5C28-47C6-AA4D-6E5A02405A55}" type="presParOf" srcId="{1CF8B397-7197-4FFA-8565-9278B4786771}" destId="{DCFD946E-1C82-4558-8A86-EDBAC3052F0F}" srcOrd="12" destOrd="0" presId="urn:microsoft.com/office/officeart/2008/layout/LinedList"/>
    <dgm:cxn modelId="{AE597E71-3FCD-44D2-8B89-D3646D7B65BD}" type="presParOf" srcId="{1CF8B397-7197-4FFA-8565-9278B4786771}" destId="{DB80D3D6-ACAF-4D8C-98DE-6EDD9D7106C8}" srcOrd="13" destOrd="0" presId="urn:microsoft.com/office/officeart/2008/layout/LinedList"/>
    <dgm:cxn modelId="{280BC9DD-2AE5-4FDF-8CFD-816D0D349603}" type="presParOf" srcId="{DB80D3D6-ACAF-4D8C-98DE-6EDD9D7106C8}" destId="{A379C630-F003-4B3E-BEC6-5B3BD617C961}" srcOrd="0" destOrd="0" presId="urn:microsoft.com/office/officeart/2008/layout/LinedList"/>
    <dgm:cxn modelId="{9739A10F-C1B0-46C4-B036-0BDC1AD88754}" type="presParOf" srcId="{DB80D3D6-ACAF-4D8C-98DE-6EDD9D7106C8}" destId="{D2A2E864-E878-4982-AA2C-E04D6B3AB7A2}" srcOrd="1" destOrd="0" presId="urn:microsoft.com/office/officeart/2008/layout/LinedList"/>
    <dgm:cxn modelId="{DA75C130-89D5-4AD7-B74A-B17F97580A5D}" type="presParOf" srcId="{1CF8B397-7197-4FFA-8565-9278B4786771}" destId="{60B9E7C3-E824-44D0-A106-08286B634F74}" srcOrd="14" destOrd="0" presId="urn:microsoft.com/office/officeart/2008/layout/LinedList"/>
    <dgm:cxn modelId="{85263B81-A7BF-49F1-9EA9-0FF16750FD70}" type="presParOf" srcId="{1CF8B397-7197-4FFA-8565-9278B4786771}" destId="{B28977E2-7FAF-4CB4-8966-C18AC0BDCC4E}" srcOrd="15" destOrd="0" presId="urn:microsoft.com/office/officeart/2008/layout/LinedList"/>
    <dgm:cxn modelId="{870F5383-1842-4EFE-A790-14D8EA556181}" type="presParOf" srcId="{B28977E2-7FAF-4CB4-8966-C18AC0BDCC4E}" destId="{265ABB6A-2B40-48CA-AF01-F5E03A3F147D}" srcOrd="0" destOrd="0" presId="urn:microsoft.com/office/officeart/2008/layout/LinedList"/>
    <dgm:cxn modelId="{F3797DBE-1E89-4780-B8B2-7AB23F0DF9BA}" type="presParOf" srcId="{B28977E2-7FAF-4CB4-8966-C18AC0BDCC4E}" destId="{2208453E-5DAD-461B-9AE3-01369C05EB9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F69910-29F0-4E1D-974E-9894A6692BC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1380019B-FB2E-4848-8CDD-D1C335051085}">
      <dgm:prSet custT="1"/>
      <dgm:spPr/>
      <dgm:t>
        <a:bodyPr/>
        <a:lstStyle/>
        <a:p>
          <a:r>
            <a:rPr lang="en-US" sz="1600" b="1" u="sng" baseline="0" dirty="0"/>
            <a:t>SANCTIONS</a:t>
          </a:r>
          <a:endParaRPr lang="en-US" sz="1600" baseline="0" dirty="0"/>
        </a:p>
      </dgm:t>
    </dgm:pt>
    <dgm:pt modelId="{F6F6DBA3-3985-4A12-8E84-71A2CE304DC3}" type="parTrans" cxnId="{DF840EA6-B29D-4EB1-84EA-0F5491ACD2B7}">
      <dgm:prSet/>
      <dgm:spPr/>
      <dgm:t>
        <a:bodyPr/>
        <a:lstStyle/>
        <a:p>
          <a:endParaRPr lang="en-US"/>
        </a:p>
      </dgm:t>
    </dgm:pt>
    <dgm:pt modelId="{0112BCCD-6500-4C61-BECB-BDF9FB0B8F17}" type="sibTrans" cxnId="{DF840EA6-B29D-4EB1-84EA-0F5491ACD2B7}">
      <dgm:prSet/>
      <dgm:spPr/>
      <dgm:t>
        <a:bodyPr/>
        <a:lstStyle/>
        <a:p>
          <a:endParaRPr lang="en-US"/>
        </a:p>
      </dgm:t>
    </dgm:pt>
    <dgm:pt modelId="{ED576D3F-2B63-483F-A573-0403525CEAEE}">
      <dgm:prSet custT="1"/>
      <dgm:spPr/>
      <dgm:t>
        <a:bodyPr/>
        <a:lstStyle/>
        <a:p>
          <a:r>
            <a:rPr lang="en-US" sz="1600" b="0" i="0" baseline="0" dirty="0"/>
            <a:t>One year for the first IPV.</a:t>
          </a:r>
          <a:endParaRPr lang="en-US" sz="1600" baseline="0" dirty="0"/>
        </a:p>
      </dgm:t>
    </dgm:pt>
    <dgm:pt modelId="{3E0D4B3F-441D-4D1C-A288-A875733F4743}" type="parTrans" cxnId="{80E5BC4D-107D-44D1-A6FC-668B137A3945}">
      <dgm:prSet/>
      <dgm:spPr/>
      <dgm:t>
        <a:bodyPr/>
        <a:lstStyle/>
        <a:p>
          <a:endParaRPr lang="en-US"/>
        </a:p>
      </dgm:t>
    </dgm:pt>
    <dgm:pt modelId="{276DD9AC-FD1B-4680-AA21-30007BE24C7B}" type="sibTrans" cxnId="{80E5BC4D-107D-44D1-A6FC-668B137A3945}">
      <dgm:prSet/>
      <dgm:spPr/>
      <dgm:t>
        <a:bodyPr/>
        <a:lstStyle/>
        <a:p>
          <a:endParaRPr lang="en-US"/>
        </a:p>
      </dgm:t>
    </dgm:pt>
    <dgm:pt modelId="{BB95E3AC-3F0A-4EBB-B693-715AB8672B65}">
      <dgm:prSet custT="1"/>
      <dgm:spPr/>
      <dgm:t>
        <a:bodyPr/>
        <a:lstStyle/>
        <a:p>
          <a:r>
            <a:rPr lang="en-US" sz="1600" b="0" i="0" baseline="0"/>
            <a:t>Two years for:</a:t>
          </a:r>
          <a:endParaRPr lang="en-US" sz="1600" baseline="0"/>
        </a:p>
      </dgm:t>
    </dgm:pt>
    <dgm:pt modelId="{84162A13-D884-4F8B-9145-2CCBB7284E06}" type="parTrans" cxnId="{384491B9-4F4F-44D4-9E7C-31FDEAFBC259}">
      <dgm:prSet/>
      <dgm:spPr/>
      <dgm:t>
        <a:bodyPr/>
        <a:lstStyle/>
        <a:p>
          <a:endParaRPr lang="en-US"/>
        </a:p>
      </dgm:t>
    </dgm:pt>
    <dgm:pt modelId="{3EA84CFF-E0C9-4F46-BFA6-BB9661D96BC3}" type="sibTrans" cxnId="{384491B9-4F4F-44D4-9E7C-31FDEAFBC259}">
      <dgm:prSet/>
      <dgm:spPr/>
      <dgm:t>
        <a:bodyPr/>
        <a:lstStyle/>
        <a:p>
          <a:endParaRPr lang="en-US"/>
        </a:p>
      </dgm:t>
    </dgm:pt>
    <dgm:pt modelId="{E8766517-C99A-43C4-ABBB-49C2CF041585}">
      <dgm:prSet custT="1"/>
      <dgm:spPr/>
      <dgm:t>
        <a:bodyPr/>
        <a:lstStyle/>
        <a:p>
          <a:r>
            <a:rPr lang="en-US" sz="1600" b="0" i="0" baseline="0" dirty="0"/>
            <a:t>The second IPV or,</a:t>
          </a:r>
          <a:endParaRPr lang="en-US" sz="1600" baseline="0" dirty="0"/>
        </a:p>
      </dgm:t>
    </dgm:pt>
    <dgm:pt modelId="{EE6E68AD-A127-4176-81FE-D4730572A39C}" type="parTrans" cxnId="{34E155A3-4227-4220-B55B-A6CE74549886}">
      <dgm:prSet/>
      <dgm:spPr/>
      <dgm:t>
        <a:bodyPr/>
        <a:lstStyle/>
        <a:p>
          <a:endParaRPr lang="en-US"/>
        </a:p>
      </dgm:t>
    </dgm:pt>
    <dgm:pt modelId="{9289D6D0-FCE4-483A-8022-0F014B05F4B3}" type="sibTrans" cxnId="{34E155A3-4227-4220-B55B-A6CE74549886}">
      <dgm:prSet/>
      <dgm:spPr/>
      <dgm:t>
        <a:bodyPr/>
        <a:lstStyle/>
        <a:p>
          <a:endParaRPr lang="en-US"/>
        </a:p>
      </dgm:t>
    </dgm:pt>
    <dgm:pt modelId="{668ECB0D-D9A7-444B-B5E9-87A6D2F6988B}">
      <dgm:prSet custT="1"/>
      <dgm:spPr/>
      <dgm:t>
        <a:bodyPr/>
        <a:lstStyle/>
        <a:p>
          <a:r>
            <a:rPr lang="en-US" sz="1600" b="0" i="0" baseline="0" dirty="0"/>
            <a:t>The first IPV for which an individual is convicted in a federal, state, or local court to have used or received benefits in a transaction involving the sale of drugs of less than $500.</a:t>
          </a:r>
          <a:endParaRPr lang="en-US" sz="1600" baseline="0" dirty="0"/>
        </a:p>
      </dgm:t>
    </dgm:pt>
    <dgm:pt modelId="{BBA78FE7-E18E-4163-BAC1-3510B0ED8C47}" type="parTrans" cxnId="{4571B1E4-E277-4950-BB47-6FAB718CF113}">
      <dgm:prSet/>
      <dgm:spPr/>
      <dgm:t>
        <a:bodyPr/>
        <a:lstStyle/>
        <a:p>
          <a:endParaRPr lang="en-US"/>
        </a:p>
      </dgm:t>
    </dgm:pt>
    <dgm:pt modelId="{133D4EA2-9013-4FD4-B426-BB9378650348}" type="sibTrans" cxnId="{4571B1E4-E277-4950-BB47-6FAB718CF113}">
      <dgm:prSet/>
      <dgm:spPr/>
      <dgm:t>
        <a:bodyPr/>
        <a:lstStyle/>
        <a:p>
          <a:endParaRPr lang="en-US"/>
        </a:p>
      </dgm:t>
    </dgm:pt>
    <dgm:pt modelId="{BDA26C75-36F3-46F2-B127-FCA3DC819228}">
      <dgm:prSet custT="1"/>
      <dgm:spPr/>
      <dgm:t>
        <a:bodyPr/>
        <a:lstStyle/>
        <a:p>
          <a:r>
            <a:rPr lang="en-US" sz="1600" b="0" i="0" baseline="0" dirty="0"/>
            <a:t>Permanently for:</a:t>
          </a:r>
          <a:endParaRPr lang="en-US" sz="1600" baseline="0" dirty="0"/>
        </a:p>
      </dgm:t>
    </dgm:pt>
    <dgm:pt modelId="{D5858767-681F-4158-A505-DA56E9F246C9}" type="parTrans" cxnId="{11F9A9B6-2520-44BC-B2C7-E98D54423B5D}">
      <dgm:prSet/>
      <dgm:spPr/>
      <dgm:t>
        <a:bodyPr/>
        <a:lstStyle/>
        <a:p>
          <a:endParaRPr lang="en-US"/>
        </a:p>
      </dgm:t>
    </dgm:pt>
    <dgm:pt modelId="{6D103472-E001-4B83-BAB0-E4330BBA85F3}" type="sibTrans" cxnId="{11F9A9B6-2520-44BC-B2C7-E98D54423B5D}">
      <dgm:prSet/>
      <dgm:spPr/>
      <dgm:t>
        <a:bodyPr/>
        <a:lstStyle/>
        <a:p>
          <a:endParaRPr lang="en-US"/>
        </a:p>
      </dgm:t>
    </dgm:pt>
    <dgm:pt modelId="{8F44E73C-1FA4-4C4B-ABFF-1FA4EE7EF086}">
      <dgm:prSet custT="1"/>
      <dgm:spPr/>
      <dgm:t>
        <a:bodyPr/>
        <a:lstStyle/>
        <a:p>
          <a:r>
            <a:rPr lang="en-US" sz="1600" b="0" i="0" baseline="0" dirty="0"/>
            <a:t>A third IPV, or</a:t>
          </a:r>
          <a:endParaRPr lang="en-US" sz="1600" baseline="0" dirty="0"/>
        </a:p>
      </dgm:t>
    </dgm:pt>
    <dgm:pt modelId="{608E2091-27F1-45FD-91BE-BAE0F395EA36}" type="parTrans" cxnId="{8955A6EF-B9B1-4AAF-8354-9CD35C6BCCD0}">
      <dgm:prSet/>
      <dgm:spPr/>
      <dgm:t>
        <a:bodyPr/>
        <a:lstStyle/>
        <a:p>
          <a:endParaRPr lang="en-US"/>
        </a:p>
      </dgm:t>
    </dgm:pt>
    <dgm:pt modelId="{02BEBBFF-59EC-43DD-962E-F2D5657BC95A}" type="sibTrans" cxnId="{8955A6EF-B9B1-4AAF-8354-9CD35C6BCCD0}">
      <dgm:prSet/>
      <dgm:spPr/>
      <dgm:t>
        <a:bodyPr/>
        <a:lstStyle/>
        <a:p>
          <a:endParaRPr lang="en-US"/>
        </a:p>
      </dgm:t>
    </dgm:pt>
    <dgm:pt modelId="{31F55802-29E6-4463-9C87-A5AE582091AD}">
      <dgm:prSet custT="1"/>
      <dgm:spPr/>
      <dgm:t>
        <a:bodyPr/>
        <a:lstStyle/>
        <a:p>
          <a:r>
            <a:rPr lang="en-US" sz="1600" b="0" i="0" baseline="0" dirty="0"/>
            <a:t>A first IPV resulting from the conviction of the individual by a federal, state, or local court for having used or received benefits in a transaction involving the sale of firearms, ammunition, or explosives, or</a:t>
          </a:r>
          <a:endParaRPr lang="en-US" sz="1600" baseline="0" dirty="0"/>
        </a:p>
      </dgm:t>
    </dgm:pt>
    <dgm:pt modelId="{6E2A04DF-8039-49DA-8F99-6F31209A704E}" type="parTrans" cxnId="{08513BA3-F92D-439C-AB05-3EAF266F77B2}">
      <dgm:prSet/>
      <dgm:spPr/>
      <dgm:t>
        <a:bodyPr/>
        <a:lstStyle/>
        <a:p>
          <a:endParaRPr lang="en-US"/>
        </a:p>
      </dgm:t>
    </dgm:pt>
    <dgm:pt modelId="{585AE6E5-9E29-44B6-B9E2-22C0919CBD7A}" type="sibTrans" cxnId="{08513BA3-F92D-439C-AB05-3EAF266F77B2}">
      <dgm:prSet/>
      <dgm:spPr/>
      <dgm:t>
        <a:bodyPr/>
        <a:lstStyle/>
        <a:p>
          <a:endParaRPr lang="en-US"/>
        </a:p>
      </dgm:t>
    </dgm:pt>
    <dgm:pt modelId="{095CB337-817C-4739-806B-665439595943}">
      <dgm:prSet custT="1"/>
      <dgm:spPr/>
      <dgm:t>
        <a:bodyPr/>
        <a:lstStyle/>
        <a:p>
          <a:r>
            <a:rPr lang="en-US" sz="1600" b="0" i="0" baseline="0" dirty="0"/>
            <a:t>A first IPV resulting from a conviction of an individual in a federal, state, or local court involving trafficking benefits for an aggregate amount of $500 or more, or</a:t>
          </a:r>
          <a:endParaRPr lang="en-US" sz="1600" baseline="0" dirty="0"/>
        </a:p>
      </dgm:t>
    </dgm:pt>
    <dgm:pt modelId="{F9B173D2-DF7F-4B41-A72B-67C1B8D748D8}" type="parTrans" cxnId="{36AEBD3B-8BD4-40DF-BD7E-34A96A6F7DCF}">
      <dgm:prSet/>
      <dgm:spPr/>
      <dgm:t>
        <a:bodyPr/>
        <a:lstStyle/>
        <a:p>
          <a:endParaRPr lang="en-US"/>
        </a:p>
      </dgm:t>
    </dgm:pt>
    <dgm:pt modelId="{7C5080EF-B13D-4705-9D48-DF00D1878566}" type="sibTrans" cxnId="{36AEBD3B-8BD4-40DF-BD7E-34A96A6F7DCF}">
      <dgm:prSet/>
      <dgm:spPr/>
      <dgm:t>
        <a:bodyPr/>
        <a:lstStyle/>
        <a:p>
          <a:endParaRPr lang="en-US"/>
        </a:p>
      </dgm:t>
    </dgm:pt>
    <dgm:pt modelId="{4C3089F5-1A41-47CB-A15A-A2C65F813DD2}">
      <dgm:prSet custT="1"/>
      <dgm:spPr/>
      <dgm:t>
        <a:bodyPr/>
        <a:lstStyle/>
        <a:p>
          <a:r>
            <a:rPr lang="en-US" sz="1600" b="0" i="0" baseline="0" dirty="0"/>
            <a:t>A second IPV for which an individual is convicted in a federal, state, or local court to have used or received benefits in a transaction involving the sale of drugs.</a:t>
          </a:r>
          <a:endParaRPr lang="en-US" sz="1600" baseline="0" dirty="0"/>
        </a:p>
      </dgm:t>
    </dgm:pt>
    <dgm:pt modelId="{A4A60BB8-3130-45E8-968B-717B5C406100}" type="parTrans" cxnId="{099C2578-5D91-4046-B306-BA39EFE481D0}">
      <dgm:prSet/>
      <dgm:spPr/>
      <dgm:t>
        <a:bodyPr/>
        <a:lstStyle/>
        <a:p>
          <a:endParaRPr lang="en-US"/>
        </a:p>
      </dgm:t>
    </dgm:pt>
    <dgm:pt modelId="{D609D446-40C2-43FC-A5F2-FB5A0B971AD5}" type="sibTrans" cxnId="{099C2578-5D91-4046-B306-BA39EFE481D0}">
      <dgm:prSet/>
      <dgm:spPr/>
      <dgm:t>
        <a:bodyPr/>
        <a:lstStyle/>
        <a:p>
          <a:endParaRPr lang="en-US"/>
        </a:p>
      </dgm:t>
    </dgm:pt>
    <dgm:pt modelId="{0A48B236-7320-4155-92C2-A600DD9FBE12}">
      <dgm:prSet custT="1"/>
      <dgm:spPr/>
      <dgm:t>
        <a:bodyPr/>
        <a:lstStyle/>
        <a:p>
          <a:endParaRPr lang="en-US" sz="1600" baseline="0" dirty="0"/>
        </a:p>
      </dgm:t>
    </dgm:pt>
    <dgm:pt modelId="{584DE84A-3371-4D5C-B3B8-C49DCBD7630D}" type="parTrans" cxnId="{E48227C6-31B1-40C2-81D2-7510B9D8BDB0}">
      <dgm:prSet/>
      <dgm:spPr/>
      <dgm:t>
        <a:bodyPr/>
        <a:lstStyle/>
        <a:p>
          <a:endParaRPr lang="en-US"/>
        </a:p>
      </dgm:t>
    </dgm:pt>
    <dgm:pt modelId="{2A183B79-4BCC-4392-B5A3-793EC32891A1}" type="sibTrans" cxnId="{E48227C6-31B1-40C2-81D2-7510B9D8BDB0}">
      <dgm:prSet/>
      <dgm:spPr/>
      <dgm:t>
        <a:bodyPr/>
        <a:lstStyle/>
        <a:p>
          <a:endParaRPr lang="en-US"/>
        </a:p>
      </dgm:t>
    </dgm:pt>
    <dgm:pt modelId="{FF933BAC-538A-479A-A329-8875B6D19AD1}" type="pres">
      <dgm:prSet presAssocID="{16F69910-29F0-4E1D-974E-9894A6692BCA}" presName="linear" presStyleCnt="0">
        <dgm:presLayoutVars>
          <dgm:dir/>
          <dgm:animLvl val="lvl"/>
          <dgm:resizeHandles val="exact"/>
        </dgm:presLayoutVars>
      </dgm:prSet>
      <dgm:spPr/>
      <dgm:t>
        <a:bodyPr/>
        <a:lstStyle/>
        <a:p>
          <a:endParaRPr lang="en-US"/>
        </a:p>
      </dgm:t>
    </dgm:pt>
    <dgm:pt modelId="{4D749DF2-A0F7-4B62-A76F-024FAB549799}" type="pres">
      <dgm:prSet presAssocID="{1380019B-FB2E-4848-8CDD-D1C335051085}" presName="parentLin" presStyleCnt="0"/>
      <dgm:spPr/>
    </dgm:pt>
    <dgm:pt modelId="{F4E7CAE5-486E-498C-959B-AE3FEEB700F1}" type="pres">
      <dgm:prSet presAssocID="{1380019B-FB2E-4848-8CDD-D1C335051085}" presName="parentLeftMargin" presStyleLbl="node1" presStyleIdx="0" presStyleCnt="4"/>
      <dgm:spPr/>
      <dgm:t>
        <a:bodyPr/>
        <a:lstStyle/>
        <a:p>
          <a:endParaRPr lang="en-US"/>
        </a:p>
      </dgm:t>
    </dgm:pt>
    <dgm:pt modelId="{469AEF94-262E-41D4-B251-2DA843A058BC}" type="pres">
      <dgm:prSet presAssocID="{1380019B-FB2E-4848-8CDD-D1C335051085}" presName="parentText" presStyleLbl="node1" presStyleIdx="0" presStyleCnt="4">
        <dgm:presLayoutVars>
          <dgm:chMax val="0"/>
          <dgm:bulletEnabled val="1"/>
        </dgm:presLayoutVars>
      </dgm:prSet>
      <dgm:spPr/>
      <dgm:t>
        <a:bodyPr/>
        <a:lstStyle/>
        <a:p>
          <a:endParaRPr lang="en-US"/>
        </a:p>
      </dgm:t>
    </dgm:pt>
    <dgm:pt modelId="{625C8306-40B6-4E79-A38F-F25F68FBA1FE}" type="pres">
      <dgm:prSet presAssocID="{1380019B-FB2E-4848-8CDD-D1C335051085}" presName="negativeSpace" presStyleCnt="0"/>
      <dgm:spPr/>
    </dgm:pt>
    <dgm:pt modelId="{C46949D2-452E-42FA-AB44-E91391484B67}" type="pres">
      <dgm:prSet presAssocID="{1380019B-FB2E-4848-8CDD-D1C335051085}" presName="childText" presStyleLbl="conFgAcc1" presStyleIdx="0" presStyleCnt="4">
        <dgm:presLayoutVars>
          <dgm:bulletEnabled val="1"/>
        </dgm:presLayoutVars>
      </dgm:prSet>
      <dgm:spPr/>
    </dgm:pt>
    <dgm:pt modelId="{341EC35F-EDB0-42DA-891A-A5046A4A105E}" type="pres">
      <dgm:prSet presAssocID="{0112BCCD-6500-4C61-BECB-BDF9FB0B8F17}" presName="spaceBetweenRectangles" presStyleCnt="0"/>
      <dgm:spPr/>
    </dgm:pt>
    <dgm:pt modelId="{9E75A89D-4C29-4ADD-AC98-133D97759F07}" type="pres">
      <dgm:prSet presAssocID="{ED576D3F-2B63-483F-A573-0403525CEAEE}" presName="parentLin" presStyleCnt="0"/>
      <dgm:spPr/>
    </dgm:pt>
    <dgm:pt modelId="{877CA92D-18EC-4157-A162-E34383036532}" type="pres">
      <dgm:prSet presAssocID="{ED576D3F-2B63-483F-A573-0403525CEAEE}" presName="parentLeftMargin" presStyleLbl="node1" presStyleIdx="0" presStyleCnt="4"/>
      <dgm:spPr/>
      <dgm:t>
        <a:bodyPr/>
        <a:lstStyle/>
        <a:p>
          <a:endParaRPr lang="en-US"/>
        </a:p>
      </dgm:t>
    </dgm:pt>
    <dgm:pt modelId="{3460ADA1-F2E7-4DA4-B811-C6FF015E59A6}" type="pres">
      <dgm:prSet presAssocID="{ED576D3F-2B63-483F-A573-0403525CEAEE}" presName="parentText" presStyleLbl="node1" presStyleIdx="1" presStyleCnt="4">
        <dgm:presLayoutVars>
          <dgm:chMax val="0"/>
          <dgm:bulletEnabled val="1"/>
        </dgm:presLayoutVars>
      </dgm:prSet>
      <dgm:spPr/>
      <dgm:t>
        <a:bodyPr/>
        <a:lstStyle/>
        <a:p>
          <a:endParaRPr lang="en-US"/>
        </a:p>
      </dgm:t>
    </dgm:pt>
    <dgm:pt modelId="{373519D1-9D25-47C2-A540-C1ADBC9DB611}" type="pres">
      <dgm:prSet presAssocID="{ED576D3F-2B63-483F-A573-0403525CEAEE}" presName="negativeSpace" presStyleCnt="0"/>
      <dgm:spPr/>
    </dgm:pt>
    <dgm:pt modelId="{0AB9AB98-44BE-4C69-A142-5AE0223A3236}" type="pres">
      <dgm:prSet presAssocID="{ED576D3F-2B63-483F-A573-0403525CEAEE}" presName="childText" presStyleLbl="conFgAcc1" presStyleIdx="1" presStyleCnt="4">
        <dgm:presLayoutVars>
          <dgm:bulletEnabled val="1"/>
        </dgm:presLayoutVars>
      </dgm:prSet>
      <dgm:spPr/>
    </dgm:pt>
    <dgm:pt modelId="{BE682C9D-7AE2-4B32-83DE-3128C8AF3D47}" type="pres">
      <dgm:prSet presAssocID="{276DD9AC-FD1B-4680-AA21-30007BE24C7B}" presName="spaceBetweenRectangles" presStyleCnt="0"/>
      <dgm:spPr/>
    </dgm:pt>
    <dgm:pt modelId="{63D5E002-0962-47E4-8C7E-656AE7F0C20D}" type="pres">
      <dgm:prSet presAssocID="{BB95E3AC-3F0A-4EBB-B693-715AB8672B65}" presName="parentLin" presStyleCnt="0"/>
      <dgm:spPr/>
    </dgm:pt>
    <dgm:pt modelId="{C65516FF-CEF7-40DE-B8F5-FAE2F2DD705B}" type="pres">
      <dgm:prSet presAssocID="{BB95E3AC-3F0A-4EBB-B693-715AB8672B65}" presName="parentLeftMargin" presStyleLbl="node1" presStyleIdx="1" presStyleCnt="4"/>
      <dgm:spPr/>
      <dgm:t>
        <a:bodyPr/>
        <a:lstStyle/>
        <a:p>
          <a:endParaRPr lang="en-US"/>
        </a:p>
      </dgm:t>
    </dgm:pt>
    <dgm:pt modelId="{84DC6FEA-CFED-496E-95C4-A9DEAD817C6A}" type="pres">
      <dgm:prSet presAssocID="{BB95E3AC-3F0A-4EBB-B693-715AB8672B65}" presName="parentText" presStyleLbl="node1" presStyleIdx="2" presStyleCnt="4">
        <dgm:presLayoutVars>
          <dgm:chMax val="0"/>
          <dgm:bulletEnabled val="1"/>
        </dgm:presLayoutVars>
      </dgm:prSet>
      <dgm:spPr/>
      <dgm:t>
        <a:bodyPr/>
        <a:lstStyle/>
        <a:p>
          <a:endParaRPr lang="en-US"/>
        </a:p>
      </dgm:t>
    </dgm:pt>
    <dgm:pt modelId="{D9B902FB-3E2C-453D-9CBE-206571D2B490}" type="pres">
      <dgm:prSet presAssocID="{BB95E3AC-3F0A-4EBB-B693-715AB8672B65}" presName="negativeSpace" presStyleCnt="0"/>
      <dgm:spPr/>
    </dgm:pt>
    <dgm:pt modelId="{DEDB999A-10C1-40B8-9BF3-6AA51981DBA1}" type="pres">
      <dgm:prSet presAssocID="{BB95E3AC-3F0A-4EBB-B693-715AB8672B65}" presName="childText" presStyleLbl="conFgAcc1" presStyleIdx="2" presStyleCnt="4">
        <dgm:presLayoutVars>
          <dgm:bulletEnabled val="1"/>
        </dgm:presLayoutVars>
      </dgm:prSet>
      <dgm:spPr/>
      <dgm:t>
        <a:bodyPr/>
        <a:lstStyle/>
        <a:p>
          <a:endParaRPr lang="en-US"/>
        </a:p>
      </dgm:t>
    </dgm:pt>
    <dgm:pt modelId="{0A9533BB-785A-41E4-897D-E6E0A6D2F926}" type="pres">
      <dgm:prSet presAssocID="{3EA84CFF-E0C9-4F46-BFA6-BB9661D96BC3}" presName="spaceBetweenRectangles" presStyleCnt="0"/>
      <dgm:spPr/>
    </dgm:pt>
    <dgm:pt modelId="{1DD66BE8-46C0-4D43-AF9E-7901DB13821A}" type="pres">
      <dgm:prSet presAssocID="{BDA26C75-36F3-46F2-B127-FCA3DC819228}" presName="parentLin" presStyleCnt="0"/>
      <dgm:spPr/>
    </dgm:pt>
    <dgm:pt modelId="{154ADCBC-F956-43EB-94ED-1201923535B9}" type="pres">
      <dgm:prSet presAssocID="{BDA26C75-36F3-46F2-B127-FCA3DC819228}" presName="parentLeftMargin" presStyleLbl="node1" presStyleIdx="2" presStyleCnt="4"/>
      <dgm:spPr/>
      <dgm:t>
        <a:bodyPr/>
        <a:lstStyle/>
        <a:p>
          <a:endParaRPr lang="en-US"/>
        </a:p>
      </dgm:t>
    </dgm:pt>
    <dgm:pt modelId="{C7FBB64A-E68D-4A92-8A9C-E6B3D90137AF}" type="pres">
      <dgm:prSet presAssocID="{BDA26C75-36F3-46F2-B127-FCA3DC819228}" presName="parentText" presStyleLbl="node1" presStyleIdx="3" presStyleCnt="4">
        <dgm:presLayoutVars>
          <dgm:chMax val="0"/>
          <dgm:bulletEnabled val="1"/>
        </dgm:presLayoutVars>
      </dgm:prSet>
      <dgm:spPr/>
      <dgm:t>
        <a:bodyPr/>
        <a:lstStyle/>
        <a:p>
          <a:endParaRPr lang="en-US"/>
        </a:p>
      </dgm:t>
    </dgm:pt>
    <dgm:pt modelId="{CEB8A8D3-B7B1-4886-BCC3-26199BE91D03}" type="pres">
      <dgm:prSet presAssocID="{BDA26C75-36F3-46F2-B127-FCA3DC819228}" presName="negativeSpace" presStyleCnt="0"/>
      <dgm:spPr/>
    </dgm:pt>
    <dgm:pt modelId="{8D473A91-11C1-4B81-8C47-51F9120C5B62}" type="pres">
      <dgm:prSet presAssocID="{BDA26C75-36F3-46F2-B127-FCA3DC819228}" presName="childText" presStyleLbl="conFgAcc1" presStyleIdx="3" presStyleCnt="4">
        <dgm:presLayoutVars>
          <dgm:bulletEnabled val="1"/>
        </dgm:presLayoutVars>
      </dgm:prSet>
      <dgm:spPr/>
      <dgm:t>
        <a:bodyPr/>
        <a:lstStyle/>
        <a:p>
          <a:endParaRPr lang="en-US"/>
        </a:p>
      </dgm:t>
    </dgm:pt>
  </dgm:ptLst>
  <dgm:cxnLst>
    <dgm:cxn modelId="{099C2578-5D91-4046-B306-BA39EFE481D0}" srcId="{BDA26C75-36F3-46F2-B127-FCA3DC819228}" destId="{4C3089F5-1A41-47CB-A15A-A2C65F813DD2}" srcOrd="3" destOrd="0" parTransId="{A4A60BB8-3130-45E8-968B-717B5C406100}" sibTransId="{D609D446-40C2-43FC-A5F2-FB5A0B971AD5}"/>
    <dgm:cxn modelId="{384491B9-4F4F-44D4-9E7C-31FDEAFBC259}" srcId="{16F69910-29F0-4E1D-974E-9894A6692BCA}" destId="{BB95E3AC-3F0A-4EBB-B693-715AB8672B65}" srcOrd="2" destOrd="0" parTransId="{84162A13-D884-4F8B-9145-2CCBB7284E06}" sibTransId="{3EA84CFF-E0C9-4F46-BFA6-BB9661D96BC3}"/>
    <dgm:cxn modelId="{51869BF3-8198-4C00-81EB-22CC8310B909}" type="presOf" srcId="{ED576D3F-2B63-483F-A573-0403525CEAEE}" destId="{3460ADA1-F2E7-4DA4-B811-C6FF015E59A6}" srcOrd="1" destOrd="0" presId="urn:microsoft.com/office/officeart/2005/8/layout/list1"/>
    <dgm:cxn modelId="{E48227C6-31B1-40C2-81D2-7510B9D8BDB0}" srcId="{BB95E3AC-3F0A-4EBB-B693-715AB8672B65}" destId="{0A48B236-7320-4155-92C2-A600DD9FBE12}" srcOrd="2" destOrd="0" parTransId="{584DE84A-3371-4D5C-B3B8-C49DCBD7630D}" sibTransId="{2A183B79-4BCC-4392-B5A3-793EC32891A1}"/>
    <dgm:cxn modelId="{EF53DA64-AE95-42ED-BABB-AD42416AE5DB}" type="presOf" srcId="{E8766517-C99A-43C4-ABBB-49C2CF041585}" destId="{DEDB999A-10C1-40B8-9BF3-6AA51981DBA1}" srcOrd="0" destOrd="0" presId="urn:microsoft.com/office/officeart/2005/8/layout/list1"/>
    <dgm:cxn modelId="{9732D95C-50E9-4DD5-8424-40483BD65450}" type="presOf" srcId="{668ECB0D-D9A7-444B-B5E9-87A6D2F6988B}" destId="{DEDB999A-10C1-40B8-9BF3-6AA51981DBA1}" srcOrd="0" destOrd="1" presId="urn:microsoft.com/office/officeart/2005/8/layout/list1"/>
    <dgm:cxn modelId="{1749DF12-A95B-477F-A957-66E9BC4DD1D8}" type="presOf" srcId="{BB95E3AC-3F0A-4EBB-B693-715AB8672B65}" destId="{C65516FF-CEF7-40DE-B8F5-FAE2F2DD705B}" srcOrd="0" destOrd="0" presId="urn:microsoft.com/office/officeart/2005/8/layout/list1"/>
    <dgm:cxn modelId="{80E5BC4D-107D-44D1-A6FC-668B137A3945}" srcId="{16F69910-29F0-4E1D-974E-9894A6692BCA}" destId="{ED576D3F-2B63-483F-A573-0403525CEAEE}" srcOrd="1" destOrd="0" parTransId="{3E0D4B3F-441D-4D1C-A288-A875733F4743}" sibTransId="{276DD9AC-FD1B-4680-AA21-30007BE24C7B}"/>
    <dgm:cxn modelId="{9523DCC4-0469-4B0A-B498-F0149BD16F95}" type="presOf" srcId="{095CB337-817C-4739-806B-665439595943}" destId="{8D473A91-11C1-4B81-8C47-51F9120C5B62}" srcOrd="0" destOrd="2" presId="urn:microsoft.com/office/officeart/2005/8/layout/list1"/>
    <dgm:cxn modelId="{E27EA5EE-1C1A-4E0F-85AF-6818FEF5566B}" type="presOf" srcId="{1380019B-FB2E-4848-8CDD-D1C335051085}" destId="{469AEF94-262E-41D4-B251-2DA843A058BC}" srcOrd="1" destOrd="0" presId="urn:microsoft.com/office/officeart/2005/8/layout/list1"/>
    <dgm:cxn modelId="{B2A94F84-9CC6-438D-93AF-067A28277E4F}" type="presOf" srcId="{31F55802-29E6-4463-9C87-A5AE582091AD}" destId="{8D473A91-11C1-4B81-8C47-51F9120C5B62}" srcOrd="0" destOrd="1" presId="urn:microsoft.com/office/officeart/2005/8/layout/list1"/>
    <dgm:cxn modelId="{11F9A9B6-2520-44BC-B2C7-E98D54423B5D}" srcId="{16F69910-29F0-4E1D-974E-9894A6692BCA}" destId="{BDA26C75-36F3-46F2-B127-FCA3DC819228}" srcOrd="3" destOrd="0" parTransId="{D5858767-681F-4158-A505-DA56E9F246C9}" sibTransId="{6D103472-E001-4B83-BAB0-E4330BBA85F3}"/>
    <dgm:cxn modelId="{8955A6EF-B9B1-4AAF-8354-9CD35C6BCCD0}" srcId="{BDA26C75-36F3-46F2-B127-FCA3DC819228}" destId="{8F44E73C-1FA4-4C4B-ABFF-1FA4EE7EF086}" srcOrd="0" destOrd="0" parTransId="{608E2091-27F1-45FD-91BE-BAE0F395EA36}" sibTransId="{02BEBBFF-59EC-43DD-962E-F2D5657BC95A}"/>
    <dgm:cxn modelId="{80CCB7AC-6066-49E8-BE28-F7F252E700A6}" type="presOf" srcId="{16F69910-29F0-4E1D-974E-9894A6692BCA}" destId="{FF933BAC-538A-479A-A329-8875B6D19AD1}" srcOrd="0" destOrd="0" presId="urn:microsoft.com/office/officeart/2005/8/layout/list1"/>
    <dgm:cxn modelId="{4571B1E4-E277-4950-BB47-6FAB718CF113}" srcId="{BB95E3AC-3F0A-4EBB-B693-715AB8672B65}" destId="{668ECB0D-D9A7-444B-B5E9-87A6D2F6988B}" srcOrd="1" destOrd="0" parTransId="{BBA78FE7-E18E-4163-BAC1-3510B0ED8C47}" sibTransId="{133D4EA2-9013-4FD4-B426-BB9378650348}"/>
    <dgm:cxn modelId="{DF840EA6-B29D-4EB1-84EA-0F5491ACD2B7}" srcId="{16F69910-29F0-4E1D-974E-9894A6692BCA}" destId="{1380019B-FB2E-4848-8CDD-D1C335051085}" srcOrd="0" destOrd="0" parTransId="{F6F6DBA3-3985-4A12-8E84-71A2CE304DC3}" sibTransId="{0112BCCD-6500-4C61-BECB-BDF9FB0B8F17}"/>
    <dgm:cxn modelId="{378E1B19-897E-4375-810F-1263D3BC7270}" type="presOf" srcId="{1380019B-FB2E-4848-8CDD-D1C335051085}" destId="{F4E7CAE5-486E-498C-959B-AE3FEEB700F1}" srcOrd="0" destOrd="0" presId="urn:microsoft.com/office/officeart/2005/8/layout/list1"/>
    <dgm:cxn modelId="{BBC31541-338F-4C8B-9977-A0B80D2A2E47}" type="presOf" srcId="{4C3089F5-1A41-47CB-A15A-A2C65F813DD2}" destId="{8D473A91-11C1-4B81-8C47-51F9120C5B62}" srcOrd="0" destOrd="3" presId="urn:microsoft.com/office/officeart/2005/8/layout/list1"/>
    <dgm:cxn modelId="{08E449E9-8352-4461-8CE6-DB8548478C92}" type="presOf" srcId="{ED576D3F-2B63-483F-A573-0403525CEAEE}" destId="{877CA92D-18EC-4157-A162-E34383036532}" srcOrd="0" destOrd="0" presId="urn:microsoft.com/office/officeart/2005/8/layout/list1"/>
    <dgm:cxn modelId="{34E155A3-4227-4220-B55B-A6CE74549886}" srcId="{BB95E3AC-3F0A-4EBB-B693-715AB8672B65}" destId="{E8766517-C99A-43C4-ABBB-49C2CF041585}" srcOrd="0" destOrd="0" parTransId="{EE6E68AD-A127-4176-81FE-D4730572A39C}" sibTransId="{9289D6D0-FCE4-483A-8022-0F014B05F4B3}"/>
    <dgm:cxn modelId="{36AEBD3B-8BD4-40DF-BD7E-34A96A6F7DCF}" srcId="{BDA26C75-36F3-46F2-B127-FCA3DC819228}" destId="{095CB337-817C-4739-806B-665439595943}" srcOrd="2" destOrd="0" parTransId="{F9B173D2-DF7F-4B41-A72B-67C1B8D748D8}" sibTransId="{7C5080EF-B13D-4705-9D48-DF00D1878566}"/>
    <dgm:cxn modelId="{9C5CFBF4-AA8A-468A-A914-9751A279237A}" type="presOf" srcId="{0A48B236-7320-4155-92C2-A600DD9FBE12}" destId="{DEDB999A-10C1-40B8-9BF3-6AA51981DBA1}" srcOrd="0" destOrd="2" presId="urn:microsoft.com/office/officeart/2005/8/layout/list1"/>
    <dgm:cxn modelId="{60145AD7-A5DF-4431-BDE1-5CBE4CF516D7}" type="presOf" srcId="{BB95E3AC-3F0A-4EBB-B693-715AB8672B65}" destId="{84DC6FEA-CFED-496E-95C4-A9DEAD817C6A}" srcOrd="1" destOrd="0" presId="urn:microsoft.com/office/officeart/2005/8/layout/list1"/>
    <dgm:cxn modelId="{D66141B4-CF8A-4C46-BD76-9055EECC22B2}" type="presOf" srcId="{BDA26C75-36F3-46F2-B127-FCA3DC819228}" destId="{154ADCBC-F956-43EB-94ED-1201923535B9}" srcOrd="0" destOrd="0" presId="urn:microsoft.com/office/officeart/2005/8/layout/list1"/>
    <dgm:cxn modelId="{7F004ED0-DA33-48ED-853B-1247999DC8D9}" type="presOf" srcId="{8F44E73C-1FA4-4C4B-ABFF-1FA4EE7EF086}" destId="{8D473A91-11C1-4B81-8C47-51F9120C5B62}" srcOrd="0" destOrd="0" presId="urn:microsoft.com/office/officeart/2005/8/layout/list1"/>
    <dgm:cxn modelId="{37BB8EDF-466E-4A24-BEA5-6FDB14C8B933}" type="presOf" srcId="{BDA26C75-36F3-46F2-B127-FCA3DC819228}" destId="{C7FBB64A-E68D-4A92-8A9C-E6B3D90137AF}" srcOrd="1" destOrd="0" presId="urn:microsoft.com/office/officeart/2005/8/layout/list1"/>
    <dgm:cxn modelId="{08513BA3-F92D-439C-AB05-3EAF266F77B2}" srcId="{BDA26C75-36F3-46F2-B127-FCA3DC819228}" destId="{31F55802-29E6-4463-9C87-A5AE582091AD}" srcOrd="1" destOrd="0" parTransId="{6E2A04DF-8039-49DA-8F99-6F31209A704E}" sibTransId="{585AE6E5-9E29-44B6-B9E2-22C0919CBD7A}"/>
    <dgm:cxn modelId="{A82624C8-BFFF-4181-9913-653089D620C5}" type="presParOf" srcId="{FF933BAC-538A-479A-A329-8875B6D19AD1}" destId="{4D749DF2-A0F7-4B62-A76F-024FAB549799}" srcOrd="0" destOrd="0" presId="urn:microsoft.com/office/officeart/2005/8/layout/list1"/>
    <dgm:cxn modelId="{9790B9C6-96E5-4966-ADCA-C89FEE63E5E6}" type="presParOf" srcId="{4D749DF2-A0F7-4B62-A76F-024FAB549799}" destId="{F4E7CAE5-486E-498C-959B-AE3FEEB700F1}" srcOrd="0" destOrd="0" presId="urn:microsoft.com/office/officeart/2005/8/layout/list1"/>
    <dgm:cxn modelId="{0482CB5F-F415-48A0-B0DA-8E29C444C490}" type="presParOf" srcId="{4D749DF2-A0F7-4B62-A76F-024FAB549799}" destId="{469AEF94-262E-41D4-B251-2DA843A058BC}" srcOrd="1" destOrd="0" presId="urn:microsoft.com/office/officeart/2005/8/layout/list1"/>
    <dgm:cxn modelId="{A96FE877-9852-4D1E-83AB-59D38D59A4BF}" type="presParOf" srcId="{FF933BAC-538A-479A-A329-8875B6D19AD1}" destId="{625C8306-40B6-4E79-A38F-F25F68FBA1FE}" srcOrd="1" destOrd="0" presId="urn:microsoft.com/office/officeart/2005/8/layout/list1"/>
    <dgm:cxn modelId="{C96EBD79-638C-4766-A7FF-A4B90AE31FBF}" type="presParOf" srcId="{FF933BAC-538A-479A-A329-8875B6D19AD1}" destId="{C46949D2-452E-42FA-AB44-E91391484B67}" srcOrd="2" destOrd="0" presId="urn:microsoft.com/office/officeart/2005/8/layout/list1"/>
    <dgm:cxn modelId="{47BE2555-D83E-4B4A-AC58-930E235E1EA9}" type="presParOf" srcId="{FF933BAC-538A-479A-A329-8875B6D19AD1}" destId="{341EC35F-EDB0-42DA-891A-A5046A4A105E}" srcOrd="3" destOrd="0" presId="urn:microsoft.com/office/officeart/2005/8/layout/list1"/>
    <dgm:cxn modelId="{166EE923-9D73-4DF5-9910-224C63373AF7}" type="presParOf" srcId="{FF933BAC-538A-479A-A329-8875B6D19AD1}" destId="{9E75A89D-4C29-4ADD-AC98-133D97759F07}" srcOrd="4" destOrd="0" presId="urn:microsoft.com/office/officeart/2005/8/layout/list1"/>
    <dgm:cxn modelId="{A1AB12E8-7BA6-4F08-B7C7-3674DE31D024}" type="presParOf" srcId="{9E75A89D-4C29-4ADD-AC98-133D97759F07}" destId="{877CA92D-18EC-4157-A162-E34383036532}" srcOrd="0" destOrd="0" presId="urn:microsoft.com/office/officeart/2005/8/layout/list1"/>
    <dgm:cxn modelId="{C7CB0C49-4C64-4467-9192-7B9059169CA4}" type="presParOf" srcId="{9E75A89D-4C29-4ADD-AC98-133D97759F07}" destId="{3460ADA1-F2E7-4DA4-B811-C6FF015E59A6}" srcOrd="1" destOrd="0" presId="urn:microsoft.com/office/officeart/2005/8/layout/list1"/>
    <dgm:cxn modelId="{751FCA5E-5341-43E6-8BAD-8D03993EDD09}" type="presParOf" srcId="{FF933BAC-538A-479A-A329-8875B6D19AD1}" destId="{373519D1-9D25-47C2-A540-C1ADBC9DB611}" srcOrd="5" destOrd="0" presId="urn:microsoft.com/office/officeart/2005/8/layout/list1"/>
    <dgm:cxn modelId="{83B04BFE-DDCA-4719-B7F7-76B5500E9FC3}" type="presParOf" srcId="{FF933BAC-538A-479A-A329-8875B6D19AD1}" destId="{0AB9AB98-44BE-4C69-A142-5AE0223A3236}" srcOrd="6" destOrd="0" presId="urn:microsoft.com/office/officeart/2005/8/layout/list1"/>
    <dgm:cxn modelId="{C7300C64-7EDC-4868-85A1-ED99BED1DB14}" type="presParOf" srcId="{FF933BAC-538A-479A-A329-8875B6D19AD1}" destId="{BE682C9D-7AE2-4B32-83DE-3128C8AF3D47}" srcOrd="7" destOrd="0" presId="urn:microsoft.com/office/officeart/2005/8/layout/list1"/>
    <dgm:cxn modelId="{079059A5-4ECD-4524-9037-25B9EB659B4B}" type="presParOf" srcId="{FF933BAC-538A-479A-A329-8875B6D19AD1}" destId="{63D5E002-0962-47E4-8C7E-656AE7F0C20D}" srcOrd="8" destOrd="0" presId="urn:microsoft.com/office/officeart/2005/8/layout/list1"/>
    <dgm:cxn modelId="{AABFA5BF-BEB8-41B6-BA7A-F6528B0B3BD0}" type="presParOf" srcId="{63D5E002-0962-47E4-8C7E-656AE7F0C20D}" destId="{C65516FF-CEF7-40DE-B8F5-FAE2F2DD705B}" srcOrd="0" destOrd="0" presId="urn:microsoft.com/office/officeart/2005/8/layout/list1"/>
    <dgm:cxn modelId="{EF42B3EC-922A-4F43-8912-FCDA4A50507A}" type="presParOf" srcId="{63D5E002-0962-47E4-8C7E-656AE7F0C20D}" destId="{84DC6FEA-CFED-496E-95C4-A9DEAD817C6A}" srcOrd="1" destOrd="0" presId="urn:microsoft.com/office/officeart/2005/8/layout/list1"/>
    <dgm:cxn modelId="{FA8647D1-AC5D-45C8-8326-DE792F6E5062}" type="presParOf" srcId="{FF933BAC-538A-479A-A329-8875B6D19AD1}" destId="{D9B902FB-3E2C-453D-9CBE-206571D2B490}" srcOrd="9" destOrd="0" presId="urn:microsoft.com/office/officeart/2005/8/layout/list1"/>
    <dgm:cxn modelId="{D4416A64-22E4-4AAB-A082-0EE7DB28263D}" type="presParOf" srcId="{FF933BAC-538A-479A-A329-8875B6D19AD1}" destId="{DEDB999A-10C1-40B8-9BF3-6AA51981DBA1}" srcOrd="10" destOrd="0" presId="urn:microsoft.com/office/officeart/2005/8/layout/list1"/>
    <dgm:cxn modelId="{AC5C33F0-A657-476B-8301-5B962BA8A6FC}" type="presParOf" srcId="{FF933BAC-538A-479A-A329-8875B6D19AD1}" destId="{0A9533BB-785A-41E4-897D-E6E0A6D2F926}" srcOrd="11" destOrd="0" presId="urn:microsoft.com/office/officeart/2005/8/layout/list1"/>
    <dgm:cxn modelId="{670867AD-5D50-4610-ACA2-14AC56274C52}" type="presParOf" srcId="{FF933BAC-538A-479A-A329-8875B6D19AD1}" destId="{1DD66BE8-46C0-4D43-AF9E-7901DB13821A}" srcOrd="12" destOrd="0" presId="urn:microsoft.com/office/officeart/2005/8/layout/list1"/>
    <dgm:cxn modelId="{EDF9E2A1-B5A0-4D81-851C-74D340BDC2AB}" type="presParOf" srcId="{1DD66BE8-46C0-4D43-AF9E-7901DB13821A}" destId="{154ADCBC-F956-43EB-94ED-1201923535B9}" srcOrd="0" destOrd="0" presId="urn:microsoft.com/office/officeart/2005/8/layout/list1"/>
    <dgm:cxn modelId="{39893887-C8F9-4F07-8A5A-37ADF9FF94D1}" type="presParOf" srcId="{1DD66BE8-46C0-4D43-AF9E-7901DB13821A}" destId="{C7FBB64A-E68D-4A92-8A9C-E6B3D90137AF}" srcOrd="1" destOrd="0" presId="urn:microsoft.com/office/officeart/2005/8/layout/list1"/>
    <dgm:cxn modelId="{5119B06D-5AF4-4E40-9448-6582D02F865E}" type="presParOf" srcId="{FF933BAC-538A-479A-A329-8875B6D19AD1}" destId="{CEB8A8D3-B7B1-4886-BCC3-26199BE91D03}" srcOrd="13" destOrd="0" presId="urn:microsoft.com/office/officeart/2005/8/layout/list1"/>
    <dgm:cxn modelId="{F8728F23-B44B-45C3-9336-AF9832EF7E3C}" type="presParOf" srcId="{FF933BAC-538A-479A-A329-8875B6D19AD1}" destId="{8D473A91-11C1-4B81-8C47-51F9120C5B6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6D6521-43CB-4059-B9BE-2A6B5D646D20}"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17EDA490-6E9B-4C1C-8CD4-545E5922B04C}">
      <dgm:prSet custT="1"/>
      <dgm:spPr/>
      <dgm:t>
        <a:bodyPr/>
        <a:lstStyle/>
        <a:p>
          <a:r>
            <a:rPr lang="en-US" sz="2000" b="1" u="sng" dirty="0"/>
            <a:t>FRAUD PROCESS</a:t>
          </a:r>
          <a:endParaRPr lang="en-US" sz="2000" dirty="0"/>
        </a:p>
      </dgm:t>
    </dgm:pt>
    <dgm:pt modelId="{DCB5E348-3707-4760-9116-27FEC88C6382}" type="parTrans" cxnId="{3F4B9DBE-BD12-4B2D-8CD5-464436C085E9}">
      <dgm:prSet/>
      <dgm:spPr/>
      <dgm:t>
        <a:bodyPr/>
        <a:lstStyle/>
        <a:p>
          <a:endParaRPr lang="en-US"/>
        </a:p>
      </dgm:t>
    </dgm:pt>
    <dgm:pt modelId="{7E99B2C1-CF69-490D-AEF2-DA08F3436060}" type="sibTrans" cxnId="{3F4B9DBE-BD12-4B2D-8CD5-464436C085E9}">
      <dgm:prSet/>
      <dgm:spPr/>
      <dgm:t>
        <a:bodyPr/>
        <a:lstStyle/>
        <a:p>
          <a:endParaRPr lang="en-US"/>
        </a:p>
      </dgm:t>
    </dgm:pt>
    <dgm:pt modelId="{41CE44E6-4C18-4469-BCAD-2FF67917A2F0}">
      <dgm:prSet/>
      <dgm:spPr/>
      <dgm:t>
        <a:bodyPr/>
        <a:lstStyle/>
        <a:p>
          <a:r>
            <a:rPr lang="en-US" dirty="0"/>
            <a:t>Once a case is accepted for FRAUD, the Overpayment Worker/Team will determine the time period for the overpayment as well as how much the overpayment amount will be…which will then determine which path the case will follow.</a:t>
          </a:r>
        </a:p>
      </dgm:t>
    </dgm:pt>
    <dgm:pt modelId="{8409AFA6-0AD2-4004-BAA8-7A2EBABC711E}" type="parTrans" cxnId="{6C0EB830-5085-4EF0-A114-37CA73050159}">
      <dgm:prSet/>
      <dgm:spPr/>
      <dgm:t>
        <a:bodyPr/>
        <a:lstStyle/>
        <a:p>
          <a:endParaRPr lang="en-US"/>
        </a:p>
      </dgm:t>
    </dgm:pt>
    <dgm:pt modelId="{AA7F6E3D-AE7A-4DAD-8B54-A337FB0037E6}" type="sibTrans" cxnId="{6C0EB830-5085-4EF0-A114-37CA73050159}">
      <dgm:prSet/>
      <dgm:spPr/>
      <dgm:t>
        <a:bodyPr/>
        <a:lstStyle/>
        <a:p>
          <a:endParaRPr lang="en-US"/>
        </a:p>
      </dgm:t>
    </dgm:pt>
    <dgm:pt modelId="{4766C66F-8185-4A04-927A-D1ECD2EACDB7}">
      <dgm:prSet custT="1"/>
      <dgm:spPr/>
      <dgm:t>
        <a:bodyPr/>
        <a:lstStyle/>
        <a:p>
          <a:r>
            <a:rPr lang="en-US" sz="1800" b="1" u="sng" dirty="0"/>
            <a:t>Referral to DA for Pre-Charge Diversion  </a:t>
          </a:r>
          <a:r>
            <a:rPr lang="en-US" sz="1800" dirty="0"/>
            <a:t>(Rock County process)</a:t>
          </a:r>
        </a:p>
      </dgm:t>
    </dgm:pt>
    <dgm:pt modelId="{D035446F-0EEE-48BB-B40C-2DA46F8FD11A}" type="parTrans" cxnId="{1FEC016B-9D5E-4DB7-A26B-FFE04498B101}">
      <dgm:prSet/>
      <dgm:spPr/>
      <dgm:t>
        <a:bodyPr/>
        <a:lstStyle/>
        <a:p>
          <a:endParaRPr lang="en-US"/>
        </a:p>
      </dgm:t>
    </dgm:pt>
    <dgm:pt modelId="{A83FBC48-12EC-4931-AA6E-E9AFF593F498}" type="sibTrans" cxnId="{1FEC016B-9D5E-4DB7-A26B-FFE04498B101}">
      <dgm:prSet/>
      <dgm:spPr/>
      <dgm:t>
        <a:bodyPr/>
        <a:lstStyle/>
        <a:p>
          <a:endParaRPr lang="en-US"/>
        </a:p>
      </dgm:t>
    </dgm:pt>
    <dgm:pt modelId="{85862155-70E5-42DF-974F-603D3A08FFCF}">
      <dgm:prSet custT="1"/>
      <dgm:spPr/>
      <dgm:t>
        <a:bodyPr/>
        <a:lstStyle/>
        <a:p>
          <a:r>
            <a:rPr lang="en-US" sz="1400" dirty="0"/>
            <a:t>For cases with overpayments in excess of $3,500.00.</a:t>
          </a:r>
        </a:p>
      </dgm:t>
    </dgm:pt>
    <dgm:pt modelId="{8095DB8C-D817-4F4B-931F-9FA8EABF11B4}" type="parTrans" cxnId="{9BC10327-168B-47A0-96D6-A0C9585A184E}">
      <dgm:prSet/>
      <dgm:spPr/>
      <dgm:t>
        <a:bodyPr/>
        <a:lstStyle/>
        <a:p>
          <a:endParaRPr lang="en-US"/>
        </a:p>
      </dgm:t>
    </dgm:pt>
    <dgm:pt modelId="{F00805A0-7A90-42FF-810E-3DDEA9F047FE}" type="sibTrans" cxnId="{9BC10327-168B-47A0-96D6-A0C9585A184E}">
      <dgm:prSet/>
      <dgm:spPr/>
      <dgm:t>
        <a:bodyPr/>
        <a:lstStyle/>
        <a:p>
          <a:endParaRPr lang="en-US"/>
        </a:p>
      </dgm:t>
    </dgm:pt>
    <dgm:pt modelId="{6713A845-6788-4C75-9D94-4CF846299567}">
      <dgm:prSet custT="1"/>
      <dgm:spPr/>
      <dgm:t>
        <a:bodyPr/>
        <a:lstStyle/>
        <a:p>
          <a:r>
            <a:rPr lang="en-US" sz="1400" dirty="0"/>
            <a:t>The Fraud packet, with all related forms and Overpayment Worksheets, is routed to the DA’s office.  </a:t>
          </a:r>
        </a:p>
      </dgm:t>
    </dgm:pt>
    <dgm:pt modelId="{17CD4D98-323C-43E5-99B8-E762A597ABF4}" type="parTrans" cxnId="{A2EED4E9-FD32-4204-AA40-7BB7D355B81E}">
      <dgm:prSet/>
      <dgm:spPr/>
      <dgm:t>
        <a:bodyPr/>
        <a:lstStyle/>
        <a:p>
          <a:endParaRPr lang="en-US"/>
        </a:p>
      </dgm:t>
    </dgm:pt>
    <dgm:pt modelId="{6376DA7D-06D9-4BFF-94EF-3E9C0D14B066}" type="sibTrans" cxnId="{A2EED4E9-FD32-4204-AA40-7BB7D355B81E}">
      <dgm:prSet/>
      <dgm:spPr/>
      <dgm:t>
        <a:bodyPr/>
        <a:lstStyle/>
        <a:p>
          <a:endParaRPr lang="en-US"/>
        </a:p>
      </dgm:t>
    </dgm:pt>
    <dgm:pt modelId="{10BBA824-F588-408F-9B52-7752DF4B3D08}">
      <dgm:prSet custT="1"/>
      <dgm:spPr/>
      <dgm:t>
        <a:bodyPr/>
        <a:lstStyle/>
        <a:p>
          <a:r>
            <a:rPr lang="en-US" sz="1400" dirty="0"/>
            <a:t>The DA’s office sends out letters 14-30 days prior to the meeting date advising the client that they have been invited to attend this conference in lieu of going to court.</a:t>
          </a:r>
        </a:p>
      </dgm:t>
    </dgm:pt>
    <dgm:pt modelId="{5F6F1393-80F2-49AA-B789-1DE9856413BF}" type="parTrans" cxnId="{0B8A1B54-4063-4D94-8EC9-71EA31D19DB4}">
      <dgm:prSet/>
      <dgm:spPr/>
      <dgm:t>
        <a:bodyPr/>
        <a:lstStyle/>
        <a:p>
          <a:endParaRPr lang="en-US"/>
        </a:p>
      </dgm:t>
    </dgm:pt>
    <dgm:pt modelId="{985B673D-9F0D-4E00-9508-0A61B3D714D4}" type="sibTrans" cxnId="{0B8A1B54-4063-4D94-8EC9-71EA31D19DB4}">
      <dgm:prSet/>
      <dgm:spPr/>
      <dgm:t>
        <a:bodyPr/>
        <a:lstStyle/>
        <a:p>
          <a:endParaRPr lang="en-US"/>
        </a:p>
      </dgm:t>
    </dgm:pt>
    <dgm:pt modelId="{E2234F0C-2D26-444A-88B8-C1D517368058}">
      <dgm:prSet custT="1"/>
      <dgm:spPr/>
      <dgm:t>
        <a:bodyPr/>
        <a:lstStyle/>
        <a:p>
          <a:r>
            <a:rPr lang="en-US" sz="1400" dirty="0"/>
            <a:t>Since the letter is mailed from the DA’s Office, there is not a copy in ECF.  </a:t>
          </a:r>
        </a:p>
      </dgm:t>
    </dgm:pt>
    <dgm:pt modelId="{85FE7620-11FB-4D15-8580-8845EB431DB7}" type="parTrans" cxnId="{F88AB7F9-B460-4660-B11E-E295FCB58389}">
      <dgm:prSet/>
      <dgm:spPr/>
      <dgm:t>
        <a:bodyPr/>
        <a:lstStyle/>
        <a:p>
          <a:endParaRPr lang="en-US"/>
        </a:p>
      </dgm:t>
    </dgm:pt>
    <dgm:pt modelId="{1395A2C6-D52B-4EA5-86AE-4835B391B006}" type="sibTrans" cxnId="{F88AB7F9-B460-4660-B11E-E295FCB58389}">
      <dgm:prSet/>
      <dgm:spPr/>
      <dgm:t>
        <a:bodyPr/>
        <a:lstStyle/>
        <a:p>
          <a:endParaRPr lang="en-US"/>
        </a:p>
      </dgm:t>
    </dgm:pt>
    <dgm:pt modelId="{41354F8D-D875-49D6-A7E8-F973552E4027}">
      <dgm:prSet custT="1"/>
      <dgm:spPr/>
      <dgm:t>
        <a:bodyPr/>
        <a:lstStyle/>
        <a:p>
          <a:r>
            <a:rPr lang="en-US" sz="1400" dirty="0"/>
            <a:t>At the meeting, the client is presented with their case and is given the option to sign the Disqualification Consent Agreement or to proceed with the court route by having a warrant issued.</a:t>
          </a:r>
        </a:p>
      </dgm:t>
    </dgm:pt>
    <dgm:pt modelId="{91FC8C56-6CF2-448D-BA52-E68963C47C70}" type="parTrans" cxnId="{1F533C55-D8A9-4D2E-A55D-7F76D55B23B7}">
      <dgm:prSet/>
      <dgm:spPr/>
      <dgm:t>
        <a:bodyPr/>
        <a:lstStyle/>
        <a:p>
          <a:endParaRPr lang="en-US"/>
        </a:p>
      </dgm:t>
    </dgm:pt>
    <dgm:pt modelId="{9F7310A3-0E44-4E90-9E56-157881E07E44}" type="sibTrans" cxnId="{1F533C55-D8A9-4D2E-A55D-7F76D55B23B7}">
      <dgm:prSet/>
      <dgm:spPr/>
      <dgm:t>
        <a:bodyPr/>
        <a:lstStyle/>
        <a:p>
          <a:endParaRPr lang="en-US"/>
        </a:p>
      </dgm:t>
    </dgm:pt>
    <dgm:pt modelId="{ED67D73C-23C4-47BB-8ED8-A12255E23B1E}">
      <dgm:prSet custT="1"/>
      <dgm:spPr/>
      <dgm:t>
        <a:bodyPr/>
        <a:lstStyle/>
        <a:p>
          <a:r>
            <a:rPr lang="en-US" sz="1400" dirty="0"/>
            <a:t>If the client does not appear for the meeting, the DA will either send a 2</a:t>
          </a:r>
          <a:r>
            <a:rPr lang="en-US" sz="1400" baseline="30000" dirty="0"/>
            <a:t>nd</a:t>
          </a:r>
          <a:r>
            <a:rPr lang="en-US" sz="1400" dirty="0"/>
            <a:t> of 3</a:t>
          </a:r>
          <a:r>
            <a:rPr lang="en-US" sz="1400" baseline="30000" dirty="0"/>
            <a:t>rd</a:t>
          </a:r>
          <a:r>
            <a:rPr lang="en-US" sz="1400" dirty="0"/>
            <a:t> Letter or will issue a warrant to start the court process.</a:t>
          </a:r>
        </a:p>
      </dgm:t>
    </dgm:pt>
    <dgm:pt modelId="{63AEACBB-0763-4D26-AD0E-389F72C7FB0A}" type="parTrans" cxnId="{9E2155C3-7AD0-4660-8758-3480357FD833}">
      <dgm:prSet/>
      <dgm:spPr/>
      <dgm:t>
        <a:bodyPr/>
        <a:lstStyle/>
        <a:p>
          <a:endParaRPr lang="en-US"/>
        </a:p>
      </dgm:t>
    </dgm:pt>
    <dgm:pt modelId="{BB88B396-16A7-48B0-A227-ACD94732AD82}" type="sibTrans" cxnId="{9E2155C3-7AD0-4660-8758-3480357FD833}">
      <dgm:prSet/>
      <dgm:spPr/>
      <dgm:t>
        <a:bodyPr/>
        <a:lstStyle/>
        <a:p>
          <a:endParaRPr lang="en-US"/>
        </a:p>
      </dgm:t>
    </dgm:pt>
    <dgm:pt modelId="{8BD24266-C67F-4CCA-AE0B-658EA92474EB}" type="pres">
      <dgm:prSet presAssocID="{686D6521-43CB-4059-B9BE-2A6B5D646D20}" presName="linear" presStyleCnt="0">
        <dgm:presLayoutVars>
          <dgm:animLvl val="lvl"/>
          <dgm:resizeHandles val="exact"/>
        </dgm:presLayoutVars>
      </dgm:prSet>
      <dgm:spPr/>
      <dgm:t>
        <a:bodyPr/>
        <a:lstStyle/>
        <a:p>
          <a:endParaRPr lang="en-US"/>
        </a:p>
      </dgm:t>
    </dgm:pt>
    <dgm:pt modelId="{E2DE2F95-4D55-4279-9CA7-F8C3D18A0272}" type="pres">
      <dgm:prSet presAssocID="{17EDA490-6E9B-4C1C-8CD4-545E5922B04C}" presName="parentText" presStyleLbl="node1" presStyleIdx="0" presStyleCnt="3" custScaleY="78165" custLinFactNeighborX="-803" custLinFactNeighborY="86869">
        <dgm:presLayoutVars>
          <dgm:chMax val="0"/>
          <dgm:bulletEnabled val="1"/>
        </dgm:presLayoutVars>
      </dgm:prSet>
      <dgm:spPr/>
      <dgm:t>
        <a:bodyPr/>
        <a:lstStyle/>
        <a:p>
          <a:endParaRPr lang="en-US"/>
        </a:p>
      </dgm:t>
    </dgm:pt>
    <dgm:pt modelId="{0D612FA1-F8F5-4663-95AF-09DAB968F9E5}" type="pres">
      <dgm:prSet presAssocID="{7E99B2C1-CF69-490D-AEF2-DA08F3436060}" presName="spacer" presStyleCnt="0"/>
      <dgm:spPr/>
    </dgm:pt>
    <dgm:pt modelId="{F7772D2D-A39B-4B4C-86D0-FDE90D3389DA}" type="pres">
      <dgm:prSet presAssocID="{41CE44E6-4C18-4469-BCAD-2FF67917A2F0}" presName="parentText" presStyleLbl="node1" presStyleIdx="1" presStyleCnt="3" custScaleY="80257">
        <dgm:presLayoutVars>
          <dgm:chMax val="0"/>
          <dgm:bulletEnabled val="1"/>
        </dgm:presLayoutVars>
      </dgm:prSet>
      <dgm:spPr/>
      <dgm:t>
        <a:bodyPr/>
        <a:lstStyle/>
        <a:p>
          <a:endParaRPr lang="en-US"/>
        </a:p>
      </dgm:t>
    </dgm:pt>
    <dgm:pt modelId="{E69BC843-1A0C-4E59-98F9-A18643F203FB}" type="pres">
      <dgm:prSet presAssocID="{AA7F6E3D-AE7A-4DAD-8B54-A337FB0037E6}" presName="spacer" presStyleCnt="0"/>
      <dgm:spPr/>
    </dgm:pt>
    <dgm:pt modelId="{DEA7BAA6-8C52-4671-8B23-FC46BD55BADA}" type="pres">
      <dgm:prSet presAssocID="{4766C66F-8185-4A04-927A-D1ECD2EACDB7}" presName="parentText" presStyleLbl="node1" presStyleIdx="2" presStyleCnt="3" custScaleY="76491">
        <dgm:presLayoutVars>
          <dgm:chMax val="0"/>
          <dgm:bulletEnabled val="1"/>
        </dgm:presLayoutVars>
      </dgm:prSet>
      <dgm:spPr/>
      <dgm:t>
        <a:bodyPr/>
        <a:lstStyle/>
        <a:p>
          <a:endParaRPr lang="en-US"/>
        </a:p>
      </dgm:t>
    </dgm:pt>
    <dgm:pt modelId="{EDC3F618-DFDE-4D48-BB9D-CAC282866500}" type="pres">
      <dgm:prSet presAssocID="{4766C66F-8185-4A04-927A-D1ECD2EACDB7}" presName="childText" presStyleLbl="revTx" presStyleIdx="0" presStyleCnt="1">
        <dgm:presLayoutVars>
          <dgm:bulletEnabled val="1"/>
        </dgm:presLayoutVars>
      </dgm:prSet>
      <dgm:spPr/>
      <dgm:t>
        <a:bodyPr/>
        <a:lstStyle/>
        <a:p>
          <a:endParaRPr lang="en-US"/>
        </a:p>
      </dgm:t>
    </dgm:pt>
  </dgm:ptLst>
  <dgm:cxnLst>
    <dgm:cxn modelId="{7D0F249A-A2E3-4F0B-B87E-F2E581D769F2}" type="presOf" srcId="{10BBA824-F588-408F-9B52-7752DF4B3D08}" destId="{EDC3F618-DFDE-4D48-BB9D-CAC282866500}" srcOrd="0" destOrd="2" presId="urn:microsoft.com/office/officeart/2005/8/layout/vList2"/>
    <dgm:cxn modelId="{1F533C55-D8A9-4D2E-A55D-7F76D55B23B7}" srcId="{4766C66F-8185-4A04-927A-D1ECD2EACDB7}" destId="{41354F8D-D875-49D6-A7E8-F973552E4027}" srcOrd="4" destOrd="0" parTransId="{91FC8C56-6CF2-448D-BA52-E68963C47C70}" sibTransId="{9F7310A3-0E44-4E90-9E56-157881E07E44}"/>
    <dgm:cxn modelId="{9E2155C3-7AD0-4660-8758-3480357FD833}" srcId="{4766C66F-8185-4A04-927A-D1ECD2EACDB7}" destId="{ED67D73C-23C4-47BB-8ED8-A12255E23B1E}" srcOrd="5" destOrd="0" parTransId="{63AEACBB-0763-4D26-AD0E-389F72C7FB0A}" sibTransId="{BB88B396-16A7-48B0-A227-ACD94732AD82}"/>
    <dgm:cxn modelId="{F8BF0D60-A5CA-4259-812B-950C7D4CE806}" type="presOf" srcId="{41CE44E6-4C18-4469-BCAD-2FF67917A2F0}" destId="{F7772D2D-A39B-4B4C-86D0-FDE90D3389DA}" srcOrd="0" destOrd="0" presId="urn:microsoft.com/office/officeart/2005/8/layout/vList2"/>
    <dgm:cxn modelId="{268084F2-9673-462E-8F01-9EECF3015D20}" type="presOf" srcId="{85862155-70E5-42DF-974F-603D3A08FFCF}" destId="{EDC3F618-DFDE-4D48-BB9D-CAC282866500}" srcOrd="0" destOrd="0" presId="urn:microsoft.com/office/officeart/2005/8/layout/vList2"/>
    <dgm:cxn modelId="{11059B8C-684F-4A96-95A1-0E52FDC7FA6F}" type="presOf" srcId="{17EDA490-6E9B-4C1C-8CD4-545E5922B04C}" destId="{E2DE2F95-4D55-4279-9CA7-F8C3D18A0272}" srcOrd="0" destOrd="0" presId="urn:microsoft.com/office/officeart/2005/8/layout/vList2"/>
    <dgm:cxn modelId="{2C36A589-8091-4A3E-A3F6-B36E74175532}" type="presOf" srcId="{686D6521-43CB-4059-B9BE-2A6B5D646D20}" destId="{8BD24266-C67F-4CCA-AE0B-658EA92474EB}" srcOrd="0" destOrd="0" presId="urn:microsoft.com/office/officeart/2005/8/layout/vList2"/>
    <dgm:cxn modelId="{C3DCD4D9-84FD-4196-8A07-BF02A83C8B76}" type="presOf" srcId="{6713A845-6788-4C75-9D94-4CF846299567}" destId="{EDC3F618-DFDE-4D48-BB9D-CAC282866500}" srcOrd="0" destOrd="1" presId="urn:microsoft.com/office/officeart/2005/8/layout/vList2"/>
    <dgm:cxn modelId="{3F4B9DBE-BD12-4B2D-8CD5-464436C085E9}" srcId="{686D6521-43CB-4059-B9BE-2A6B5D646D20}" destId="{17EDA490-6E9B-4C1C-8CD4-545E5922B04C}" srcOrd="0" destOrd="0" parTransId="{DCB5E348-3707-4760-9116-27FEC88C6382}" sibTransId="{7E99B2C1-CF69-490D-AEF2-DA08F3436060}"/>
    <dgm:cxn modelId="{E3FC6322-1A57-45DB-9FEB-6C061CCD2D93}" type="presOf" srcId="{ED67D73C-23C4-47BB-8ED8-A12255E23B1E}" destId="{EDC3F618-DFDE-4D48-BB9D-CAC282866500}" srcOrd="0" destOrd="5" presId="urn:microsoft.com/office/officeart/2005/8/layout/vList2"/>
    <dgm:cxn modelId="{0B8A1B54-4063-4D94-8EC9-71EA31D19DB4}" srcId="{4766C66F-8185-4A04-927A-D1ECD2EACDB7}" destId="{10BBA824-F588-408F-9B52-7752DF4B3D08}" srcOrd="2" destOrd="0" parTransId="{5F6F1393-80F2-49AA-B789-1DE9856413BF}" sibTransId="{985B673D-9F0D-4E00-9508-0A61B3D714D4}"/>
    <dgm:cxn modelId="{A2EED4E9-FD32-4204-AA40-7BB7D355B81E}" srcId="{4766C66F-8185-4A04-927A-D1ECD2EACDB7}" destId="{6713A845-6788-4C75-9D94-4CF846299567}" srcOrd="1" destOrd="0" parTransId="{17CD4D98-323C-43E5-99B8-E762A597ABF4}" sibTransId="{6376DA7D-06D9-4BFF-94EF-3E9C0D14B066}"/>
    <dgm:cxn modelId="{6160824C-2052-485D-B33C-7556041DC5B9}" type="presOf" srcId="{E2234F0C-2D26-444A-88B8-C1D517368058}" destId="{EDC3F618-DFDE-4D48-BB9D-CAC282866500}" srcOrd="0" destOrd="3" presId="urn:microsoft.com/office/officeart/2005/8/layout/vList2"/>
    <dgm:cxn modelId="{1FEC016B-9D5E-4DB7-A26B-FFE04498B101}" srcId="{686D6521-43CB-4059-B9BE-2A6B5D646D20}" destId="{4766C66F-8185-4A04-927A-D1ECD2EACDB7}" srcOrd="2" destOrd="0" parTransId="{D035446F-0EEE-48BB-B40C-2DA46F8FD11A}" sibTransId="{A83FBC48-12EC-4931-AA6E-E9AFF593F498}"/>
    <dgm:cxn modelId="{6C0EB830-5085-4EF0-A114-37CA73050159}" srcId="{686D6521-43CB-4059-B9BE-2A6B5D646D20}" destId="{41CE44E6-4C18-4469-BCAD-2FF67917A2F0}" srcOrd="1" destOrd="0" parTransId="{8409AFA6-0AD2-4004-BAA8-7A2EBABC711E}" sibTransId="{AA7F6E3D-AE7A-4DAD-8B54-A337FB0037E6}"/>
    <dgm:cxn modelId="{14969976-245D-4203-A479-5F54741C0970}" type="presOf" srcId="{41354F8D-D875-49D6-A7E8-F973552E4027}" destId="{EDC3F618-DFDE-4D48-BB9D-CAC282866500}" srcOrd="0" destOrd="4" presId="urn:microsoft.com/office/officeart/2005/8/layout/vList2"/>
    <dgm:cxn modelId="{9BC10327-168B-47A0-96D6-A0C9585A184E}" srcId="{4766C66F-8185-4A04-927A-D1ECD2EACDB7}" destId="{85862155-70E5-42DF-974F-603D3A08FFCF}" srcOrd="0" destOrd="0" parTransId="{8095DB8C-D817-4F4B-931F-9FA8EABF11B4}" sibTransId="{F00805A0-7A90-42FF-810E-3DDEA9F047FE}"/>
    <dgm:cxn modelId="{F88AB7F9-B460-4660-B11E-E295FCB58389}" srcId="{4766C66F-8185-4A04-927A-D1ECD2EACDB7}" destId="{E2234F0C-2D26-444A-88B8-C1D517368058}" srcOrd="3" destOrd="0" parTransId="{85FE7620-11FB-4D15-8580-8845EB431DB7}" sibTransId="{1395A2C6-D52B-4EA5-86AE-4835B391B006}"/>
    <dgm:cxn modelId="{C893B553-0DD5-4801-B9FA-E652B2CEF5C1}" type="presOf" srcId="{4766C66F-8185-4A04-927A-D1ECD2EACDB7}" destId="{DEA7BAA6-8C52-4671-8B23-FC46BD55BADA}" srcOrd="0" destOrd="0" presId="urn:microsoft.com/office/officeart/2005/8/layout/vList2"/>
    <dgm:cxn modelId="{C6C1FDF5-EA28-4CB3-808D-16919EA612A3}" type="presParOf" srcId="{8BD24266-C67F-4CCA-AE0B-658EA92474EB}" destId="{E2DE2F95-4D55-4279-9CA7-F8C3D18A0272}" srcOrd="0" destOrd="0" presId="urn:microsoft.com/office/officeart/2005/8/layout/vList2"/>
    <dgm:cxn modelId="{A29E7E6C-5BD9-4505-B51D-5BDA471A0071}" type="presParOf" srcId="{8BD24266-C67F-4CCA-AE0B-658EA92474EB}" destId="{0D612FA1-F8F5-4663-95AF-09DAB968F9E5}" srcOrd="1" destOrd="0" presId="urn:microsoft.com/office/officeart/2005/8/layout/vList2"/>
    <dgm:cxn modelId="{8E95A253-CE61-4AE8-812F-15C980B2F64A}" type="presParOf" srcId="{8BD24266-C67F-4CCA-AE0B-658EA92474EB}" destId="{F7772D2D-A39B-4B4C-86D0-FDE90D3389DA}" srcOrd="2" destOrd="0" presId="urn:microsoft.com/office/officeart/2005/8/layout/vList2"/>
    <dgm:cxn modelId="{C04C00B6-F86E-4E81-B7F2-92BDEB20DDD2}" type="presParOf" srcId="{8BD24266-C67F-4CCA-AE0B-658EA92474EB}" destId="{E69BC843-1A0C-4E59-98F9-A18643F203FB}" srcOrd="3" destOrd="0" presId="urn:microsoft.com/office/officeart/2005/8/layout/vList2"/>
    <dgm:cxn modelId="{AB45108C-8E3A-4C63-9DD5-4E80F303F4DF}" type="presParOf" srcId="{8BD24266-C67F-4CCA-AE0B-658EA92474EB}" destId="{DEA7BAA6-8C52-4671-8B23-FC46BD55BADA}" srcOrd="4" destOrd="0" presId="urn:microsoft.com/office/officeart/2005/8/layout/vList2"/>
    <dgm:cxn modelId="{AF7618D4-9C9F-4270-858E-04629A65628E}" type="presParOf" srcId="{8BD24266-C67F-4CCA-AE0B-658EA92474EB}" destId="{EDC3F618-DFDE-4D48-BB9D-CAC28286650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DDDBACA-95DF-405E-B361-82FEAB78C21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xmlns="" id="{D0C6E0AD-0F04-49B0-996F-88F91FAFA0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2D81480-C5B6-4056-B982-9CA5AC294199}" type="datetimeFigureOut">
              <a:rPr lang="en-US" smtClean="0"/>
              <a:t>7/12/2022</a:t>
            </a:fld>
            <a:endParaRPr lang="en-US"/>
          </a:p>
        </p:txBody>
      </p:sp>
      <p:sp>
        <p:nvSpPr>
          <p:cNvPr id="4" name="Footer Placeholder 3">
            <a:extLst>
              <a:ext uri="{FF2B5EF4-FFF2-40B4-BE49-F238E27FC236}">
                <a16:creationId xmlns:a16="http://schemas.microsoft.com/office/drawing/2014/main" xmlns="" id="{DF83277C-28AC-42EC-8543-8955582CF05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DE03F4A-CFBC-4AC9-AC63-76731F783F4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BF3657-D2CE-4527-8B68-A78F90D691AD}" type="slidenum">
              <a:rPr lang="en-US" smtClean="0"/>
              <a:t>‹#›</a:t>
            </a:fld>
            <a:endParaRPr lang="en-US"/>
          </a:p>
        </p:txBody>
      </p:sp>
    </p:spTree>
    <p:extLst>
      <p:ext uri="{BB962C8B-B14F-4D97-AF65-F5344CB8AC3E}">
        <p14:creationId xmlns:p14="http://schemas.microsoft.com/office/powerpoint/2010/main" val="2360497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3F77D2-7704-4D91-8DCD-09673062B060}" type="datetimeFigureOut">
              <a:rPr lang="en-US" smtClean="0"/>
              <a:t>7/12/2022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08C47C-09DB-4D67-94A1-3F6EA302B9B8}" type="slidenum">
              <a:rPr lang="en-US" smtClean="0"/>
              <a:t>‹#›</a:t>
            </a:fld>
            <a:endParaRPr lang="en-US"/>
          </a:p>
        </p:txBody>
      </p:sp>
    </p:spTree>
    <p:extLst>
      <p:ext uri="{BB962C8B-B14F-4D97-AF65-F5344CB8AC3E}">
        <p14:creationId xmlns:p14="http://schemas.microsoft.com/office/powerpoint/2010/main" val="3536955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0ED535-9A1E-4A2B-92F9-1E173ABAA7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25CC97C-073F-411F-B73E-17B134E1E8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B52ACE6-D3F0-4429-AEC7-67698364F93B}"/>
              </a:ext>
            </a:extLst>
          </p:cNvPr>
          <p:cNvSpPr>
            <a:spLocks noGrp="1"/>
          </p:cNvSpPr>
          <p:nvPr>
            <p:ph type="dt" sz="half" idx="10"/>
          </p:nvPr>
        </p:nvSpPr>
        <p:spPr/>
        <p:txBody>
          <a:bodyPr/>
          <a:lstStyle/>
          <a:p>
            <a:fld id="{883075F2-83CE-4753-8A11-87CD19E12B76}" type="datetime1">
              <a:rPr lang="en-US" smtClean="0"/>
              <a:t>7/12/2022</a:t>
            </a:fld>
            <a:endParaRPr lang="en-US"/>
          </a:p>
        </p:txBody>
      </p:sp>
      <p:sp>
        <p:nvSpPr>
          <p:cNvPr id="5" name="Footer Placeholder 4">
            <a:extLst>
              <a:ext uri="{FF2B5EF4-FFF2-40B4-BE49-F238E27FC236}">
                <a16:creationId xmlns:a16="http://schemas.microsoft.com/office/drawing/2014/main" xmlns="" id="{E6997282-EF3F-4FBA-A9CB-7CF805085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544FE0-DADF-4AE4-BC89-4A3EAD19B504}"/>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82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606D48-9B88-4A81-A006-E847A69AD9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242F515-D09D-4169-B0CC-29BDC7991B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6E5142-B034-448C-86D9-964FD9495030}"/>
              </a:ext>
            </a:extLst>
          </p:cNvPr>
          <p:cNvSpPr>
            <a:spLocks noGrp="1"/>
          </p:cNvSpPr>
          <p:nvPr>
            <p:ph type="dt" sz="half" idx="10"/>
          </p:nvPr>
        </p:nvSpPr>
        <p:spPr/>
        <p:txBody>
          <a:bodyPr/>
          <a:lstStyle/>
          <a:p>
            <a:fld id="{8F335D77-93EE-465C-84A7-EDCE0335DE5F}" type="datetime1">
              <a:rPr lang="en-US" smtClean="0"/>
              <a:t>7/12/2022</a:t>
            </a:fld>
            <a:endParaRPr lang="en-US"/>
          </a:p>
        </p:txBody>
      </p:sp>
      <p:sp>
        <p:nvSpPr>
          <p:cNvPr id="5" name="Footer Placeholder 4">
            <a:extLst>
              <a:ext uri="{FF2B5EF4-FFF2-40B4-BE49-F238E27FC236}">
                <a16:creationId xmlns:a16="http://schemas.microsoft.com/office/drawing/2014/main" xmlns="" id="{6196E1FB-92AE-4039-901C-DD12A2704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BF3C029-C6D7-496B-A2BD-29B389374709}"/>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429310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0EA46B7-FD7F-400D-900B-8857DD47C2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8E8A61C-4009-4FBF-8F1A-22873BD318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790721-0FC3-49D2-A08B-6327951BFB9F}"/>
              </a:ext>
            </a:extLst>
          </p:cNvPr>
          <p:cNvSpPr>
            <a:spLocks noGrp="1"/>
          </p:cNvSpPr>
          <p:nvPr>
            <p:ph type="dt" sz="half" idx="10"/>
          </p:nvPr>
        </p:nvSpPr>
        <p:spPr/>
        <p:txBody>
          <a:bodyPr/>
          <a:lstStyle/>
          <a:p>
            <a:fld id="{42D8CC6F-9A28-48F7-B68D-426695EA20C0}" type="datetime1">
              <a:rPr lang="en-US" smtClean="0"/>
              <a:t>7/12/2022</a:t>
            </a:fld>
            <a:endParaRPr lang="en-US"/>
          </a:p>
        </p:txBody>
      </p:sp>
      <p:sp>
        <p:nvSpPr>
          <p:cNvPr id="5" name="Footer Placeholder 4">
            <a:extLst>
              <a:ext uri="{FF2B5EF4-FFF2-40B4-BE49-F238E27FC236}">
                <a16:creationId xmlns:a16="http://schemas.microsoft.com/office/drawing/2014/main" xmlns="" id="{0D4FA11B-0865-4597-867D-FDDFBFDB14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662439-D8F6-4323-9FBB-2CF60D342209}"/>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969513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A9E460-0638-41DF-81F2-5AA880FE1F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DAE26E0-D103-49EC-99F4-CBE138F96C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8132531-C16D-4BA3-98D1-50F4489AC99B}"/>
              </a:ext>
            </a:extLst>
          </p:cNvPr>
          <p:cNvSpPr>
            <a:spLocks noGrp="1"/>
          </p:cNvSpPr>
          <p:nvPr>
            <p:ph type="dt" sz="half" idx="10"/>
          </p:nvPr>
        </p:nvSpPr>
        <p:spPr/>
        <p:txBody>
          <a:bodyPr/>
          <a:lstStyle/>
          <a:p>
            <a:fld id="{96E20862-183A-4290-82D3-86E9AD3A050F}" type="datetime1">
              <a:rPr lang="en-US" smtClean="0"/>
              <a:t>7/12/2022</a:t>
            </a:fld>
            <a:endParaRPr lang="en-US"/>
          </a:p>
        </p:txBody>
      </p:sp>
      <p:sp>
        <p:nvSpPr>
          <p:cNvPr id="5" name="Footer Placeholder 4">
            <a:extLst>
              <a:ext uri="{FF2B5EF4-FFF2-40B4-BE49-F238E27FC236}">
                <a16:creationId xmlns:a16="http://schemas.microsoft.com/office/drawing/2014/main" xmlns="" id="{947CDACD-E1BE-468A-A522-573C0A7E5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C5003B-903B-46AE-AA67-1F25D964F8C4}"/>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05076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58611-46D2-4EE6-A3C2-726CEE90BD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BA5319A-908F-431E-90F0-C09D95298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E2C59B6-45D7-49BC-86D1-D1798B60DBCB}"/>
              </a:ext>
            </a:extLst>
          </p:cNvPr>
          <p:cNvSpPr>
            <a:spLocks noGrp="1"/>
          </p:cNvSpPr>
          <p:nvPr>
            <p:ph type="dt" sz="half" idx="10"/>
          </p:nvPr>
        </p:nvSpPr>
        <p:spPr/>
        <p:txBody>
          <a:bodyPr/>
          <a:lstStyle/>
          <a:p>
            <a:fld id="{A825E76B-75BB-4BB2-8D6F-A0BCA9644FBC}" type="datetime1">
              <a:rPr lang="en-US" smtClean="0"/>
              <a:t>7/12/2022</a:t>
            </a:fld>
            <a:endParaRPr lang="en-US"/>
          </a:p>
        </p:txBody>
      </p:sp>
      <p:sp>
        <p:nvSpPr>
          <p:cNvPr id="5" name="Footer Placeholder 4">
            <a:extLst>
              <a:ext uri="{FF2B5EF4-FFF2-40B4-BE49-F238E27FC236}">
                <a16:creationId xmlns:a16="http://schemas.microsoft.com/office/drawing/2014/main" xmlns="" id="{C017B89D-301C-4129-9461-6374DE74E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0739E8-9176-4464-A7A2-2299D762E978}"/>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160573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AC64F-030A-4716-BB71-0887E6C55A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F679FDB-CC89-4E48-A391-A9892BE241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8DDB248-F2A7-49EB-B77A-9CA25E9D5A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223C53B-D213-4A5F-853C-8CF30401072C}"/>
              </a:ext>
            </a:extLst>
          </p:cNvPr>
          <p:cNvSpPr>
            <a:spLocks noGrp="1"/>
          </p:cNvSpPr>
          <p:nvPr>
            <p:ph type="dt" sz="half" idx="10"/>
          </p:nvPr>
        </p:nvSpPr>
        <p:spPr/>
        <p:txBody>
          <a:bodyPr/>
          <a:lstStyle/>
          <a:p>
            <a:fld id="{F791974F-A461-4FE8-BF55-B6B73D64471F}" type="datetime1">
              <a:rPr lang="en-US" smtClean="0"/>
              <a:t>7/12/2022</a:t>
            </a:fld>
            <a:endParaRPr lang="en-US"/>
          </a:p>
        </p:txBody>
      </p:sp>
      <p:sp>
        <p:nvSpPr>
          <p:cNvPr id="6" name="Footer Placeholder 5">
            <a:extLst>
              <a:ext uri="{FF2B5EF4-FFF2-40B4-BE49-F238E27FC236}">
                <a16:creationId xmlns:a16="http://schemas.microsoft.com/office/drawing/2014/main" xmlns="" id="{97941D56-BE36-4294-B7F1-551443D274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4AD0061-5349-4157-8223-852F96AE8C68}"/>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30701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D8E4A4-02F5-4787-A55D-7C74D60CAA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4563387-2C29-4394-8E8C-01C14C5685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EC035C4-5092-469A-93AB-0DE509258B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696FAE7-008C-4A8B-9E8F-3A2A402CA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721F754-4EA0-4FDA-9643-C88D392235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96DE061-13BC-40E9-AADE-7C467E8F66B0}"/>
              </a:ext>
            </a:extLst>
          </p:cNvPr>
          <p:cNvSpPr>
            <a:spLocks noGrp="1"/>
          </p:cNvSpPr>
          <p:nvPr>
            <p:ph type="dt" sz="half" idx="10"/>
          </p:nvPr>
        </p:nvSpPr>
        <p:spPr/>
        <p:txBody>
          <a:bodyPr/>
          <a:lstStyle/>
          <a:p>
            <a:fld id="{F7A0A3C4-82D3-47E7-B67F-7DA602477C71}" type="datetime1">
              <a:rPr lang="en-US" smtClean="0"/>
              <a:t>7/12/2022</a:t>
            </a:fld>
            <a:endParaRPr lang="en-US"/>
          </a:p>
        </p:txBody>
      </p:sp>
      <p:sp>
        <p:nvSpPr>
          <p:cNvPr id="8" name="Footer Placeholder 7">
            <a:extLst>
              <a:ext uri="{FF2B5EF4-FFF2-40B4-BE49-F238E27FC236}">
                <a16:creationId xmlns:a16="http://schemas.microsoft.com/office/drawing/2014/main" xmlns="" id="{104509AF-D1B4-49DA-A1B8-95281AF64E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A2F127A-BBBB-4ECA-BF29-1D9154AB4140}"/>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290838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FA625-B7DC-4100-9098-518623B17D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E5EFDE2-0EB3-4717-ACC1-37FC882D35DE}"/>
              </a:ext>
            </a:extLst>
          </p:cNvPr>
          <p:cNvSpPr>
            <a:spLocks noGrp="1"/>
          </p:cNvSpPr>
          <p:nvPr>
            <p:ph type="dt" sz="half" idx="10"/>
          </p:nvPr>
        </p:nvSpPr>
        <p:spPr/>
        <p:txBody>
          <a:bodyPr/>
          <a:lstStyle/>
          <a:p>
            <a:fld id="{FA15712E-BEB1-4BBB-8911-FAFDBC3F7F5F}" type="datetime1">
              <a:rPr lang="en-US" smtClean="0"/>
              <a:t>7/12/2022</a:t>
            </a:fld>
            <a:endParaRPr lang="en-US"/>
          </a:p>
        </p:txBody>
      </p:sp>
      <p:sp>
        <p:nvSpPr>
          <p:cNvPr id="4" name="Footer Placeholder 3">
            <a:extLst>
              <a:ext uri="{FF2B5EF4-FFF2-40B4-BE49-F238E27FC236}">
                <a16:creationId xmlns:a16="http://schemas.microsoft.com/office/drawing/2014/main" xmlns="" id="{A08D00B5-8A57-452F-B3A3-B99B68140B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A079E3C-DA65-4C4B-8631-338D5E308B4F}"/>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141982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8074C04-C80D-4C4F-A6BA-3BCAB1F59B9C}"/>
              </a:ext>
            </a:extLst>
          </p:cNvPr>
          <p:cNvSpPr>
            <a:spLocks noGrp="1"/>
          </p:cNvSpPr>
          <p:nvPr>
            <p:ph type="dt" sz="half" idx="10"/>
          </p:nvPr>
        </p:nvSpPr>
        <p:spPr/>
        <p:txBody>
          <a:bodyPr/>
          <a:lstStyle/>
          <a:p>
            <a:fld id="{72511A7C-5A5B-4E9E-90C0-8C120C7B3B44}" type="datetime1">
              <a:rPr lang="en-US" smtClean="0"/>
              <a:t>7/12/2022</a:t>
            </a:fld>
            <a:endParaRPr lang="en-US"/>
          </a:p>
        </p:txBody>
      </p:sp>
      <p:sp>
        <p:nvSpPr>
          <p:cNvPr id="3" name="Footer Placeholder 2">
            <a:extLst>
              <a:ext uri="{FF2B5EF4-FFF2-40B4-BE49-F238E27FC236}">
                <a16:creationId xmlns:a16="http://schemas.microsoft.com/office/drawing/2014/main" xmlns="" id="{EF4195E8-1A42-4577-957F-A14C85F7F1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D97470B-79C0-42C2-867E-E742E8A836CF}"/>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89045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FF4D17-4BD4-42B0-BE2F-5FE83248B8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0763546-5286-436E-AA13-81BA564526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BA98874-B2FE-4045-9C04-E9530469F8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6C04461-FA9B-4BD2-9D7A-4DCB2B7C3CCD}"/>
              </a:ext>
            </a:extLst>
          </p:cNvPr>
          <p:cNvSpPr>
            <a:spLocks noGrp="1"/>
          </p:cNvSpPr>
          <p:nvPr>
            <p:ph type="dt" sz="half" idx="10"/>
          </p:nvPr>
        </p:nvSpPr>
        <p:spPr/>
        <p:txBody>
          <a:bodyPr/>
          <a:lstStyle/>
          <a:p>
            <a:fld id="{4BCDB288-E951-47AD-81DB-B151F1726198}" type="datetime1">
              <a:rPr lang="en-US" smtClean="0"/>
              <a:t>7/12/2022</a:t>
            </a:fld>
            <a:endParaRPr lang="en-US"/>
          </a:p>
        </p:txBody>
      </p:sp>
      <p:sp>
        <p:nvSpPr>
          <p:cNvPr id="6" name="Footer Placeholder 5">
            <a:extLst>
              <a:ext uri="{FF2B5EF4-FFF2-40B4-BE49-F238E27FC236}">
                <a16:creationId xmlns:a16="http://schemas.microsoft.com/office/drawing/2014/main" xmlns="" id="{106BD117-DD96-4A5B-B531-FC686B685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7C1C154-1AFD-4A75-99AC-3669E3376D49}"/>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189020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0CE22-85A3-4247-8740-5F167AB33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6B3A3C7-C178-4520-85AA-46252720F9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AF5EBCA-772B-4E7D-87CD-A0A291B9F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B47BA64-D4A1-4CFC-85D2-A0C45CA5C6B8}"/>
              </a:ext>
            </a:extLst>
          </p:cNvPr>
          <p:cNvSpPr>
            <a:spLocks noGrp="1"/>
          </p:cNvSpPr>
          <p:nvPr>
            <p:ph type="dt" sz="half" idx="10"/>
          </p:nvPr>
        </p:nvSpPr>
        <p:spPr/>
        <p:txBody>
          <a:bodyPr/>
          <a:lstStyle/>
          <a:p>
            <a:fld id="{D4117BC5-9CEE-4175-A1A2-45ED22333CC9}" type="datetime1">
              <a:rPr lang="en-US" smtClean="0"/>
              <a:t>7/12/2022</a:t>
            </a:fld>
            <a:endParaRPr lang="en-US"/>
          </a:p>
        </p:txBody>
      </p:sp>
      <p:sp>
        <p:nvSpPr>
          <p:cNvPr id="6" name="Footer Placeholder 5">
            <a:extLst>
              <a:ext uri="{FF2B5EF4-FFF2-40B4-BE49-F238E27FC236}">
                <a16:creationId xmlns:a16="http://schemas.microsoft.com/office/drawing/2014/main" xmlns="" id="{64CF993A-2FD9-48A9-BE07-B2A6DAEB6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8EFDA10-AE2E-4C81-AA11-BBCE7241B391}"/>
              </a:ext>
            </a:extLst>
          </p:cNvPr>
          <p:cNvSpPr>
            <a:spLocks noGrp="1"/>
          </p:cNvSpPr>
          <p:nvPr>
            <p:ph type="sldNum" sz="quarter" idx="12"/>
          </p:nvPr>
        </p:nvSpPr>
        <p:spPr/>
        <p:txBody>
          <a:bodyPr/>
          <a:lstStyle/>
          <a:p>
            <a:fld id="{AF3C02A4-BEBB-448E-870D-CB006BDCD0D7}" type="slidenum">
              <a:rPr lang="en-US" smtClean="0"/>
              <a:t>‹#›</a:t>
            </a:fld>
            <a:endParaRPr lang="en-US"/>
          </a:p>
        </p:txBody>
      </p:sp>
    </p:spTree>
    <p:extLst>
      <p:ext uri="{BB962C8B-B14F-4D97-AF65-F5344CB8AC3E}">
        <p14:creationId xmlns:p14="http://schemas.microsoft.com/office/powerpoint/2010/main" val="327807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3BBD005-D3B2-4C32-B74C-437B63945A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EEDBD7B-F762-4180-94D3-16A8025A7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F9FF45-11CB-4A77-AAF3-C1175779B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15365-89A3-45A5-9F77-F91EC361E9F8}" type="datetime1">
              <a:rPr lang="en-US" smtClean="0"/>
              <a:t>7/12/2022</a:t>
            </a:fld>
            <a:endParaRPr lang="en-US"/>
          </a:p>
        </p:txBody>
      </p:sp>
      <p:sp>
        <p:nvSpPr>
          <p:cNvPr id="5" name="Footer Placeholder 4">
            <a:extLst>
              <a:ext uri="{FF2B5EF4-FFF2-40B4-BE49-F238E27FC236}">
                <a16:creationId xmlns:a16="http://schemas.microsoft.com/office/drawing/2014/main" xmlns="" id="{F13E43B8-EC49-4B37-ACC1-C6CA9CCE3C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0267A01-A424-4FEE-B3DA-DD4B06F9D1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C02A4-BEBB-448E-870D-CB006BDCD0D7}" type="slidenum">
              <a:rPr lang="en-US" smtClean="0"/>
              <a:t>‹#›</a:t>
            </a:fld>
            <a:endParaRPr lang="en-US"/>
          </a:p>
        </p:txBody>
      </p:sp>
    </p:spTree>
    <p:extLst>
      <p:ext uri="{BB962C8B-B14F-4D97-AF65-F5344CB8AC3E}">
        <p14:creationId xmlns:p14="http://schemas.microsoft.com/office/powerpoint/2010/main" val="94650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dhs.wisconsin.gov/library/F-16039.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hyperlink" Target="http://www.dhs.wisconsin.gov/forms/F1/F16039.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25" name="Group 24">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26"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5"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6"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7"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8"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6" name="Freeform: Shape 45">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48"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xmlns="" id="{C50F72BC-A19A-4A28-A680-A5A69F7F2004}"/>
              </a:ext>
            </a:extLst>
          </p:cNvPr>
          <p:cNvSpPr>
            <a:spLocks noGrp="1"/>
          </p:cNvSpPr>
          <p:nvPr>
            <p:ph type="ctrTitle"/>
          </p:nvPr>
        </p:nvSpPr>
        <p:spPr>
          <a:xfrm>
            <a:off x="2623321" y="2637329"/>
            <a:ext cx="6959446" cy="1662475"/>
          </a:xfrm>
        </p:spPr>
        <p:txBody>
          <a:bodyPr>
            <a:normAutofit fontScale="90000"/>
          </a:bodyPr>
          <a:lstStyle/>
          <a:p>
            <a:r>
              <a:rPr lang="en-US" sz="4800" dirty="0">
                <a:solidFill>
                  <a:srgbClr val="FFFFFF"/>
                </a:solidFill>
              </a:rPr>
              <a:t>Administrative Disqualification Hearings and the Fraud Process</a:t>
            </a:r>
          </a:p>
        </p:txBody>
      </p:sp>
      <p:sp>
        <p:nvSpPr>
          <p:cNvPr id="3" name="Subtitle 2">
            <a:extLst>
              <a:ext uri="{FF2B5EF4-FFF2-40B4-BE49-F238E27FC236}">
                <a16:creationId xmlns:a16="http://schemas.microsoft.com/office/drawing/2014/main" xmlns="" id="{F03C7A12-B519-443F-9276-20BA8447FC6E}"/>
              </a:ext>
            </a:extLst>
          </p:cNvPr>
          <p:cNvSpPr>
            <a:spLocks noGrp="1"/>
          </p:cNvSpPr>
          <p:nvPr>
            <p:ph type="subTitle" idx="1"/>
          </p:nvPr>
        </p:nvSpPr>
        <p:spPr>
          <a:xfrm>
            <a:off x="3388938" y="3783690"/>
            <a:ext cx="5414125" cy="1196717"/>
          </a:xfrm>
        </p:spPr>
        <p:txBody>
          <a:bodyPr>
            <a:normAutofit/>
          </a:bodyPr>
          <a:lstStyle/>
          <a:p>
            <a:endParaRPr lang="en-US" sz="2000" dirty="0">
              <a:solidFill>
                <a:srgbClr val="FFFFFF"/>
              </a:solidFill>
            </a:endParaRPr>
          </a:p>
          <a:p>
            <a:r>
              <a:rPr lang="en-US" sz="2000" dirty="0">
                <a:solidFill>
                  <a:srgbClr val="FFFFFF"/>
                </a:solidFill>
              </a:rPr>
              <a:t>07/14/22</a:t>
            </a:r>
          </a:p>
          <a:p>
            <a:endParaRPr lang="en-US" sz="2000" dirty="0">
              <a:solidFill>
                <a:srgbClr val="FFFFFF"/>
              </a:solidFill>
            </a:endParaRPr>
          </a:p>
        </p:txBody>
      </p:sp>
    </p:spTree>
    <p:extLst>
      <p:ext uri="{BB962C8B-B14F-4D97-AF65-F5344CB8AC3E}">
        <p14:creationId xmlns:p14="http://schemas.microsoft.com/office/powerpoint/2010/main" val="3132075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2871239A-6514-4A6A-9352-8E4E0B2E0F63}"/>
              </a:ext>
            </a:extLst>
          </p:cNvPr>
          <p:cNvSpPr txBox="1"/>
          <p:nvPr/>
        </p:nvSpPr>
        <p:spPr>
          <a:xfrm>
            <a:off x="630936" y="640080"/>
            <a:ext cx="4818888" cy="1481328"/>
          </a:xfrm>
          <a:prstGeom prst="rect">
            <a:avLst/>
          </a:prstGeom>
        </p:spPr>
        <p:txBody>
          <a:bodyPr vert="horz" lIns="91440" tIns="45720" rIns="91440" bIns="45720" rtlCol="0" anchor="b">
            <a:normAutofit fontScale="85000" lnSpcReduction="10000"/>
          </a:bodyPr>
          <a:lstStyle/>
          <a:p>
            <a:pPr>
              <a:lnSpc>
                <a:spcPct val="90000"/>
              </a:lnSpc>
              <a:spcBef>
                <a:spcPct val="0"/>
              </a:spcBef>
              <a:spcAft>
                <a:spcPts val="600"/>
              </a:spcAft>
            </a:pPr>
            <a:r>
              <a:rPr lang="en-US" sz="5000" kern="1200" dirty="0">
                <a:solidFill>
                  <a:schemeClr val="tx1"/>
                </a:solidFill>
                <a:latin typeface="+mj-lt"/>
                <a:ea typeface="+mj-ea"/>
                <a:cs typeface="+mj-cs"/>
              </a:rPr>
              <a:t>Waiver of ADH Form (F-16039), Page 1</a:t>
            </a:r>
          </a:p>
        </p:txBody>
      </p:sp>
      <p:sp>
        <p:nvSpPr>
          <p:cNvPr id="13" name="sketch line">
            <a:extLst>
              <a:ext uri="{FF2B5EF4-FFF2-40B4-BE49-F238E27FC236}">
                <a16:creationId xmlns:a16="http://schemas.microsoft.com/office/drawing/2014/main" xmlns=""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83C9E77F-4822-4EDE-AA97-C52410F7F01F}"/>
              </a:ext>
            </a:extLst>
          </p:cNvPr>
          <p:cNvSpPr txBox="1"/>
          <p:nvPr/>
        </p:nvSpPr>
        <p:spPr>
          <a:xfrm>
            <a:off x="630936" y="2660904"/>
            <a:ext cx="4818888" cy="3547872"/>
          </a:xfrm>
          <a:prstGeom prst="rect">
            <a:avLst/>
          </a:prstGeom>
        </p:spPr>
        <p:txBody>
          <a:bodyPr vert="horz" lIns="91440" tIns="45720" rIns="91440" bIns="45720" rtlCol="0" anchor="t">
            <a:normAutofit/>
          </a:bodyPr>
          <a:lstStyle/>
          <a:p>
            <a:pPr>
              <a:lnSpc>
                <a:spcPct val="90000"/>
              </a:lnSpc>
              <a:spcAft>
                <a:spcPts val="600"/>
              </a:spcAft>
            </a:pPr>
            <a:r>
              <a:rPr lang="en-US" sz="2200" dirty="0"/>
              <a:t>Key Points:</a:t>
            </a:r>
          </a:p>
          <a:p>
            <a:pPr marL="285750" indent="-228600">
              <a:lnSpc>
                <a:spcPct val="90000"/>
              </a:lnSpc>
              <a:spcAft>
                <a:spcPts val="600"/>
              </a:spcAft>
              <a:buFont typeface="Arial" panose="020B0604020202020204" pitchFamily="34" charset="0"/>
              <a:buChar char="•"/>
            </a:pPr>
            <a:r>
              <a:rPr lang="en-US" sz="2200" dirty="0"/>
              <a:t>Form should be mailed to the current address listed in CWW, as well as any other address that may be found in CLEAR, FEV investigation, or other reports.</a:t>
            </a:r>
          </a:p>
          <a:p>
            <a:pPr marL="285750" indent="-228600">
              <a:lnSpc>
                <a:spcPct val="90000"/>
              </a:lnSpc>
              <a:spcAft>
                <a:spcPts val="600"/>
              </a:spcAft>
              <a:buFont typeface="Arial" panose="020B0604020202020204" pitchFamily="34" charset="0"/>
              <a:buChar char="•"/>
            </a:pPr>
            <a:r>
              <a:rPr lang="en-US" sz="2200" dirty="0"/>
              <a:t>Be specific about the alleged violation and evidence.</a:t>
            </a:r>
          </a:p>
        </p:txBody>
      </p:sp>
      <p:pic>
        <p:nvPicPr>
          <p:cNvPr id="4" name="Picture 3">
            <a:extLst>
              <a:ext uri="{FF2B5EF4-FFF2-40B4-BE49-F238E27FC236}">
                <a16:creationId xmlns:a16="http://schemas.microsoft.com/office/drawing/2014/main" xmlns="" id="{795B8A5A-FD42-4AA6-ACBC-A6083F3B0426}"/>
              </a:ext>
            </a:extLst>
          </p:cNvPr>
          <p:cNvPicPr>
            <a:picLocks noChangeAspect="1"/>
          </p:cNvPicPr>
          <p:nvPr/>
        </p:nvPicPr>
        <p:blipFill>
          <a:blip r:embed="rId2"/>
          <a:stretch>
            <a:fillRect/>
          </a:stretch>
        </p:blipFill>
        <p:spPr>
          <a:xfrm>
            <a:off x="6093102" y="421456"/>
            <a:ext cx="5455620" cy="6343746"/>
          </a:xfrm>
          <a:prstGeom prst="rect">
            <a:avLst/>
          </a:prstGeom>
        </p:spPr>
      </p:pic>
      <p:sp>
        <p:nvSpPr>
          <p:cNvPr id="2" name="Slide Number Placeholder 1">
            <a:extLst>
              <a:ext uri="{FF2B5EF4-FFF2-40B4-BE49-F238E27FC236}">
                <a16:creationId xmlns:a16="http://schemas.microsoft.com/office/drawing/2014/main" xmlns="" id="{E23F4D0C-0EB6-4DFA-974F-122F8396BAD5}"/>
              </a:ext>
            </a:extLst>
          </p:cNvPr>
          <p:cNvSpPr>
            <a:spLocks noGrp="1"/>
          </p:cNvSpPr>
          <p:nvPr>
            <p:ph type="sldNum" sz="quarter" idx="12"/>
          </p:nvPr>
        </p:nvSpPr>
        <p:spPr/>
        <p:txBody>
          <a:bodyPr/>
          <a:lstStyle/>
          <a:p>
            <a:fld id="{AF3C02A4-BEBB-448E-870D-CB006BDCD0D7}" type="slidenum">
              <a:rPr lang="en-US" smtClean="0"/>
              <a:t>10</a:t>
            </a:fld>
            <a:endParaRPr lang="en-US"/>
          </a:p>
        </p:txBody>
      </p:sp>
    </p:spTree>
    <p:extLst>
      <p:ext uri="{BB962C8B-B14F-4D97-AF65-F5344CB8AC3E}">
        <p14:creationId xmlns:p14="http://schemas.microsoft.com/office/powerpoint/2010/main" val="140285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FC3A9645-A203-4661-A4BD-58A1C711A036}"/>
              </a:ext>
            </a:extLst>
          </p:cNvPr>
          <p:cNvSpPr txBox="1"/>
          <p:nvPr/>
        </p:nvSpPr>
        <p:spPr>
          <a:xfrm>
            <a:off x="630936" y="640080"/>
            <a:ext cx="4818888" cy="1481328"/>
          </a:xfrm>
          <a:prstGeom prst="rect">
            <a:avLst/>
          </a:prstGeom>
        </p:spPr>
        <p:txBody>
          <a:bodyPr vert="horz" lIns="91440" tIns="45720" rIns="91440" bIns="45720" rtlCol="0" anchor="b">
            <a:normAutofit fontScale="85000" lnSpcReduction="10000"/>
          </a:bodyPr>
          <a:lstStyle/>
          <a:p>
            <a:pPr>
              <a:lnSpc>
                <a:spcPct val="90000"/>
              </a:lnSpc>
              <a:spcBef>
                <a:spcPct val="0"/>
              </a:spcBef>
              <a:spcAft>
                <a:spcPts val="600"/>
              </a:spcAft>
            </a:pPr>
            <a:r>
              <a:rPr lang="en-US" sz="5000" kern="1200" dirty="0">
                <a:solidFill>
                  <a:schemeClr val="tx1"/>
                </a:solidFill>
                <a:latin typeface="+mj-lt"/>
                <a:ea typeface="+mj-ea"/>
                <a:cs typeface="+mj-cs"/>
              </a:rPr>
              <a:t>Waiver of ADH Form (F-16039), Page 2</a:t>
            </a:r>
          </a:p>
        </p:txBody>
      </p:sp>
      <p:sp>
        <p:nvSpPr>
          <p:cNvPr id="12" name="sketch line">
            <a:extLst>
              <a:ext uri="{FF2B5EF4-FFF2-40B4-BE49-F238E27FC236}">
                <a16:creationId xmlns:a16="http://schemas.microsoft.com/office/drawing/2014/main" xmlns=""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0A11BD82-FBAB-4238-A457-4F7C189B946B}"/>
              </a:ext>
            </a:extLst>
          </p:cNvPr>
          <p:cNvSpPr txBox="1"/>
          <p:nvPr/>
        </p:nvSpPr>
        <p:spPr>
          <a:xfrm>
            <a:off x="630936" y="2660904"/>
            <a:ext cx="4818888" cy="3547872"/>
          </a:xfrm>
          <a:prstGeom prst="rect">
            <a:avLst/>
          </a:prstGeom>
        </p:spPr>
        <p:txBody>
          <a:bodyPr vert="horz" lIns="91440" tIns="45720" rIns="91440" bIns="45720" rtlCol="0" anchor="t">
            <a:normAutofit/>
          </a:bodyPr>
          <a:lstStyle/>
          <a:p>
            <a:pPr>
              <a:lnSpc>
                <a:spcPct val="90000"/>
              </a:lnSpc>
              <a:spcAft>
                <a:spcPts val="600"/>
              </a:spcAft>
            </a:pPr>
            <a:r>
              <a:rPr lang="en-US" sz="2200" dirty="0"/>
              <a:t>Key Points:</a:t>
            </a:r>
          </a:p>
          <a:p>
            <a:pPr indent="-228600">
              <a:lnSpc>
                <a:spcPct val="90000"/>
              </a:lnSpc>
              <a:spcAft>
                <a:spcPts val="600"/>
              </a:spcAft>
              <a:buFont typeface="Arial" panose="020B0604020202020204" pitchFamily="34" charset="0"/>
              <a:buChar char="•"/>
            </a:pPr>
            <a:endParaRPr lang="en-US" sz="2200" dirty="0"/>
          </a:p>
          <a:p>
            <a:pPr marL="285750" indent="-228600">
              <a:lnSpc>
                <a:spcPct val="90000"/>
              </a:lnSpc>
              <a:spcAft>
                <a:spcPts val="600"/>
              </a:spcAft>
              <a:buFont typeface="Arial" panose="020B0604020202020204" pitchFamily="34" charset="0"/>
              <a:buChar char="•"/>
            </a:pPr>
            <a:r>
              <a:rPr lang="en-US" sz="2200" dirty="0"/>
              <a:t>Indicate the appropriate sanction disqualification period.</a:t>
            </a:r>
          </a:p>
          <a:p>
            <a:pPr marL="285750" indent="-228600">
              <a:lnSpc>
                <a:spcPct val="90000"/>
              </a:lnSpc>
              <a:spcAft>
                <a:spcPts val="600"/>
              </a:spcAft>
              <a:buFont typeface="Arial" panose="020B0604020202020204" pitchFamily="34" charset="0"/>
              <a:buChar char="•"/>
            </a:pPr>
            <a:r>
              <a:rPr lang="en-US" sz="2200" dirty="0"/>
              <a:t>Highlight the checkboxes, due date, and Member Signature sections.</a:t>
            </a:r>
          </a:p>
          <a:p>
            <a:pPr marL="285750" indent="-228600">
              <a:lnSpc>
                <a:spcPct val="90000"/>
              </a:lnSpc>
              <a:spcAft>
                <a:spcPts val="600"/>
              </a:spcAft>
              <a:buFont typeface="Arial" panose="020B0604020202020204" pitchFamily="34" charset="0"/>
              <a:buChar char="•"/>
            </a:pPr>
            <a:r>
              <a:rPr lang="en-US" sz="2200" dirty="0"/>
              <a:t>One box </a:t>
            </a:r>
            <a:r>
              <a:rPr lang="en-US" sz="2200" u="sng" dirty="0"/>
              <a:t>must</a:t>
            </a:r>
            <a:r>
              <a:rPr lang="en-US" sz="2200" dirty="0"/>
              <a:t> be checked for the form to be valid.</a:t>
            </a:r>
          </a:p>
        </p:txBody>
      </p:sp>
      <p:pic>
        <p:nvPicPr>
          <p:cNvPr id="3" name="Picture 2">
            <a:extLst>
              <a:ext uri="{FF2B5EF4-FFF2-40B4-BE49-F238E27FC236}">
                <a16:creationId xmlns:a16="http://schemas.microsoft.com/office/drawing/2014/main" xmlns="" id="{13FCAD00-93F5-484D-BB80-6969F73A1C73}"/>
              </a:ext>
            </a:extLst>
          </p:cNvPr>
          <p:cNvPicPr>
            <a:picLocks noChangeAspect="1"/>
          </p:cNvPicPr>
          <p:nvPr/>
        </p:nvPicPr>
        <p:blipFill>
          <a:blip r:embed="rId2"/>
          <a:stretch>
            <a:fillRect/>
          </a:stretch>
        </p:blipFill>
        <p:spPr>
          <a:xfrm>
            <a:off x="5810043" y="376845"/>
            <a:ext cx="5425994" cy="6346192"/>
          </a:xfrm>
          <a:prstGeom prst="rect">
            <a:avLst/>
          </a:prstGeom>
        </p:spPr>
      </p:pic>
      <p:sp>
        <p:nvSpPr>
          <p:cNvPr id="2" name="Slide Number Placeholder 1">
            <a:extLst>
              <a:ext uri="{FF2B5EF4-FFF2-40B4-BE49-F238E27FC236}">
                <a16:creationId xmlns:a16="http://schemas.microsoft.com/office/drawing/2014/main" xmlns="" id="{E308AAA5-60AA-4440-9F18-C92C8B2DA698}"/>
              </a:ext>
            </a:extLst>
          </p:cNvPr>
          <p:cNvSpPr>
            <a:spLocks noGrp="1"/>
          </p:cNvSpPr>
          <p:nvPr>
            <p:ph type="sldNum" sz="quarter" idx="12"/>
          </p:nvPr>
        </p:nvSpPr>
        <p:spPr/>
        <p:txBody>
          <a:bodyPr/>
          <a:lstStyle/>
          <a:p>
            <a:fld id="{AF3C02A4-BEBB-448E-870D-CB006BDCD0D7}" type="slidenum">
              <a:rPr lang="en-US" smtClean="0"/>
              <a:t>11</a:t>
            </a:fld>
            <a:endParaRPr lang="en-US"/>
          </a:p>
        </p:txBody>
      </p:sp>
      <p:sp>
        <p:nvSpPr>
          <p:cNvPr id="6" name="Star: 5 Points 5">
            <a:extLst>
              <a:ext uri="{FF2B5EF4-FFF2-40B4-BE49-F238E27FC236}">
                <a16:creationId xmlns:a16="http://schemas.microsoft.com/office/drawing/2014/main" xmlns="" id="{01B891D8-021F-4925-8E29-36872430A1D7}"/>
              </a:ext>
            </a:extLst>
          </p:cNvPr>
          <p:cNvSpPr/>
          <p:nvPr/>
        </p:nvSpPr>
        <p:spPr>
          <a:xfrm>
            <a:off x="5791810" y="3904763"/>
            <a:ext cx="288950" cy="288950"/>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Brace 7">
            <a:extLst>
              <a:ext uri="{FF2B5EF4-FFF2-40B4-BE49-F238E27FC236}">
                <a16:creationId xmlns:a16="http://schemas.microsoft.com/office/drawing/2014/main" xmlns="" id="{536EAD25-06CB-4EAF-9138-698D689AA973}"/>
              </a:ext>
            </a:extLst>
          </p:cNvPr>
          <p:cNvSpPr/>
          <p:nvPr/>
        </p:nvSpPr>
        <p:spPr>
          <a:xfrm>
            <a:off x="5692280" y="1051234"/>
            <a:ext cx="383630" cy="1810563"/>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3984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xmlns="" id="{541A270C-8112-4F55-BC7C-DA3A3534A166}"/>
              </a:ext>
            </a:extLst>
          </p:cNvPr>
          <p:cNvSpPr txBox="1"/>
          <p:nvPr/>
        </p:nvSpPr>
        <p:spPr>
          <a:xfrm>
            <a:off x="541598" y="477998"/>
            <a:ext cx="5558489" cy="5151727"/>
          </a:xfrm>
          <a:prstGeom prst="rect">
            <a:avLst/>
          </a:prstGeom>
        </p:spPr>
        <p:txBody>
          <a:bodyPr vert="horz" lIns="91440" tIns="45720" rIns="91440" bIns="45720" rtlCol="0">
            <a:noAutofit/>
          </a:bodyPr>
          <a:lstStyle/>
          <a:p>
            <a:pPr algn="ctr">
              <a:lnSpc>
                <a:spcPct val="90000"/>
              </a:lnSpc>
              <a:spcAft>
                <a:spcPts val="600"/>
              </a:spcAft>
            </a:pPr>
            <a:r>
              <a:rPr lang="en-US" b="1" u="sng" dirty="0"/>
              <a:t>ADH Process, continued</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An ADH Hearing is like a Fair Hearing, in that it is a hearing conducted by the Division of Hearings and Appeals, but in this case, the Agency is asking for the finding of an IPV.</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The Agency must prove that the IPV occurred, showing clear and convincing evidence.  </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If the client fails to appear, the Agency must still present its case and evidence, and be prepared to answer any questions from the ALJ.  </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All tracking is done by the Agency—meaning that the Agency is responsible for notifying the client of the hearing and manually sending in any evidence materials to the client and the ALJ (unable to use the FH Tracker).  </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Each Agency has their own format for sending out the Waivers and Hearing Notices, but the forms are the same.  </a:t>
            </a:r>
          </a:p>
        </p:txBody>
      </p:sp>
      <p:sp>
        <p:nvSpPr>
          <p:cNvPr id="20" name="Oval 19">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Block Arc 21">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6" name="Straight Connector 25">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0" name="Arc 29">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xmlns="" id="{2207D26B-8C71-426D-8293-2B08FEB7C736}"/>
              </a:ext>
            </a:extLst>
          </p:cNvPr>
          <p:cNvSpPr>
            <a:spLocks noGrp="1"/>
          </p:cNvSpPr>
          <p:nvPr>
            <p:ph type="sldNum" sz="quarter" idx="12"/>
          </p:nvPr>
        </p:nvSpPr>
        <p:spPr/>
        <p:txBody>
          <a:bodyPr/>
          <a:lstStyle/>
          <a:p>
            <a:fld id="{AF3C02A4-BEBB-448E-870D-CB006BDCD0D7}" type="slidenum">
              <a:rPr lang="en-US" smtClean="0"/>
              <a:t>12</a:t>
            </a:fld>
            <a:endParaRPr lang="en-US"/>
          </a:p>
        </p:txBody>
      </p:sp>
    </p:spTree>
    <p:extLst>
      <p:ext uri="{BB962C8B-B14F-4D97-AF65-F5344CB8AC3E}">
        <p14:creationId xmlns:p14="http://schemas.microsoft.com/office/powerpoint/2010/main" val="831499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xmlns="" id="{35F0E358-1E49-4920-80D8-C3D138708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8" name="Rectangle 11">
            <a:extLst>
              <a:ext uri="{FF2B5EF4-FFF2-40B4-BE49-F238E27FC236}">
                <a16:creationId xmlns:a16="http://schemas.microsoft.com/office/drawing/2014/main" xmlns="" id="{E2D2362D-7010-4036-B9CA-03DFC8EB3B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3">
            <a:extLst>
              <a:ext uri="{FF2B5EF4-FFF2-40B4-BE49-F238E27FC236}">
                <a16:creationId xmlns:a16="http://schemas.microsoft.com/office/drawing/2014/main" xmlns="" id="{DC85BF5E-2BD6-4E5B-8EA3-420B45BB03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4" name="TextBox 3">
            <a:extLst>
              <a:ext uri="{FF2B5EF4-FFF2-40B4-BE49-F238E27FC236}">
                <a16:creationId xmlns:a16="http://schemas.microsoft.com/office/drawing/2014/main" xmlns="" id="{458A975A-B424-41E2-A761-7365952EA8CD}"/>
              </a:ext>
            </a:extLst>
          </p:cNvPr>
          <p:cNvSpPr txBox="1"/>
          <p:nvPr/>
        </p:nvSpPr>
        <p:spPr>
          <a:xfrm>
            <a:off x="7942057" y="440727"/>
            <a:ext cx="4322617" cy="149213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100" b="1" kern="1200" dirty="0">
                <a:solidFill>
                  <a:schemeClr val="tx1"/>
                </a:solidFill>
                <a:latin typeface="+mj-lt"/>
                <a:ea typeface="+mj-ea"/>
                <a:cs typeface="+mj-cs"/>
              </a:rPr>
              <a:t>ADH Hearing Notice</a:t>
            </a:r>
          </a:p>
          <a:p>
            <a:pPr>
              <a:lnSpc>
                <a:spcPct val="90000"/>
              </a:lnSpc>
              <a:spcBef>
                <a:spcPct val="0"/>
              </a:spcBef>
              <a:spcAft>
                <a:spcPts val="600"/>
              </a:spcAft>
            </a:pPr>
            <a:r>
              <a:rPr lang="en-US" sz="3100" b="1" kern="1200" dirty="0">
                <a:solidFill>
                  <a:schemeClr val="tx1"/>
                </a:solidFill>
                <a:latin typeface="+mj-lt"/>
                <a:ea typeface="+mj-ea"/>
                <a:cs typeface="+mj-cs"/>
              </a:rPr>
              <a:t>(Form F-16038), Page 1</a:t>
            </a:r>
          </a:p>
        </p:txBody>
      </p:sp>
      <p:sp>
        <p:nvSpPr>
          <p:cNvPr id="16" name="Freeform: Shape 15">
            <a:extLst>
              <a:ext uri="{FF2B5EF4-FFF2-40B4-BE49-F238E27FC236}">
                <a16:creationId xmlns:a16="http://schemas.microsoft.com/office/drawing/2014/main" xmlns="" id="{740D8E28-91B5-42B0-9D6C-B777D8AD90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BE33F32B-8F19-4BE4-8A36-28F79E346D5F}"/>
              </a:ext>
            </a:extLst>
          </p:cNvPr>
          <p:cNvPicPr>
            <a:picLocks noChangeAspect="1"/>
          </p:cNvPicPr>
          <p:nvPr/>
        </p:nvPicPr>
        <p:blipFill>
          <a:blip r:embed="rId2"/>
          <a:stretch>
            <a:fillRect/>
          </a:stretch>
        </p:blipFill>
        <p:spPr>
          <a:xfrm>
            <a:off x="887238" y="196838"/>
            <a:ext cx="5252262" cy="6464324"/>
          </a:xfrm>
          <a:prstGeom prst="rect">
            <a:avLst/>
          </a:prstGeom>
        </p:spPr>
      </p:pic>
      <p:sp>
        <p:nvSpPr>
          <p:cNvPr id="5" name="TextBox 4">
            <a:extLst>
              <a:ext uri="{FF2B5EF4-FFF2-40B4-BE49-F238E27FC236}">
                <a16:creationId xmlns:a16="http://schemas.microsoft.com/office/drawing/2014/main" xmlns="" id="{22D1191E-8C64-4308-BDED-D029A5660D72}"/>
              </a:ext>
            </a:extLst>
          </p:cNvPr>
          <p:cNvSpPr txBox="1"/>
          <p:nvPr/>
        </p:nvSpPr>
        <p:spPr>
          <a:xfrm>
            <a:off x="7869381" y="1482436"/>
            <a:ext cx="4031674" cy="4648364"/>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1900" dirty="0">
                <a:solidFill>
                  <a:schemeClr val="tx1">
                    <a:alpha val="60000"/>
                  </a:schemeClr>
                </a:solidFill>
              </a:rPr>
              <a:t>Key Points:</a:t>
            </a:r>
          </a:p>
          <a:p>
            <a:pPr marL="285750" indent="-228600">
              <a:lnSpc>
                <a:spcPct val="90000"/>
              </a:lnSpc>
              <a:spcAft>
                <a:spcPts val="600"/>
              </a:spcAft>
              <a:buFont typeface="Arial" panose="020B0604020202020204" pitchFamily="34" charset="0"/>
              <a:buChar char="•"/>
            </a:pPr>
            <a:r>
              <a:rPr lang="en-US" sz="1900" dirty="0">
                <a:solidFill>
                  <a:schemeClr val="tx1">
                    <a:alpha val="60000"/>
                  </a:schemeClr>
                </a:solidFill>
              </a:rPr>
              <a:t>Form should be mailed to the current address listed in CWW, as well as any other address that may be found in CLEAR, FEV investigation, or other reports.</a:t>
            </a:r>
          </a:p>
          <a:p>
            <a:pPr marL="285750" indent="-228600">
              <a:lnSpc>
                <a:spcPct val="90000"/>
              </a:lnSpc>
              <a:spcAft>
                <a:spcPts val="600"/>
              </a:spcAft>
              <a:buFont typeface="Arial" panose="020B0604020202020204" pitchFamily="34" charset="0"/>
              <a:buChar char="•"/>
            </a:pPr>
            <a:r>
              <a:rPr lang="en-US" sz="1900" dirty="0">
                <a:solidFill>
                  <a:schemeClr val="tx1">
                    <a:alpha val="60000"/>
                  </a:schemeClr>
                </a:solidFill>
              </a:rPr>
              <a:t>Be concise but specific about the alleged violation and evidence.</a:t>
            </a:r>
          </a:p>
          <a:p>
            <a:pPr marL="285750" indent="-228600">
              <a:lnSpc>
                <a:spcPct val="90000"/>
              </a:lnSpc>
              <a:spcAft>
                <a:spcPts val="600"/>
              </a:spcAft>
              <a:buFont typeface="Arial" panose="020B0604020202020204" pitchFamily="34" charset="0"/>
              <a:buChar char="•"/>
            </a:pPr>
            <a:r>
              <a:rPr lang="en-US" sz="1900" dirty="0">
                <a:solidFill>
                  <a:schemeClr val="tx1">
                    <a:alpha val="60000"/>
                  </a:schemeClr>
                </a:solidFill>
              </a:rPr>
              <a:t>List the overpayment time frame and amount.</a:t>
            </a:r>
          </a:p>
          <a:p>
            <a:pPr marL="285750" indent="-228600">
              <a:lnSpc>
                <a:spcPct val="90000"/>
              </a:lnSpc>
              <a:spcAft>
                <a:spcPts val="600"/>
              </a:spcAft>
              <a:buFont typeface="Arial" panose="020B0604020202020204" pitchFamily="34" charset="0"/>
              <a:buChar char="•"/>
            </a:pPr>
            <a:r>
              <a:rPr lang="en-US" sz="1900" dirty="0">
                <a:solidFill>
                  <a:schemeClr val="tx1">
                    <a:alpha val="60000"/>
                  </a:schemeClr>
                </a:solidFill>
              </a:rPr>
              <a:t>Highlight the Hearing Date, Time, and Location.</a:t>
            </a:r>
          </a:p>
          <a:p>
            <a:pPr marL="285750" indent="-228600">
              <a:lnSpc>
                <a:spcPct val="90000"/>
              </a:lnSpc>
              <a:spcAft>
                <a:spcPts val="600"/>
              </a:spcAft>
              <a:buFont typeface="Arial" panose="020B0604020202020204" pitchFamily="34" charset="0"/>
              <a:buChar char="•"/>
            </a:pPr>
            <a:r>
              <a:rPr lang="en-US" sz="1900" dirty="0">
                <a:solidFill>
                  <a:schemeClr val="tx1">
                    <a:alpha val="60000"/>
                  </a:schemeClr>
                </a:solidFill>
              </a:rPr>
              <a:t>Advise the client to contact the ALJ with their phone number for the hearing.</a:t>
            </a:r>
          </a:p>
          <a:p>
            <a:pPr marL="285750" indent="-228600">
              <a:lnSpc>
                <a:spcPct val="90000"/>
              </a:lnSpc>
              <a:spcAft>
                <a:spcPts val="600"/>
              </a:spcAft>
              <a:buFont typeface="Arial" panose="020B0604020202020204" pitchFamily="34" charset="0"/>
              <a:buChar char="•"/>
            </a:pPr>
            <a:r>
              <a:rPr lang="en-US" sz="1900" b="1" dirty="0">
                <a:solidFill>
                  <a:schemeClr val="tx1">
                    <a:alpha val="60000"/>
                  </a:schemeClr>
                </a:solidFill>
              </a:rPr>
              <a:t>Form must be mailed to the client at least 30 days before the scheduled hearing date.</a:t>
            </a:r>
          </a:p>
          <a:p>
            <a:pPr marL="285750" indent="-228600">
              <a:lnSpc>
                <a:spcPct val="90000"/>
              </a:lnSpc>
              <a:spcAft>
                <a:spcPts val="600"/>
              </a:spcAft>
              <a:buFont typeface="Arial" panose="020B0604020202020204" pitchFamily="34" charset="0"/>
              <a:buChar char="•"/>
            </a:pPr>
            <a:endParaRPr lang="en-US" sz="1300" dirty="0">
              <a:solidFill>
                <a:schemeClr val="tx1">
                  <a:alpha val="60000"/>
                </a:schemeClr>
              </a:solidFill>
            </a:endParaRPr>
          </a:p>
        </p:txBody>
      </p:sp>
      <p:sp>
        <p:nvSpPr>
          <p:cNvPr id="2" name="Slide Number Placeholder 1">
            <a:extLst>
              <a:ext uri="{FF2B5EF4-FFF2-40B4-BE49-F238E27FC236}">
                <a16:creationId xmlns:a16="http://schemas.microsoft.com/office/drawing/2014/main" xmlns="" id="{06607464-7C82-4A93-904E-2164B5174CAB}"/>
              </a:ext>
            </a:extLst>
          </p:cNvPr>
          <p:cNvSpPr>
            <a:spLocks noGrp="1"/>
          </p:cNvSpPr>
          <p:nvPr>
            <p:ph type="sldNum" sz="quarter" idx="12"/>
          </p:nvPr>
        </p:nvSpPr>
        <p:spPr/>
        <p:txBody>
          <a:bodyPr/>
          <a:lstStyle/>
          <a:p>
            <a:fld id="{AF3C02A4-BEBB-448E-870D-CB006BDCD0D7}" type="slidenum">
              <a:rPr lang="en-US" smtClean="0"/>
              <a:t>13</a:t>
            </a:fld>
            <a:endParaRPr lang="en-US"/>
          </a:p>
        </p:txBody>
      </p:sp>
      <p:sp>
        <p:nvSpPr>
          <p:cNvPr id="6" name="Star: 5 Points 5">
            <a:extLst>
              <a:ext uri="{FF2B5EF4-FFF2-40B4-BE49-F238E27FC236}">
                <a16:creationId xmlns:a16="http://schemas.microsoft.com/office/drawing/2014/main" xmlns="" id="{4FDCA013-25B1-41BC-B32C-F9D457B392B2}"/>
              </a:ext>
            </a:extLst>
          </p:cNvPr>
          <p:cNvSpPr/>
          <p:nvPr/>
        </p:nvSpPr>
        <p:spPr>
          <a:xfrm>
            <a:off x="814564" y="5605688"/>
            <a:ext cx="274413" cy="274320"/>
          </a:xfrm>
          <a:prstGeom prst="star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xmlns="" id="{7AC8299B-AB73-465D-AEE8-103A9128BBFB}"/>
              </a:ext>
            </a:extLst>
          </p:cNvPr>
          <p:cNvSpPr/>
          <p:nvPr/>
        </p:nvSpPr>
        <p:spPr>
          <a:xfrm>
            <a:off x="814562" y="4409790"/>
            <a:ext cx="236682" cy="235905"/>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46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5F0E358-1E49-4920-80D8-C3D138708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11">
            <a:extLst>
              <a:ext uri="{FF2B5EF4-FFF2-40B4-BE49-F238E27FC236}">
                <a16:creationId xmlns:a16="http://schemas.microsoft.com/office/drawing/2014/main" xmlns="" id="{E2D2362D-7010-4036-B9CA-03DFC8EB3B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xmlns="" id="{DC85BF5E-2BD6-4E5B-8EA3-420B45BB03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4" name="TextBox 3">
            <a:extLst>
              <a:ext uri="{FF2B5EF4-FFF2-40B4-BE49-F238E27FC236}">
                <a16:creationId xmlns:a16="http://schemas.microsoft.com/office/drawing/2014/main" xmlns="" id="{C151071E-8616-49A4-A13D-B6BF22A72EFB}"/>
              </a:ext>
            </a:extLst>
          </p:cNvPr>
          <p:cNvSpPr txBox="1"/>
          <p:nvPr/>
        </p:nvSpPr>
        <p:spPr>
          <a:xfrm>
            <a:off x="7713577" y="288327"/>
            <a:ext cx="4284459" cy="149213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100" b="1" kern="1200" dirty="0">
                <a:solidFill>
                  <a:schemeClr val="tx1"/>
                </a:solidFill>
                <a:latin typeface="+mj-lt"/>
                <a:ea typeface="+mj-ea"/>
                <a:cs typeface="+mj-cs"/>
              </a:rPr>
              <a:t>ADH Hearing Notice </a:t>
            </a:r>
          </a:p>
          <a:p>
            <a:pPr>
              <a:lnSpc>
                <a:spcPct val="90000"/>
              </a:lnSpc>
              <a:spcBef>
                <a:spcPct val="0"/>
              </a:spcBef>
              <a:spcAft>
                <a:spcPts val="600"/>
              </a:spcAft>
            </a:pPr>
            <a:r>
              <a:rPr lang="en-US" sz="3100" b="1" kern="1200" dirty="0">
                <a:solidFill>
                  <a:schemeClr val="tx1"/>
                </a:solidFill>
                <a:latin typeface="+mj-lt"/>
                <a:ea typeface="+mj-ea"/>
                <a:cs typeface="+mj-cs"/>
              </a:rPr>
              <a:t>(Form F-16038), Part 2</a:t>
            </a:r>
          </a:p>
        </p:txBody>
      </p:sp>
      <p:sp>
        <p:nvSpPr>
          <p:cNvPr id="16" name="Freeform: Shape 15">
            <a:extLst>
              <a:ext uri="{FF2B5EF4-FFF2-40B4-BE49-F238E27FC236}">
                <a16:creationId xmlns:a16="http://schemas.microsoft.com/office/drawing/2014/main" xmlns="" id="{740D8E28-91B5-42B0-9D6C-B777D8AD90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1CC977C5-CAC7-4E73-8F2C-1E61F014F520}"/>
              </a:ext>
            </a:extLst>
          </p:cNvPr>
          <p:cNvPicPr>
            <a:picLocks noChangeAspect="1"/>
          </p:cNvPicPr>
          <p:nvPr/>
        </p:nvPicPr>
        <p:blipFill>
          <a:blip r:embed="rId2"/>
          <a:stretch>
            <a:fillRect/>
          </a:stretch>
        </p:blipFill>
        <p:spPr>
          <a:xfrm>
            <a:off x="1132862" y="0"/>
            <a:ext cx="5447853" cy="6705051"/>
          </a:xfrm>
          <a:prstGeom prst="rect">
            <a:avLst/>
          </a:prstGeom>
        </p:spPr>
      </p:pic>
      <p:sp>
        <p:nvSpPr>
          <p:cNvPr id="5" name="TextBox 4">
            <a:extLst>
              <a:ext uri="{FF2B5EF4-FFF2-40B4-BE49-F238E27FC236}">
                <a16:creationId xmlns:a16="http://schemas.microsoft.com/office/drawing/2014/main" xmlns="" id="{C827600A-D873-4951-AED1-18C66E44B6BE}"/>
              </a:ext>
            </a:extLst>
          </p:cNvPr>
          <p:cNvSpPr txBox="1"/>
          <p:nvPr/>
        </p:nvSpPr>
        <p:spPr>
          <a:xfrm>
            <a:off x="8237961" y="1780459"/>
            <a:ext cx="3410309" cy="3844800"/>
          </a:xfrm>
          <a:prstGeom prst="rect">
            <a:avLst/>
          </a:prstGeom>
        </p:spPr>
        <p:txBody>
          <a:bodyPr vert="horz" lIns="91440" tIns="45720" rIns="91440" bIns="45720" rtlCol="0">
            <a:normAutofit/>
          </a:bodyPr>
          <a:lstStyle/>
          <a:p>
            <a:pPr>
              <a:lnSpc>
                <a:spcPct val="90000"/>
              </a:lnSpc>
              <a:spcAft>
                <a:spcPts val="600"/>
              </a:spcAft>
            </a:pPr>
            <a:r>
              <a:rPr lang="en-US" sz="2000" dirty="0">
                <a:solidFill>
                  <a:schemeClr val="tx1">
                    <a:alpha val="60000"/>
                  </a:schemeClr>
                </a:solidFill>
              </a:rPr>
              <a:t>Key Points</a:t>
            </a:r>
          </a:p>
          <a:p>
            <a:pPr indent="-228600">
              <a:lnSpc>
                <a:spcPct val="90000"/>
              </a:lnSpc>
              <a:spcAft>
                <a:spcPts val="600"/>
              </a:spcAft>
              <a:buFont typeface="Arial" panose="020B0604020202020204" pitchFamily="34" charset="0"/>
              <a:buChar char="•"/>
            </a:pPr>
            <a:endParaRPr lang="en-US" sz="2000" dirty="0">
              <a:solidFill>
                <a:schemeClr val="tx1">
                  <a:alpha val="60000"/>
                </a:schemeClr>
              </a:solidFill>
            </a:endParaRPr>
          </a:p>
          <a:p>
            <a:pPr marL="285750" indent="-228600">
              <a:lnSpc>
                <a:spcPct val="90000"/>
              </a:lnSpc>
              <a:spcAft>
                <a:spcPts val="600"/>
              </a:spcAft>
              <a:buFont typeface="Arial" panose="020B0604020202020204" pitchFamily="34" charset="0"/>
              <a:buChar char="•"/>
            </a:pPr>
            <a:r>
              <a:rPr lang="en-US" sz="2000" dirty="0">
                <a:solidFill>
                  <a:schemeClr val="tx1">
                    <a:alpha val="60000"/>
                  </a:schemeClr>
                </a:solidFill>
              </a:rPr>
              <a:t>Indicate the appropriate sanction disqualification period.</a:t>
            </a:r>
          </a:p>
          <a:p>
            <a:pPr marL="285750" indent="-228600">
              <a:lnSpc>
                <a:spcPct val="90000"/>
              </a:lnSpc>
              <a:spcAft>
                <a:spcPts val="600"/>
              </a:spcAft>
              <a:buFont typeface="Arial" panose="020B0604020202020204" pitchFamily="34" charset="0"/>
              <a:buChar char="•"/>
            </a:pPr>
            <a:endParaRPr lang="en-US" sz="2000" dirty="0">
              <a:solidFill>
                <a:schemeClr val="tx1">
                  <a:alpha val="60000"/>
                </a:schemeClr>
              </a:solidFill>
            </a:endParaRPr>
          </a:p>
          <a:p>
            <a:pPr marL="285750" indent="-228600">
              <a:lnSpc>
                <a:spcPct val="90000"/>
              </a:lnSpc>
              <a:spcAft>
                <a:spcPts val="600"/>
              </a:spcAft>
              <a:buFont typeface="Arial" panose="020B0604020202020204" pitchFamily="34" charset="0"/>
              <a:buChar char="•"/>
            </a:pPr>
            <a:r>
              <a:rPr lang="en-US" sz="2000" dirty="0">
                <a:solidFill>
                  <a:schemeClr val="tx1">
                    <a:alpha val="60000"/>
                  </a:schemeClr>
                </a:solidFill>
              </a:rPr>
              <a:t>The client has the right to sign the ADH Waiver form to avoid this hearing—even after they failed to sign it prior to receiving this form.</a:t>
            </a:r>
          </a:p>
        </p:txBody>
      </p:sp>
      <p:sp>
        <p:nvSpPr>
          <p:cNvPr id="2" name="Slide Number Placeholder 1">
            <a:extLst>
              <a:ext uri="{FF2B5EF4-FFF2-40B4-BE49-F238E27FC236}">
                <a16:creationId xmlns:a16="http://schemas.microsoft.com/office/drawing/2014/main" xmlns="" id="{6699EB9A-BFD3-4915-A3C5-EDF95628168D}"/>
              </a:ext>
            </a:extLst>
          </p:cNvPr>
          <p:cNvSpPr>
            <a:spLocks noGrp="1"/>
          </p:cNvSpPr>
          <p:nvPr>
            <p:ph type="sldNum" sz="quarter" idx="12"/>
          </p:nvPr>
        </p:nvSpPr>
        <p:spPr/>
        <p:txBody>
          <a:bodyPr/>
          <a:lstStyle/>
          <a:p>
            <a:fld id="{AF3C02A4-BEBB-448E-870D-CB006BDCD0D7}" type="slidenum">
              <a:rPr lang="en-US" smtClean="0"/>
              <a:t>14</a:t>
            </a:fld>
            <a:endParaRPr lang="en-US"/>
          </a:p>
        </p:txBody>
      </p:sp>
      <p:sp>
        <p:nvSpPr>
          <p:cNvPr id="6" name="Left Brace 5">
            <a:extLst>
              <a:ext uri="{FF2B5EF4-FFF2-40B4-BE49-F238E27FC236}">
                <a16:creationId xmlns:a16="http://schemas.microsoft.com/office/drawing/2014/main" xmlns="" id="{F7E542F2-CA30-4D9C-9A3B-E7BE0A6314D9}"/>
              </a:ext>
            </a:extLst>
          </p:cNvPr>
          <p:cNvSpPr/>
          <p:nvPr/>
        </p:nvSpPr>
        <p:spPr>
          <a:xfrm>
            <a:off x="1033670" y="4373217"/>
            <a:ext cx="304800" cy="18022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921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4C608BEB-860E-4094-8511-78603564A7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xmlns="" id="{BBB0F452-4ED2-4507-97D8-EF6E566C2A2A}"/>
              </a:ext>
            </a:extLst>
          </p:cNvPr>
          <p:cNvSpPr>
            <a:spLocks noGrp="1"/>
          </p:cNvSpPr>
          <p:nvPr>
            <p:ph type="title"/>
          </p:nvPr>
        </p:nvSpPr>
        <p:spPr>
          <a:xfrm>
            <a:off x="579930" y="654498"/>
            <a:ext cx="2899189" cy="3544523"/>
          </a:xfrm>
        </p:spPr>
        <p:txBody>
          <a:bodyPr anchor="t">
            <a:normAutofit/>
          </a:bodyPr>
          <a:lstStyle/>
          <a:p>
            <a:r>
              <a:rPr lang="en-US" sz="4800" b="1" dirty="0">
                <a:solidFill>
                  <a:srgbClr val="FFFFFF"/>
                </a:solidFill>
              </a:rPr>
              <a:t>How do I prove intent???</a:t>
            </a:r>
            <a:br>
              <a:rPr lang="en-US" sz="4800" b="1" dirty="0">
                <a:solidFill>
                  <a:srgbClr val="FFFFFF"/>
                </a:solidFill>
              </a:rPr>
            </a:br>
            <a:endParaRPr lang="en-US" sz="4800" dirty="0">
              <a:solidFill>
                <a:srgbClr val="FFFFFF"/>
              </a:solidFill>
            </a:endParaRPr>
          </a:p>
        </p:txBody>
      </p:sp>
      <p:sp>
        <p:nvSpPr>
          <p:cNvPr id="4" name="Content Placeholder 3">
            <a:extLst>
              <a:ext uri="{FF2B5EF4-FFF2-40B4-BE49-F238E27FC236}">
                <a16:creationId xmlns:a16="http://schemas.microsoft.com/office/drawing/2014/main" xmlns="" id="{C1BE0F08-D265-438C-89AA-B7C1C2424AF1}"/>
              </a:ext>
            </a:extLst>
          </p:cNvPr>
          <p:cNvSpPr>
            <a:spLocks noGrp="1"/>
          </p:cNvSpPr>
          <p:nvPr>
            <p:ph sz="half" idx="1"/>
          </p:nvPr>
        </p:nvSpPr>
        <p:spPr>
          <a:xfrm>
            <a:off x="4380855" y="1412489"/>
            <a:ext cx="3427283" cy="4363844"/>
          </a:xfrm>
        </p:spPr>
        <p:txBody>
          <a:bodyPr>
            <a:normAutofit/>
          </a:bodyPr>
          <a:lstStyle/>
          <a:p>
            <a:pPr marL="0" indent="0">
              <a:buNone/>
            </a:pPr>
            <a:endParaRPr lang="en-US" sz="2000" dirty="0"/>
          </a:p>
          <a:p>
            <a:pPr marL="0" indent="0">
              <a:buNone/>
            </a:pPr>
            <a:endParaRPr lang="en-US" sz="2000" dirty="0"/>
          </a:p>
          <a:p>
            <a:pPr marL="0" indent="0">
              <a:buNone/>
            </a:pPr>
            <a:r>
              <a:rPr lang="en-US" sz="2000" dirty="0"/>
              <a:t>To prove intent, you must have clear and convincing evidence that demonstrates that the FoodShare recipient knew that the act or omission was a violation of the FS program but committed the violation anyway.</a:t>
            </a:r>
          </a:p>
          <a:p>
            <a:endParaRPr lang="en-US" sz="2000" dirty="0"/>
          </a:p>
        </p:txBody>
      </p:sp>
      <p:cxnSp>
        <p:nvCxnSpPr>
          <p:cNvPr id="25" name="Straight Connector 24">
            <a:extLst>
              <a:ext uri="{FF2B5EF4-FFF2-40B4-BE49-F238E27FC236}">
                <a16:creationId xmlns:a16="http://schemas.microsoft.com/office/drawing/2014/main" xmlns="" id="{1F16A8D4-FE87-4604-88B2-394B5D1EB4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xmlns="" id="{79551718-EB7A-4C06-94EE-4A85AE564373}"/>
              </a:ext>
            </a:extLst>
          </p:cNvPr>
          <p:cNvSpPr>
            <a:spLocks noGrp="1"/>
          </p:cNvSpPr>
          <p:nvPr>
            <p:ph sz="half" idx="2"/>
          </p:nvPr>
        </p:nvSpPr>
        <p:spPr>
          <a:xfrm>
            <a:off x="8451604" y="1412489"/>
            <a:ext cx="3197701" cy="4363844"/>
          </a:xfrm>
        </p:spPr>
        <p:txBody>
          <a:bodyPr>
            <a:noAutofit/>
          </a:bodyPr>
          <a:lstStyle/>
          <a:p>
            <a:pPr marL="0" indent="0">
              <a:spcAft>
                <a:spcPts val="600"/>
              </a:spcAft>
              <a:buNone/>
            </a:pPr>
            <a:r>
              <a:rPr lang="en-US" sz="1600" dirty="0"/>
              <a:t>Evidence used to prove intent includes, but is not limited to:</a:t>
            </a:r>
          </a:p>
          <a:p>
            <a:pPr marL="285750" indent="-228600">
              <a:spcAft>
                <a:spcPts val="600"/>
              </a:spcAft>
              <a:buFont typeface="Arial" panose="020B0604020202020204" pitchFamily="34" charset="0"/>
              <a:buChar char="•"/>
            </a:pPr>
            <a:r>
              <a:rPr lang="en-US" sz="1600" dirty="0"/>
              <a:t>Notices </a:t>
            </a:r>
          </a:p>
          <a:p>
            <a:pPr marL="285750" indent="-228600">
              <a:spcAft>
                <a:spcPts val="600"/>
              </a:spcAft>
              <a:buFont typeface="Arial" panose="020B0604020202020204" pitchFamily="34" charset="0"/>
              <a:buChar char="•"/>
            </a:pPr>
            <a:r>
              <a:rPr lang="en-US" sz="1600" dirty="0"/>
              <a:t>Applications/SMRFs/Renewals</a:t>
            </a:r>
          </a:p>
          <a:p>
            <a:pPr marL="285750" indent="-228600">
              <a:spcAft>
                <a:spcPts val="600"/>
              </a:spcAft>
              <a:buFont typeface="Arial" panose="020B0604020202020204" pitchFamily="34" charset="0"/>
              <a:buChar char="•"/>
            </a:pPr>
            <a:r>
              <a:rPr lang="en-US" sz="1600" dirty="0"/>
              <a:t>Leases/Historic Wage Verification Forms/Written Statements</a:t>
            </a:r>
          </a:p>
          <a:p>
            <a:pPr marL="285750" indent="-228600">
              <a:spcAft>
                <a:spcPts val="600"/>
              </a:spcAft>
              <a:buFont typeface="Arial" panose="020B0604020202020204" pitchFamily="34" charset="0"/>
              <a:buChar char="•"/>
            </a:pPr>
            <a:r>
              <a:rPr lang="en-US" sz="1600" dirty="0"/>
              <a:t>Case Summary mailed after application or renewal</a:t>
            </a:r>
          </a:p>
          <a:p>
            <a:pPr marL="285750" indent="-228600">
              <a:spcAft>
                <a:spcPts val="600"/>
              </a:spcAft>
              <a:buFont typeface="Arial" panose="020B0604020202020204" pitchFamily="34" charset="0"/>
              <a:buChar char="•"/>
            </a:pPr>
            <a:r>
              <a:rPr lang="en-US" sz="1600" dirty="0"/>
              <a:t>Case Comments</a:t>
            </a:r>
          </a:p>
          <a:p>
            <a:pPr marL="285750" indent="-228600">
              <a:spcAft>
                <a:spcPts val="600"/>
              </a:spcAft>
              <a:buFont typeface="Arial" panose="020B0604020202020204" pitchFamily="34" charset="0"/>
              <a:buChar char="•"/>
            </a:pPr>
            <a:r>
              <a:rPr lang="en-US" sz="1600" dirty="0"/>
              <a:t>EBT Edge for WI usage history</a:t>
            </a:r>
          </a:p>
          <a:p>
            <a:pPr marL="285750" indent="-228600">
              <a:spcAft>
                <a:spcPts val="600"/>
              </a:spcAft>
              <a:buFont typeface="Arial" panose="020B0604020202020204" pitchFamily="34" charset="0"/>
              <a:buChar char="•"/>
            </a:pPr>
            <a:r>
              <a:rPr lang="en-US" sz="1600" dirty="0"/>
              <a:t>CSI Investigation reports</a:t>
            </a:r>
          </a:p>
          <a:p>
            <a:pPr marL="285750" indent="-228600">
              <a:spcAft>
                <a:spcPts val="600"/>
              </a:spcAft>
              <a:buFont typeface="Arial" panose="020B0604020202020204" pitchFamily="34" charset="0"/>
              <a:buChar char="•"/>
            </a:pPr>
            <a:r>
              <a:rPr lang="en-US" sz="1600" dirty="0"/>
              <a:t>Other state FS benefit history</a:t>
            </a:r>
          </a:p>
          <a:p>
            <a:pPr marL="285750" indent="-228600">
              <a:spcAft>
                <a:spcPts val="600"/>
              </a:spcAft>
              <a:buFont typeface="Arial" panose="020B0604020202020204" pitchFamily="34" charset="0"/>
              <a:buChar char="•"/>
            </a:pPr>
            <a:r>
              <a:rPr lang="en-US" sz="1600" dirty="0"/>
              <a:t>Other state EBT usage history</a:t>
            </a:r>
          </a:p>
        </p:txBody>
      </p:sp>
      <p:sp>
        <p:nvSpPr>
          <p:cNvPr id="2" name="Slide Number Placeholder 1">
            <a:extLst>
              <a:ext uri="{FF2B5EF4-FFF2-40B4-BE49-F238E27FC236}">
                <a16:creationId xmlns:a16="http://schemas.microsoft.com/office/drawing/2014/main" xmlns="" id="{629DC952-DCAC-44F8-BA50-6030D515F13B}"/>
              </a:ext>
            </a:extLst>
          </p:cNvPr>
          <p:cNvSpPr>
            <a:spLocks noGrp="1"/>
          </p:cNvSpPr>
          <p:nvPr>
            <p:ph type="sldNum" sz="quarter" idx="12"/>
          </p:nvPr>
        </p:nvSpPr>
        <p:spPr>
          <a:xfrm>
            <a:off x="9202366" y="6356350"/>
            <a:ext cx="2151434" cy="365125"/>
          </a:xfrm>
          <a:prstGeom prst="ellipse">
            <a:avLst/>
          </a:prstGeom>
        </p:spPr>
        <p:txBody>
          <a:bodyPr>
            <a:normAutofit/>
          </a:bodyPr>
          <a:lstStyle/>
          <a:p>
            <a:pPr>
              <a:lnSpc>
                <a:spcPct val="90000"/>
              </a:lnSpc>
              <a:spcAft>
                <a:spcPts val="600"/>
              </a:spcAft>
            </a:pPr>
            <a:fld id="{AF3C02A4-BEBB-448E-870D-CB006BDCD0D7}" type="slidenum">
              <a:rPr lang="en-US"/>
              <a:pPr>
                <a:lnSpc>
                  <a:spcPct val="90000"/>
                </a:lnSpc>
                <a:spcAft>
                  <a:spcPts val="600"/>
                </a:spcAft>
              </a:pPr>
              <a:t>15</a:t>
            </a:fld>
            <a:endParaRPr lang="en-US"/>
          </a:p>
        </p:txBody>
      </p:sp>
    </p:spTree>
    <p:extLst>
      <p:ext uri="{BB962C8B-B14F-4D97-AF65-F5344CB8AC3E}">
        <p14:creationId xmlns:p14="http://schemas.microsoft.com/office/powerpoint/2010/main" val="2269081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6">
            <a:extLst>
              <a:ext uri="{FF2B5EF4-FFF2-40B4-BE49-F238E27FC236}">
                <a16:creationId xmlns:a16="http://schemas.microsoft.com/office/drawing/2014/main" xmlns=""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8">
            <a:extLst>
              <a:ext uri="{FF2B5EF4-FFF2-40B4-BE49-F238E27FC236}">
                <a16:creationId xmlns:a16="http://schemas.microsoft.com/office/drawing/2014/main" xmlns=""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0">
            <a:extLst>
              <a:ext uri="{FF2B5EF4-FFF2-40B4-BE49-F238E27FC236}">
                <a16:creationId xmlns:a16="http://schemas.microsoft.com/office/drawing/2014/main" xmlns=""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xmlns="" id="{3A7B71F6-E3DE-4FB1-B6ED-3FC56EA1C42D}"/>
              </a:ext>
            </a:extLst>
          </p:cNvPr>
          <p:cNvSpPr txBox="1"/>
          <p:nvPr/>
        </p:nvSpPr>
        <p:spPr>
          <a:xfrm>
            <a:off x="1163782" y="1856509"/>
            <a:ext cx="10654145" cy="4361411"/>
          </a:xfrm>
          <a:prstGeom prst="rect">
            <a:avLst/>
          </a:prstGeom>
        </p:spPr>
        <p:txBody>
          <a:bodyPr vert="horz" lIns="91440" tIns="45720" rIns="91440" bIns="45720" rtlCol="0" anchor="t">
            <a:normAutofit/>
          </a:bodyPr>
          <a:lstStyle/>
          <a:p>
            <a:pPr>
              <a:lnSpc>
                <a:spcPct val="90000"/>
              </a:lnSpc>
              <a:spcAft>
                <a:spcPts val="600"/>
              </a:spcAft>
            </a:pPr>
            <a:r>
              <a:rPr lang="en-US" sz="2000" dirty="0"/>
              <a:t>Closing Thoughts</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While we are unable to enter standard overpayments at this time, you should still refer a case for overpayment/fraud if you find clear intent—client provided false information at application/renewal or client was open for benefits in another state but claimed to be living in WI.  </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If a client made multiple contacts with the Agency and failed to report their change, but there was no renewal or application, it may still be possible to pursue as a fraud in some instances.  Case comments are the key:</a:t>
            </a:r>
          </a:p>
          <a:p>
            <a:pPr marL="742950" lvl="1" indent="-228600">
              <a:lnSpc>
                <a:spcPct val="90000"/>
              </a:lnSpc>
              <a:spcAft>
                <a:spcPts val="600"/>
              </a:spcAft>
              <a:buFont typeface="Arial" panose="020B0604020202020204" pitchFamily="34" charset="0"/>
              <a:buChar char="•"/>
            </a:pPr>
            <a:r>
              <a:rPr lang="en-US" sz="2000" dirty="0"/>
              <a:t>Worker confirmed name, address, and household comp </a:t>
            </a:r>
          </a:p>
          <a:p>
            <a:pPr marL="742950" lvl="1" indent="-228600">
              <a:lnSpc>
                <a:spcPct val="90000"/>
              </a:lnSpc>
              <a:spcAft>
                <a:spcPts val="600"/>
              </a:spcAft>
              <a:buFont typeface="Arial" panose="020B0604020202020204" pitchFamily="34" charset="0"/>
              <a:buChar char="•"/>
            </a:pPr>
            <a:r>
              <a:rPr lang="en-US" sz="2000" dirty="0"/>
              <a:t>Worker questioned client regarding how expenses are being met with no employment </a:t>
            </a:r>
          </a:p>
          <a:p>
            <a:pPr>
              <a:lnSpc>
                <a:spcPct val="90000"/>
              </a:lnSpc>
              <a:spcAft>
                <a:spcPts val="600"/>
              </a:spcAft>
            </a:pPr>
            <a:r>
              <a:rPr lang="en-US" sz="1900" dirty="0"/>
              <a:t>	</a:t>
            </a:r>
          </a:p>
        </p:txBody>
      </p:sp>
      <p:sp>
        <p:nvSpPr>
          <p:cNvPr id="3" name="Slide Number Placeholder 2">
            <a:extLst>
              <a:ext uri="{FF2B5EF4-FFF2-40B4-BE49-F238E27FC236}">
                <a16:creationId xmlns:a16="http://schemas.microsoft.com/office/drawing/2014/main" xmlns="" id="{9393B0CB-900F-4A45-B3CF-6B5F1EFC2900}"/>
              </a:ext>
            </a:extLst>
          </p:cNvPr>
          <p:cNvSpPr>
            <a:spLocks noGrp="1"/>
          </p:cNvSpPr>
          <p:nvPr>
            <p:ph type="sldNum" sz="quarter" idx="12"/>
          </p:nvPr>
        </p:nvSpPr>
        <p:spPr/>
        <p:txBody>
          <a:bodyPr/>
          <a:lstStyle/>
          <a:p>
            <a:fld id="{AF3C02A4-BEBB-448E-870D-CB006BDCD0D7}" type="slidenum">
              <a:rPr lang="en-US" smtClean="0"/>
              <a:t>16</a:t>
            </a:fld>
            <a:endParaRPr lang="en-US"/>
          </a:p>
        </p:txBody>
      </p:sp>
    </p:spTree>
    <p:extLst>
      <p:ext uri="{BB962C8B-B14F-4D97-AF65-F5344CB8AC3E}">
        <p14:creationId xmlns:p14="http://schemas.microsoft.com/office/powerpoint/2010/main" val="1118357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6">
            <a:extLst>
              <a:ext uri="{FF2B5EF4-FFF2-40B4-BE49-F238E27FC236}">
                <a16:creationId xmlns:a16="http://schemas.microsoft.com/office/drawing/2014/main" xmlns="" id="{B6C29DB0-17E9-42FF-986E-0B7F493F4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6">
            <a:extLst>
              <a:ext uri="{FF2B5EF4-FFF2-40B4-BE49-F238E27FC236}">
                <a16:creationId xmlns:a16="http://schemas.microsoft.com/office/drawing/2014/main" xmlns="" id="{115AD956-A5B6-4760-B8B2-11E2DF6B02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7" name="Graphic 6" descr="Question mark">
            <a:extLst>
              <a:ext uri="{FF2B5EF4-FFF2-40B4-BE49-F238E27FC236}">
                <a16:creationId xmlns:a16="http://schemas.microsoft.com/office/drawing/2014/main" xmlns="" id="{94CBDEC5-F742-ACB7-CF87-0C0747B18E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480173" y="1790732"/>
            <a:ext cx="3267942" cy="3267942"/>
          </a:xfrm>
          <a:prstGeom prst="rect">
            <a:avLst/>
          </a:prstGeom>
        </p:spPr>
      </p:pic>
      <p:sp>
        <p:nvSpPr>
          <p:cNvPr id="3" name="TextBox 2">
            <a:extLst>
              <a:ext uri="{FF2B5EF4-FFF2-40B4-BE49-F238E27FC236}">
                <a16:creationId xmlns:a16="http://schemas.microsoft.com/office/drawing/2014/main" xmlns="" id="{00C7A6D6-1E41-434E-8203-7B8033D48FD3}"/>
              </a:ext>
            </a:extLst>
          </p:cNvPr>
          <p:cNvSpPr txBox="1"/>
          <p:nvPr/>
        </p:nvSpPr>
        <p:spPr>
          <a:xfrm>
            <a:off x="5911158" y="2706865"/>
            <a:ext cx="5383652" cy="3470097"/>
          </a:xfrm>
          <a:prstGeom prst="rect">
            <a:avLst/>
          </a:prstGeom>
        </p:spPr>
        <p:txBody>
          <a:bodyPr vert="horz" lIns="91440" tIns="45720" rIns="91440" bIns="45720" rtlCol="0">
            <a:normAutofit/>
          </a:bodyPr>
          <a:lstStyle/>
          <a:p>
            <a:pPr algn="ctr">
              <a:lnSpc>
                <a:spcPct val="90000"/>
              </a:lnSpc>
              <a:spcAft>
                <a:spcPts val="600"/>
              </a:spcAft>
            </a:pPr>
            <a:r>
              <a:rPr lang="en-US" sz="8000" dirty="0"/>
              <a:t>Questions?</a:t>
            </a:r>
          </a:p>
        </p:txBody>
      </p:sp>
      <p:sp>
        <p:nvSpPr>
          <p:cNvPr id="2" name="Slide Number Placeholder 1">
            <a:extLst>
              <a:ext uri="{FF2B5EF4-FFF2-40B4-BE49-F238E27FC236}">
                <a16:creationId xmlns:a16="http://schemas.microsoft.com/office/drawing/2014/main" xmlns="" id="{DA13FCA4-5369-4C14-A4E2-48E74DED9A86}"/>
              </a:ext>
            </a:extLst>
          </p:cNvPr>
          <p:cNvSpPr>
            <a:spLocks noGrp="1"/>
          </p:cNvSpPr>
          <p:nvPr>
            <p:ph type="sldNum" sz="quarter" idx="12"/>
          </p:nvPr>
        </p:nvSpPr>
        <p:spPr/>
        <p:txBody>
          <a:bodyPr/>
          <a:lstStyle/>
          <a:p>
            <a:fld id="{AF3C02A4-BEBB-448E-870D-CB006BDCD0D7}" type="slidenum">
              <a:rPr lang="en-US" smtClean="0"/>
              <a:t>17</a:t>
            </a:fld>
            <a:endParaRPr lang="en-US"/>
          </a:p>
        </p:txBody>
      </p:sp>
    </p:spTree>
    <p:extLst>
      <p:ext uri="{BB962C8B-B14F-4D97-AF65-F5344CB8AC3E}">
        <p14:creationId xmlns:p14="http://schemas.microsoft.com/office/powerpoint/2010/main" val="357768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7" name="Picture 276">
            <a:extLst>
              <a:ext uri="{FF2B5EF4-FFF2-40B4-BE49-F238E27FC236}">
                <a16:creationId xmlns:a16="http://schemas.microsoft.com/office/drawing/2014/main" xmlns="" id="{28A06C98-57D5-6BE8-3981-A4CD6D4CA2FE}"/>
              </a:ext>
            </a:extLst>
          </p:cNvPr>
          <p:cNvPicPr>
            <a:picLocks noChangeAspect="1"/>
          </p:cNvPicPr>
          <p:nvPr/>
        </p:nvPicPr>
        <p:blipFill rotWithShape="1">
          <a:blip r:embed="rId2"/>
          <a:srcRect t="9022" r="9091" b="14369"/>
          <a:stretch/>
        </p:blipFill>
        <p:spPr>
          <a:xfrm>
            <a:off x="20" y="10"/>
            <a:ext cx="12191980" cy="6857990"/>
          </a:xfrm>
          <a:prstGeom prst="rect">
            <a:avLst/>
          </a:prstGeom>
        </p:spPr>
      </p:pic>
      <p:sp>
        <p:nvSpPr>
          <p:cNvPr id="302" name="Rectangle 176">
            <a:extLst>
              <a:ext uri="{FF2B5EF4-FFF2-40B4-BE49-F238E27FC236}">
                <a16:creationId xmlns:a16="http://schemas.microsoft.com/office/drawing/2014/main" xmlns="" id="{86C7B4A1-154A-4DF0-AC46-F88D75A2E0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FE808412-0FED-4EA9-9586-C8258199E5C4}"/>
              </a:ext>
            </a:extLst>
          </p:cNvPr>
          <p:cNvSpPr txBox="1"/>
          <p:nvPr/>
        </p:nvSpPr>
        <p:spPr>
          <a:xfrm>
            <a:off x="594804" y="640263"/>
            <a:ext cx="6619811" cy="134497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a:latin typeface="+mj-lt"/>
                <a:ea typeface="+mj-ea"/>
                <a:cs typeface="+mj-cs"/>
              </a:rPr>
              <a:t>Table of Contents</a:t>
            </a:r>
          </a:p>
          <a:p>
            <a:pPr>
              <a:lnSpc>
                <a:spcPct val="90000"/>
              </a:lnSpc>
              <a:spcBef>
                <a:spcPct val="0"/>
              </a:spcBef>
              <a:spcAft>
                <a:spcPts val="600"/>
              </a:spcAft>
            </a:pPr>
            <a:endParaRPr lang="en-US" sz="4000">
              <a:latin typeface="+mj-lt"/>
              <a:ea typeface="+mj-ea"/>
              <a:cs typeface="+mj-cs"/>
            </a:endParaRPr>
          </a:p>
        </p:txBody>
      </p:sp>
      <p:sp>
        <p:nvSpPr>
          <p:cNvPr id="2" name="Slide Number Placeholder 1">
            <a:extLst>
              <a:ext uri="{FF2B5EF4-FFF2-40B4-BE49-F238E27FC236}">
                <a16:creationId xmlns:a16="http://schemas.microsoft.com/office/drawing/2014/main" xmlns="" id="{8FC757BF-E307-4B4B-811C-125FA992138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AF3C02A4-BEBB-448E-870D-CB006BDCD0D7}" type="slidenum">
              <a:rPr lang="en-US">
                <a:solidFill>
                  <a:srgbClr val="FFFFFF"/>
                </a:solidFill>
                <a:latin typeface="Calibri" panose="020F0502020204030204"/>
              </a:rPr>
              <a:pPr>
                <a:spcAft>
                  <a:spcPts val="600"/>
                </a:spcAft>
                <a:defRPr/>
              </a:pPr>
              <a:t>2</a:t>
            </a:fld>
            <a:endParaRPr lang="en-US">
              <a:solidFill>
                <a:srgbClr val="FFFFFF"/>
              </a:solidFill>
              <a:latin typeface="Calibri" panose="020F0502020204030204"/>
            </a:endParaRPr>
          </a:p>
        </p:txBody>
      </p:sp>
      <p:graphicFrame>
        <p:nvGraphicFramePr>
          <p:cNvPr id="5" name="TextBox 2">
            <a:extLst>
              <a:ext uri="{FF2B5EF4-FFF2-40B4-BE49-F238E27FC236}">
                <a16:creationId xmlns:a16="http://schemas.microsoft.com/office/drawing/2014/main" xmlns="" id="{E42E47E7-4838-09A0-E7FB-448F2DA7D628}"/>
              </a:ext>
            </a:extLst>
          </p:cNvPr>
          <p:cNvGraphicFramePr/>
          <p:nvPr>
            <p:extLst>
              <p:ext uri="{D42A27DB-BD31-4B8C-83A1-F6EECF244321}">
                <p14:modId xmlns:p14="http://schemas.microsoft.com/office/powerpoint/2010/main" val="3803236617"/>
              </p:ext>
            </p:extLst>
          </p:nvPr>
        </p:nvGraphicFramePr>
        <p:xfrm>
          <a:off x="594109" y="2121763"/>
          <a:ext cx="6620505" cy="3773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306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C8050608-91D2-4D70-B0D4-BB5577234F27}"/>
              </a:ext>
            </a:extLst>
          </p:cNvPr>
          <p:cNvSpPr txBox="1"/>
          <p:nvPr/>
        </p:nvSpPr>
        <p:spPr>
          <a:xfrm>
            <a:off x="4447308" y="591344"/>
            <a:ext cx="6906491" cy="5585619"/>
          </a:xfrm>
          <a:prstGeom prst="rect">
            <a:avLst/>
          </a:prstGeom>
        </p:spPr>
        <p:txBody>
          <a:bodyPr vert="horz" lIns="91440" tIns="45720" rIns="91440" bIns="45720" rtlCol="0" anchor="ctr">
            <a:normAutofit fontScale="92500" lnSpcReduction="20000"/>
          </a:bodyPr>
          <a:lstStyle/>
          <a:p>
            <a:pPr indent="-228600">
              <a:lnSpc>
                <a:spcPct val="90000"/>
              </a:lnSpc>
              <a:spcBef>
                <a:spcPts val="0"/>
              </a:spcBef>
              <a:spcAft>
                <a:spcPts val="1000"/>
              </a:spcAft>
              <a:buFont typeface="Arial" panose="020B0604020202020204" pitchFamily="34" charset="0"/>
              <a:buChar char="•"/>
            </a:pPr>
            <a:endParaRPr lang="en-US" b="1" i="0" u="sng" strike="noStrike" dirty="0">
              <a:effectLst/>
            </a:endParaRPr>
          </a:p>
          <a:p>
            <a:pPr>
              <a:lnSpc>
                <a:spcPct val="90000"/>
              </a:lnSpc>
              <a:spcBef>
                <a:spcPts val="0"/>
              </a:spcBef>
              <a:spcAft>
                <a:spcPts val="1000"/>
              </a:spcAft>
            </a:pPr>
            <a:r>
              <a:rPr lang="en-US" b="1" i="0" u="sng" strike="noStrike" dirty="0">
                <a:effectLst/>
              </a:rPr>
              <a:t>FoodShare Handbook 3.14.1 Intentional Program Violation (IPV) Disqualification</a:t>
            </a:r>
          </a:p>
          <a:p>
            <a:pPr>
              <a:lnSpc>
                <a:spcPct val="90000"/>
              </a:lnSpc>
              <a:spcBef>
                <a:spcPts val="0"/>
              </a:spcBef>
              <a:spcAft>
                <a:spcPts val="1000"/>
              </a:spcAft>
            </a:pPr>
            <a:endParaRPr lang="en-US" b="1" i="0" u="sng" strike="noStrike" dirty="0">
              <a:effectLst/>
            </a:endParaRPr>
          </a:p>
          <a:p>
            <a:pPr>
              <a:lnSpc>
                <a:spcPct val="90000"/>
              </a:lnSpc>
              <a:spcBef>
                <a:spcPts val="0"/>
              </a:spcBef>
              <a:spcAft>
                <a:spcPts val="1000"/>
              </a:spcAft>
            </a:pPr>
            <a:r>
              <a:rPr lang="en-US" b="0" i="0" u="none" strike="noStrike" dirty="0">
                <a:effectLst/>
              </a:rPr>
              <a:t>An applicant or member commits an Intentional Program Violation (IPV) when he or she intentionally:</a:t>
            </a:r>
          </a:p>
          <a:p>
            <a:pPr indent="-228600">
              <a:lnSpc>
                <a:spcPct val="90000"/>
              </a:lnSpc>
              <a:buFont typeface="Arial" panose="020B0604020202020204" pitchFamily="34" charset="0"/>
              <a:buChar char="•"/>
            </a:pPr>
            <a:r>
              <a:rPr lang="en-US" b="0" i="0" dirty="0">
                <a:effectLst/>
              </a:rPr>
              <a:t>Makes a false or misleading statement or misrepresents, conceals, or withholds facts, including but not limited to their identity, who he or she is living with, or which state they live in, to become eligible or to remain eligible for benefits; or</a:t>
            </a:r>
          </a:p>
          <a:p>
            <a:pPr indent="-228600">
              <a:lnSpc>
                <a:spcPct val="90000"/>
              </a:lnSpc>
              <a:buFont typeface="Arial" panose="020B0604020202020204" pitchFamily="34" charset="0"/>
              <a:buChar char="•"/>
            </a:pPr>
            <a:r>
              <a:rPr lang="en-US" b="0" i="0" dirty="0">
                <a:effectLst/>
              </a:rPr>
              <a:t>Commits any act that constitutes a violation of the Food and Nutrition Act of 2008, the Supplemental Nutrition Assistance Program Regulations, or any Wisconsin statute for the purpose of using, presenting, transferring, acquiring, receiving, possessing, or trafficking of FoodShare benefits or QUEST cards.</a:t>
            </a:r>
          </a:p>
          <a:p>
            <a:pPr>
              <a:lnSpc>
                <a:spcPct val="90000"/>
              </a:lnSpc>
            </a:pPr>
            <a:endParaRPr lang="en-US" b="0" i="0" dirty="0">
              <a:effectLst/>
            </a:endParaRPr>
          </a:p>
          <a:p>
            <a:pPr>
              <a:lnSpc>
                <a:spcPct val="90000"/>
              </a:lnSpc>
            </a:pPr>
            <a:endParaRPr lang="en-US" b="0" i="0" dirty="0">
              <a:effectLst/>
            </a:endParaRPr>
          </a:p>
          <a:p>
            <a:pPr indent="-228600">
              <a:lnSpc>
                <a:spcPct val="90000"/>
              </a:lnSpc>
              <a:buFont typeface="Arial" panose="020B0604020202020204" pitchFamily="34" charset="0"/>
              <a:buChar char="•"/>
            </a:pPr>
            <a:endParaRPr lang="en-US" b="0" i="0" dirty="0">
              <a:effectLst/>
            </a:endParaRPr>
          </a:p>
          <a:p>
            <a:pPr>
              <a:lnSpc>
                <a:spcPct val="90000"/>
              </a:lnSpc>
              <a:spcBef>
                <a:spcPts val="0"/>
              </a:spcBef>
              <a:spcAft>
                <a:spcPts val="1000"/>
              </a:spcAft>
            </a:pPr>
            <a:r>
              <a:rPr lang="en-US" b="0" i="0" u="none" strike="noStrike" dirty="0">
                <a:effectLst/>
              </a:rPr>
              <a:t>An IPV may be determined by the following means:</a:t>
            </a:r>
          </a:p>
          <a:p>
            <a:pPr indent="-228600">
              <a:lnSpc>
                <a:spcPct val="90000"/>
              </a:lnSpc>
              <a:buFont typeface="Arial" panose="020B0604020202020204" pitchFamily="34" charset="0"/>
              <a:buChar char="•"/>
            </a:pPr>
            <a:r>
              <a:rPr lang="en-US" b="0" i="0" dirty="0">
                <a:effectLst/>
              </a:rPr>
              <a:t>Federal, state, or local court order</a:t>
            </a:r>
          </a:p>
          <a:p>
            <a:pPr indent="-228600">
              <a:lnSpc>
                <a:spcPct val="90000"/>
              </a:lnSpc>
              <a:buFont typeface="Arial" panose="020B0604020202020204" pitchFamily="34" charset="0"/>
              <a:buChar char="•"/>
            </a:pPr>
            <a:r>
              <a:rPr lang="en-US" b="0" i="0" dirty="0">
                <a:effectLst/>
              </a:rPr>
              <a:t>Administrative Disqualification Hearing (ADH) decision</a:t>
            </a:r>
          </a:p>
          <a:p>
            <a:pPr indent="-228600">
              <a:lnSpc>
                <a:spcPct val="90000"/>
              </a:lnSpc>
              <a:buFont typeface="Arial" panose="020B0604020202020204" pitchFamily="34" charset="0"/>
              <a:buChar char="•"/>
            </a:pPr>
            <a:r>
              <a:rPr lang="en-US" b="0" i="0" dirty="0">
                <a:effectLst/>
              </a:rPr>
              <a:t>Pre-charge or pretrial diversion agreement initiated by a local district attorney and signed by the FoodShare member in accordance with federal requirements</a:t>
            </a:r>
          </a:p>
          <a:p>
            <a:pPr indent="-228600">
              <a:lnSpc>
                <a:spcPct val="90000"/>
              </a:lnSpc>
              <a:buFont typeface="Arial" panose="020B0604020202020204" pitchFamily="34" charset="0"/>
              <a:buChar char="•"/>
            </a:pPr>
            <a:r>
              <a:rPr lang="en-US" b="0" i="0" dirty="0">
                <a:effectLst/>
              </a:rPr>
              <a:t>A signed and completed “Waiver of Administrative Disqualification Hearing” form (</a:t>
            </a:r>
            <a:r>
              <a:rPr lang="en-US" b="0" i="0" u="sng" dirty="0">
                <a:effectLst/>
                <a:hlinkClick r:id="rId2"/>
              </a:rPr>
              <a:t>F-16039</a:t>
            </a:r>
            <a:r>
              <a:rPr lang="en-US" b="0" i="0" dirty="0">
                <a:effectLst/>
              </a:rPr>
              <a:t>)</a:t>
            </a:r>
          </a:p>
          <a:p>
            <a:pPr indent="-228600">
              <a:lnSpc>
                <a:spcPct val="90000"/>
              </a:lnSpc>
              <a:buFont typeface="Arial" panose="020B0604020202020204" pitchFamily="34" charset="0"/>
              <a:buChar char="•"/>
            </a:pPr>
            <a:endParaRPr lang="en-US" sz="1500" b="0" i="0" dirty="0">
              <a:effectLst/>
            </a:endParaRPr>
          </a:p>
        </p:txBody>
      </p:sp>
      <p:sp>
        <p:nvSpPr>
          <p:cNvPr id="3" name="Slide Number Placeholder 2">
            <a:extLst>
              <a:ext uri="{FF2B5EF4-FFF2-40B4-BE49-F238E27FC236}">
                <a16:creationId xmlns:a16="http://schemas.microsoft.com/office/drawing/2014/main" xmlns="" id="{5D4E206F-D935-4E79-B560-02FF6C01E125}"/>
              </a:ext>
            </a:extLst>
          </p:cNvPr>
          <p:cNvSpPr>
            <a:spLocks noGrp="1"/>
          </p:cNvSpPr>
          <p:nvPr>
            <p:ph type="sldNum" sz="quarter" idx="12"/>
          </p:nvPr>
        </p:nvSpPr>
        <p:spPr/>
        <p:txBody>
          <a:bodyPr/>
          <a:lstStyle/>
          <a:p>
            <a:fld id="{AF3C02A4-BEBB-448E-870D-CB006BDCD0D7}" type="slidenum">
              <a:rPr lang="en-US" smtClean="0"/>
              <a:t>3</a:t>
            </a:fld>
            <a:endParaRPr lang="en-US"/>
          </a:p>
        </p:txBody>
      </p:sp>
    </p:spTree>
    <p:extLst>
      <p:ext uri="{BB962C8B-B14F-4D97-AF65-F5344CB8AC3E}">
        <p14:creationId xmlns:p14="http://schemas.microsoft.com/office/powerpoint/2010/main" val="50306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xmlns=""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8C9D1DBB-87AC-4989-9D91-B3ED3A4D591B}"/>
              </a:ext>
            </a:extLst>
          </p:cNvPr>
          <p:cNvSpPr txBox="1"/>
          <p:nvPr/>
        </p:nvSpPr>
        <p:spPr>
          <a:xfrm>
            <a:off x="838200" y="557188"/>
            <a:ext cx="10515600" cy="1133499"/>
          </a:xfrm>
          <a:prstGeom prst="rect">
            <a:avLst/>
          </a:prstGeom>
        </p:spPr>
        <p:txBody>
          <a:bodyPr vert="horz" lIns="91440" tIns="45720" rIns="91440" bIns="45720" rtlCol="0" anchor="ctr">
            <a:normAutofit/>
          </a:bodyPr>
          <a:lstStyle/>
          <a:p>
            <a:pPr lvl="0" algn="ctr">
              <a:lnSpc>
                <a:spcPct val="90000"/>
              </a:lnSpc>
              <a:spcBef>
                <a:spcPct val="0"/>
              </a:spcBef>
              <a:spcAft>
                <a:spcPts val="600"/>
              </a:spcAft>
            </a:pPr>
            <a:r>
              <a:rPr lang="en-US" sz="3600" b="1" u="sng" kern="1200">
                <a:solidFill>
                  <a:schemeClr val="tx1"/>
                </a:solidFill>
                <a:latin typeface="+mj-lt"/>
                <a:ea typeface="+mj-ea"/>
                <a:cs typeface="+mj-cs"/>
              </a:rPr>
              <a:t>FoodShare Handbook 3.14.1.1  Period of Ineligibility</a:t>
            </a:r>
            <a:endParaRPr lang="en-US" sz="3600" kern="1200">
              <a:solidFill>
                <a:schemeClr val="tx1"/>
              </a:solidFill>
              <a:latin typeface="+mj-lt"/>
              <a:ea typeface="+mj-ea"/>
              <a:cs typeface="+mj-cs"/>
            </a:endParaRPr>
          </a:p>
        </p:txBody>
      </p:sp>
      <p:graphicFrame>
        <p:nvGraphicFramePr>
          <p:cNvPr id="23" name="TextBox 1">
            <a:extLst>
              <a:ext uri="{FF2B5EF4-FFF2-40B4-BE49-F238E27FC236}">
                <a16:creationId xmlns:a16="http://schemas.microsoft.com/office/drawing/2014/main" xmlns="" id="{574B3772-9864-FA5E-FFC9-83FCEA0DDED3}"/>
              </a:ext>
            </a:extLst>
          </p:cNvPr>
          <p:cNvGraphicFramePr/>
          <p:nvPr>
            <p:extLst>
              <p:ext uri="{D42A27DB-BD31-4B8C-83A1-F6EECF244321}">
                <p14:modId xmlns:p14="http://schemas.microsoft.com/office/powerpoint/2010/main" val="344124142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xmlns="" id="{5BC8C3F8-2AE8-4CB3-8F5C-97F9244DFEA9}"/>
              </a:ext>
            </a:extLst>
          </p:cNvPr>
          <p:cNvSpPr>
            <a:spLocks noGrp="1"/>
          </p:cNvSpPr>
          <p:nvPr>
            <p:ph type="sldNum" sz="quarter" idx="12"/>
          </p:nvPr>
        </p:nvSpPr>
        <p:spPr/>
        <p:txBody>
          <a:bodyPr/>
          <a:lstStyle/>
          <a:p>
            <a:fld id="{AF3C02A4-BEBB-448E-870D-CB006BDCD0D7}" type="slidenum">
              <a:rPr lang="en-US" smtClean="0"/>
              <a:t>4</a:t>
            </a:fld>
            <a:endParaRPr lang="en-US"/>
          </a:p>
        </p:txBody>
      </p:sp>
    </p:spTree>
    <p:extLst>
      <p:ext uri="{BB962C8B-B14F-4D97-AF65-F5344CB8AC3E}">
        <p14:creationId xmlns:p14="http://schemas.microsoft.com/office/powerpoint/2010/main" val="48027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xmlns="" id="{191B0F8C-108A-4363-BEA3-2F0FA773DB6E}"/>
              </a:ext>
            </a:extLst>
          </p:cNvPr>
          <p:cNvSpPr txBox="1"/>
          <p:nvPr/>
        </p:nvSpPr>
        <p:spPr>
          <a:xfrm>
            <a:off x="1004455" y="2105891"/>
            <a:ext cx="10515600" cy="3960236"/>
          </a:xfrm>
          <a:prstGeom prst="rect">
            <a:avLst/>
          </a:prstGeom>
        </p:spPr>
        <p:txBody>
          <a:bodyPr vert="horz" lIns="91440" tIns="45720" rIns="91440" bIns="45720" rtlCol="0">
            <a:normAutofit/>
          </a:bodyPr>
          <a:lstStyle/>
          <a:p>
            <a:pPr>
              <a:lnSpc>
                <a:spcPct val="90000"/>
              </a:lnSpc>
            </a:pPr>
            <a:endParaRPr lang="en-US" b="1" u="sng" dirty="0"/>
          </a:p>
          <a:p>
            <a:pPr indent="-228600">
              <a:lnSpc>
                <a:spcPct val="90000"/>
              </a:lnSpc>
              <a:buFont typeface="Arial" panose="020B0604020202020204" pitchFamily="34" charset="0"/>
              <a:buChar char="•"/>
            </a:pPr>
            <a:endParaRPr lang="en-US" b="1" u="sng" dirty="0"/>
          </a:p>
          <a:p>
            <a:pPr>
              <a:lnSpc>
                <a:spcPct val="90000"/>
              </a:lnSpc>
            </a:pPr>
            <a:endParaRPr lang="en-US" sz="2000" dirty="0"/>
          </a:p>
          <a:p>
            <a:pPr>
              <a:lnSpc>
                <a:spcPct val="90000"/>
              </a:lnSpc>
              <a:spcBef>
                <a:spcPts val="0"/>
              </a:spcBef>
              <a:spcAft>
                <a:spcPts val="1000"/>
              </a:spcAft>
            </a:pPr>
            <a:r>
              <a:rPr lang="en-US" sz="2000" b="0" i="0" u="none" strike="noStrike" dirty="0">
                <a:effectLst/>
              </a:rPr>
              <a:t>A person who makes a false or misleading statement, or misrepresents, conceals or withholds facts with respect to their identity or place of </a:t>
            </a:r>
            <a:r>
              <a:rPr lang="en-US" sz="2000" b="0" i="1" u="none" strike="noStrike" dirty="0">
                <a:effectLst/>
              </a:rPr>
              <a:t>residence</a:t>
            </a:r>
            <a:r>
              <a:rPr lang="en-US" sz="2000" b="0" i="0" u="none" strike="noStrike" dirty="0">
                <a:effectLst/>
              </a:rPr>
              <a:t> in order to simultaneously receive Wisconsin FoodShare benefits and SNAP benefits from any other state shall be ineligible for a period of </a:t>
            </a:r>
            <a:r>
              <a:rPr lang="en-US" sz="2000" b="0" i="0" u="sng" strike="noStrike" dirty="0">
                <a:effectLst/>
              </a:rPr>
              <a:t>10 years</a:t>
            </a:r>
            <a:r>
              <a:rPr lang="en-US" sz="2000" b="0" i="0" strike="noStrike" dirty="0">
                <a:effectLst/>
              </a:rPr>
              <a:t>.</a:t>
            </a:r>
          </a:p>
          <a:p>
            <a:pPr>
              <a:lnSpc>
                <a:spcPct val="90000"/>
              </a:lnSpc>
              <a:spcBef>
                <a:spcPts val="0"/>
              </a:spcBef>
              <a:spcAft>
                <a:spcPts val="1000"/>
              </a:spcAft>
            </a:pPr>
            <a:r>
              <a:rPr lang="en-US" sz="2000" b="0" i="0" u="none" strike="noStrike" dirty="0">
                <a:effectLst/>
              </a:rPr>
              <a:t>Before imposing the 10-year disqualification period:</a:t>
            </a:r>
          </a:p>
          <a:p>
            <a:pPr indent="-228600">
              <a:lnSpc>
                <a:spcPct val="90000"/>
              </a:lnSpc>
              <a:buFont typeface="Arial" panose="020B0604020202020204" pitchFamily="34" charset="0"/>
              <a:buChar char="•"/>
            </a:pPr>
            <a:r>
              <a:rPr lang="en-US" sz="2000" b="0" i="0" dirty="0">
                <a:effectLst/>
              </a:rPr>
              <a:t>A finding of fraud must be made by a state agency, or</a:t>
            </a:r>
          </a:p>
          <a:p>
            <a:pPr indent="-228600">
              <a:lnSpc>
                <a:spcPct val="90000"/>
              </a:lnSpc>
              <a:buFont typeface="Arial" panose="020B0604020202020204" pitchFamily="34" charset="0"/>
              <a:buChar char="•"/>
            </a:pPr>
            <a:r>
              <a:rPr lang="en-US" sz="2000" b="0" i="0" dirty="0">
                <a:effectLst/>
              </a:rPr>
              <a:t>A conviction of fraud must be entered by a state or federal court.</a:t>
            </a:r>
          </a:p>
          <a:p>
            <a:pPr indent="-228600">
              <a:lnSpc>
                <a:spcPct val="90000"/>
              </a:lnSpc>
              <a:spcBef>
                <a:spcPts val="0"/>
              </a:spcBef>
              <a:spcAft>
                <a:spcPts val="1000"/>
              </a:spcAft>
              <a:buFont typeface="Arial" panose="020B0604020202020204" pitchFamily="34" charset="0"/>
              <a:buChar char="•"/>
            </a:pPr>
            <a:r>
              <a:rPr lang="en-US" sz="2000" b="0" i="0" u="none" strike="noStrike" dirty="0">
                <a:effectLst/>
              </a:rPr>
              <a:t>The administrative disqualification hearing process, including the offer to sign the Waiver of Administrative Disqualification Hearing (</a:t>
            </a:r>
            <a:r>
              <a:rPr lang="en-US" sz="2000" b="0" i="0" u="sng" strike="noStrike" dirty="0">
                <a:effectLst/>
                <a:hlinkClick r:id="rId2"/>
              </a:rPr>
              <a:t>F-16039</a:t>
            </a:r>
            <a:r>
              <a:rPr lang="en-US" sz="2000" b="0" i="0" u="none" strike="noStrike" dirty="0">
                <a:effectLst/>
              </a:rPr>
              <a:t>), may be used for imposing this penalty.</a:t>
            </a:r>
          </a:p>
          <a:p>
            <a:pPr indent="-228600">
              <a:lnSpc>
                <a:spcPct val="90000"/>
              </a:lnSpc>
              <a:buFont typeface="Arial" panose="020B0604020202020204" pitchFamily="34" charset="0"/>
              <a:buChar char="•"/>
            </a:pPr>
            <a:endParaRPr lang="en-US" sz="1700" dirty="0"/>
          </a:p>
        </p:txBody>
      </p:sp>
      <p:sp>
        <p:nvSpPr>
          <p:cNvPr id="3" name="TextBox 2">
            <a:extLst>
              <a:ext uri="{FF2B5EF4-FFF2-40B4-BE49-F238E27FC236}">
                <a16:creationId xmlns:a16="http://schemas.microsoft.com/office/drawing/2014/main" xmlns="" id="{30B2E083-7367-4BBA-8B64-6D3EF6A8D56A}"/>
              </a:ext>
            </a:extLst>
          </p:cNvPr>
          <p:cNvSpPr txBox="1"/>
          <p:nvPr/>
        </p:nvSpPr>
        <p:spPr>
          <a:xfrm>
            <a:off x="808384" y="623455"/>
            <a:ext cx="10711672" cy="757130"/>
          </a:xfrm>
          <a:prstGeom prst="rect">
            <a:avLst/>
          </a:prstGeom>
          <a:noFill/>
        </p:spPr>
        <p:txBody>
          <a:bodyPr wrap="square" rtlCol="0">
            <a:spAutoFit/>
          </a:bodyPr>
          <a:lstStyle/>
          <a:p>
            <a:pPr>
              <a:lnSpc>
                <a:spcPct val="90000"/>
              </a:lnSpc>
            </a:pPr>
            <a:r>
              <a:rPr lang="en-US" sz="2400" b="1" u="sng" dirty="0"/>
              <a:t>FoodShare Handbook 3.14.1.2 IPV Disqualification for Receipt of SNAP Benefits from Multiple States</a:t>
            </a:r>
          </a:p>
        </p:txBody>
      </p:sp>
      <p:sp>
        <p:nvSpPr>
          <p:cNvPr id="4" name="Slide Number Placeholder 3">
            <a:extLst>
              <a:ext uri="{FF2B5EF4-FFF2-40B4-BE49-F238E27FC236}">
                <a16:creationId xmlns:a16="http://schemas.microsoft.com/office/drawing/2014/main" xmlns="" id="{6EF897F3-7C86-4256-906B-F8859E168B24}"/>
              </a:ext>
            </a:extLst>
          </p:cNvPr>
          <p:cNvSpPr>
            <a:spLocks noGrp="1"/>
          </p:cNvSpPr>
          <p:nvPr>
            <p:ph type="sldNum" sz="quarter" idx="12"/>
          </p:nvPr>
        </p:nvSpPr>
        <p:spPr/>
        <p:txBody>
          <a:bodyPr/>
          <a:lstStyle/>
          <a:p>
            <a:fld id="{AF3C02A4-BEBB-448E-870D-CB006BDCD0D7}" type="slidenum">
              <a:rPr lang="en-US" smtClean="0"/>
              <a:t>5</a:t>
            </a:fld>
            <a:endParaRPr lang="en-US"/>
          </a:p>
        </p:txBody>
      </p:sp>
    </p:spTree>
    <p:extLst>
      <p:ext uri="{BB962C8B-B14F-4D97-AF65-F5344CB8AC3E}">
        <p14:creationId xmlns:p14="http://schemas.microsoft.com/office/powerpoint/2010/main" val="70410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xmlns="" id="{623093B5-69D3-4045-9100-DC4BBA853F91}"/>
              </a:ext>
            </a:extLst>
          </p:cNvPr>
          <p:cNvSpPr txBox="1"/>
          <p:nvPr/>
        </p:nvSpPr>
        <p:spPr>
          <a:xfrm>
            <a:off x="467362" y="662610"/>
            <a:ext cx="5929328" cy="5514354"/>
          </a:xfrm>
          <a:prstGeom prst="rect">
            <a:avLst/>
          </a:prstGeom>
        </p:spPr>
        <p:txBody>
          <a:bodyPr vert="horz" lIns="91440" tIns="45720" rIns="91440" bIns="45720" rtlCol="0">
            <a:noAutofit/>
          </a:bodyPr>
          <a:lstStyle/>
          <a:p>
            <a:pPr algn="ctr">
              <a:lnSpc>
                <a:spcPct val="90000"/>
              </a:lnSpc>
              <a:spcAft>
                <a:spcPts val="600"/>
              </a:spcAft>
            </a:pPr>
            <a:r>
              <a:rPr lang="en-US" b="1" u="sng" dirty="0"/>
              <a:t>Status of Overpayments and Fraud NOW (2022)</a:t>
            </a:r>
          </a:p>
          <a:p>
            <a:pPr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Presently (07/22), Agencies are not to be entering agency or client error FS/MA overpayments.  </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Further, the State has terminated all the FS/MA overpayments entered during the pandemic time period—for dates within the pandemic time period—unless they are being pursued for fraud.</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At this point in time, we are not able to enter new FS/MA overpayments, including those for a fraud case, until we obtain an IPV through court, pre-charge diversion hearings, or ADH (Administrative Disqualification Hearings).</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In Rock County, we are referring Fraud cases with overpayments over $3,500.00 to the District Attorney’s Office to start the Pre-Charge Diversion process.  Cases with overpayments less than $3,500.00 are being sent through the ADH process.  </a:t>
            </a:r>
          </a:p>
        </p:txBody>
      </p:sp>
      <p:sp>
        <p:nvSpPr>
          <p:cNvPr id="43" name="Oval 42">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Block Arc 44">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Freeform: Shape 46">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49" name="Straight Connector 48">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51" name="Freeform: Shape 50">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3" name="Arc 52">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xmlns="" id="{DA82DEC3-20EB-4FB7-8856-176157C9CB2C}"/>
              </a:ext>
            </a:extLst>
          </p:cNvPr>
          <p:cNvSpPr>
            <a:spLocks noGrp="1"/>
          </p:cNvSpPr>
          <p:nvPr>
            <p:ph type="sldNum" sz="quarter" idx="12"/>
          </p:nvPr>
        </p:nvSpPr>
        <p:spPr/>
        <p:txBody>
          <a:bodyPr/>
          <a:lstStyle/>
          <a:p>
            <a:fld id="{AF3C02A4-BEBB-448E-870D-CB006BDCD0D7}" type="slidenum">
              <a:rPr lang="en-US" smtClean="0"/>
              <a:t>6</a:t>
            </a:fld>
            <a:endParaRPr lang="en-US"/>
          </a:p>
        </p:txBody>
      </p:sp>
    </p:spTree>
    <p:extLst>
      <p:ext uri="{BB962C8B-B14F-4D97-AF65-F5344CB8AC3E}">
        <p14:creationId xmlns:p14="http://schemas.microsoft.com/office/powerpoint/2010/main" val="383552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B0F193D-A8F8-4B8F-44C6-AC7D0BC81DD2}"/>
              </a:ext>
            </a:extLst>
          </p:cNvPr>
          <p:cNvPicPr>
            <a:picLocks noChangeAspect="1"/>
          </p:cNvPicPr>
          <p:nvPr/>
        </p:nvPicPr>
        <p:blipFill rotWithShape="1">
          <a:blip r:embed="rId2"/>
          <a:srcRect t="23391" r="9091"/>
          <a:stretch/>
        </p:blipFill>
        <p:spPr>
          <a:xfrm>
            <a:off x="20" y="10"/>
            <a:ext cx="12191980" cy="6857990"/>
          </a:xfrm>
          <a:prstGeom prst="rect">
            <a:avLst/>
          </a:prstGeom>
        </p:spPr>
      </p:pic>
      <p:sp>
        <p:nvSpPr>
          <p:cNvPr id="37" name="Rectangle 36">
            <a:extLst>
              <a:ext uri="{FF2B5EF4-FFF2-40B4-BE49-F238E27FC236}">
                <a16:creationId xmlns:a16="http://schemas.microsoft.com/office/drawing/2014/main" xmlns="" id="{86C7B4A1-154A-4DF0-AC46-F88D75A2E0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xmlns="" id="{29430E18-E815-4476-A63B-FB0715E47A7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AF3C02A4-BEBB-448E-870D-CB006BDCD0D7}" type="slidenum">
              <a:rPr lang="en-US">
                <a:solidFill>
                  <a:srgbClr val="FFFFFF"/>
                </a:solidFill>
                <a:latin typeface="Calibri" panose="020F0502020204030204"/>
              </a:rPr>
              <a:pPr>
                <a:spcAft>
                  <a:spcPts val="600"/>
                </a:spcAft>
                <a:defRPr/>
              </a:pPr>
              <a:t>7</a:t>
            </a:fld>
            <a:endParaRPr lang="en-US">
              <a:solidFill>
                <a:srgbClr val="FFFFFF"/>
              </a:solidFill>
              <a:latin typeface="Calibri" panose="020F0502020204030204"/>
            </a:endParaRPr>
          </a:p>
        </p:txBody>
      </p:sp>
      <p:graphicFrame>
        <p:nvGraphicFramePr>
          <p:cNvPr id="4" name="TextBox 1">
            <a:extLst>
              <a:ext uri="{FF2B5EF4-FFF2-40B4-BE49-F238E27FC236}">
                <a16:creationId xmlns:a16="http://schemas.microsoft.com/office/drawing/2014/main" xmlns="" id="{11B59401-9977-DD20-5585-BE9471F41F90}"/>
              </a:ext>
            </a:extLst>
          </p:cNvPr>
          <p:cNvGraphicFramePr/>
          <p:nvPr>
            <p:extLst>
              <p:ext uri="{D42A27DB-BD31-4B8C-83A1-F6EECF244321}">
                <p14:modId xmlns:p14="http://schemas.microsoft.com/office/powerpoint/2010/main" val="2499435828"/>
              </p:ext>
            </p:extLst>
          </p:nvPr>
        </p:nvGraphicFramePr>
        <p:xfrm>
          <a:off x="594109" y="489098"/>
          <a:ext cx="6620505" cy="5513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370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xmlns="" id="{0E9C5405-4A49-4E12-98FD-8966C1118F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xmlns="" id="{35B9823A-85C3-4837-8700-3D94F9B361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017235" y="0"/>
            <a:ext cx="789032" cy="6865831"/>
          </a:xfrm>
          <a:custGeom>
            <a:avLst/>
            <a:gdLst>
              <a:gd name="connsiteX0" fmla="*/ 2648 w 789032"/>
              <a:gd name="connsiteY0" fmla="*/ 0 h 6865831"/>
              <a:gd name="connsiteX1" fmla="*/ 789032 w 789032"/>
              <a:gd name="connsiteY1" fmla="*/ 0 h 6865831"/>
              <a:gd name="connsiteX2" fmla="*/ 789032 w 789032"/>
              <a:gd name="connsiteY2" fmla="*/ 1621639 h 6865831"/>
              <a:gd name="connsiteX3" fmla="*/ 789032 w 789032"/>
              <a:gd name="connsiteY3" fmla="*/ 1900580 h 6865831"/>
              <a:gd name="connsiteX4" fmla="*/ 789032 w 789032"/>
              <a:gd name="connsiteY4" fmla="*/ 6865831 h 6865831"/>
              <a:gd name="connsiteX5" fmla="*/ 0 w 789032"/>
              <a:gd name="connsiteY5" fmla="*/ 6399058 h 6865831"/>
              <a:gd name="connsiteX6" fmla="*/ 0 w 789032"/>
              <a:gd name="connsiteY6" fmla="*/ 1154866 h 6865831"/>
              <a:gd name="connsiteX7" fmla="*/ 2648 w 789032"/>
              <a:gd name="connsiteY7" fmla="*/ 1156433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9032" h="6865831">
                <a:moveTo>
                  <a:pt x="2648" y="0"/>
                </a:moveTo>
                <a:lnTo>
                  <a:pt x="789032" y="0"/>
                </a:lnTo>
                <a:lnTo>
                  <a:pt x="789032" y="1621639"/>
                </a:lnTo>
                <a:lnTo>
                  <a:pt x="789032" y="1900580"/>
                </a:lnTo>
                <a:lnTo>
                  <a:pt x="789032" y="6865831"/>
                </a:lnTo>
                <a:lnTo>
                  <a:pt x="0" y="6399058"/>
                </a:lnTo>
                <a:lnTo>
                  <a:pt x="0" y="1154866"/>
                </a:lnTo>
                <a:lnTo>
                  <a:pt x="2648" y="115643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63" name="Freeform 7">
            <a:extLst>
              <a:ext uri="{FF2B5EF4-FFF2-40B4-BE49-F238E27FC236}">
                <a16:creationId xmlns:a16="http://schemas.microsoft.com/office/drawing/2014/main" xmlns="" id="{5BAFBDD6-35EA-4318-81BD-034C73032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7017236" y="887217"/>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useBgFill="1">
        <p:nvSpPr>
          <p:cNvPr id="65" name="Rectangle 64">
            <a:extLst>
              <a:ext uri="{FF2B5EF4-FFF2-40B4-BE49-F238E27FC236}">
                <a16:creationId xmlns:a16="http://schemas.microsoft.com/office/drawing/2014/main" xmlns="" id="{9668AFA7-0343-4462-B952-29775C02D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498749" cy="615019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FB502FA8-3355-4A22-B7E7-AF3C80C25C27}"/>
              </a:ext>
            </a:extLst>
          </p:cNvPr>
          <p:cNvPicPr>
            <a:picLocks noChangeAspect="1"/>
          </p:cNvPicPr>
          <p:nvPr/>
        </p:nvPicPr>
        <p:blipFill>
          <a:blip r:embed="rId2"/>
          <a:stretch>
            <a:fillRect/>
          </a:stretch>
        </p:blipFill>
        <p:spPr>
          <a:xfrm>
            <a:off x="415636" y="0"/>
            <a:ext cx="6456219" cy="6858000"/>
          </a:xfrm>
          <a:prstGeom prst="rect">
            <a:avLst/>
          </a:prstGeom>
        </p:spPr>
      </p:pic>
      <p:sp>
        <p:nvSpPr>
          <p:cNvPr id="67" name="Rectangle 8">
            <a:extLst>
              <a:ext uri="{FF2B5EF4-FFF2-40B4-BE49-F238E27FC236}">
                <a16:creationId xmlns:a16="http://schemas.microsoft.com/office/drawing/2014/main" xmlns="" id="{FABAF75E-3794-4E38-AFE5-55C2624475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7804744" y="0"/>
            <a:ext cx="4384208"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xmlns="" id="{6CA885CB-8B78-41C6-86A7-7E00D7D0C874}"/>
              </a:ext>
            </a:extLst>
          </p:cNvPr>
          <p:cNvSpPr txBox="1"/>
          <p:nvPr/>
        </p:nvSpPr>
        <p:spPr>
          <a:xfrm>
            <a:off x="8129872" y="1062401"/>
            <a:ext cx="3262028" cy="273388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700" kern="1200">
                <a:solidFill>
                  <a:srgbClr val="FFFFFF"/>
                </a:solidFill>
                <a:latin typeface="+mj-lt"/>
                <a:ea typeface="+mj-ea"/>
                <a:cs typeface="+mj-cs"/>
              </a:rPr>
              <a:t>Copy of the initial letter sent for Pre-Charge Diversion.</a:t>
            </a:r>
          </a:p>
        </p:txBody>
      </p:sp>
      <p:sp>
        <p:nvSpPr>
          <p:cNvPr id="2" name="Slide Number Placeholder 1">
            <a:extLst>
              <a:ext uri="{FF2B5EF4-FFF2-40B4-BE49-F238E27FC236}">
                <a16:creationId xmlns:a16="http://schemas.microsoft.com/office/drawing/2014/main" xmlns="" id="{8E503E1A-829A-4C10-882C-BD62148E5C77}"/>
              </a:ext>
            </a:extLst>
          </p:cNvPr>
          <p:cNvSpPr>
            <a:spLocks noGrp="1"/>
          </p:cNvSpPr>
          <p:nvPr>
            <p:ph type="sldNum" sz="quarter" idx="12"/>
          </p:nvPr>
        </p:nvSpPr>
        <p:spPr/>
        <p:txBody>
          <a:bodyPr/>
          <a:lstStyle/>
          <a:p>
            <a:fld id="{AF3C02A4-BEBB-448E-870D-CB006BDCD0D7}" type="slidenum">
              <a:rPr lang="en-US" smtClean="0"/>
              <a:t>8</a:t>
            </a:fld>
            <a:endParaRPr lang="en-US"/>
          </a:p>
        </p:txBody>
      </p:sp>
    </p:spTree>
    <p:extLst>
      <p:ext uri="{BB962C8B-B14F-4D97-AF65-F5344CB8AC3E}">
        <p14:creationId xmlns:p14="http://schemas.microsoft.com/office/powerpoint/2010/main" val="228298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1709F1D5-B0F1-4714-A239-E5B61C1619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xmlns="" id="{228FB460-D3FF-4440-A020-05982A09E5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xmlns="" id="{816DAC9B-41CC-44D3-AB61-736266050B06}"/>
              </a:ext>
            </a:extLst>
          </p:cNvPr>
          <p:cNvSpPr txBox="1"/>
          <p:nvPr/>
        </p:nvSpPr>
        <p:spPr>
          <a:xfrm>
            <a:off x="5691210" y="689113"/>
            <a:ext cx="6262251" cy="6016487"/>
          </a:xfrm>
          <a:prstGeom prst="rect">
            <a:avLst/>
          </a:prstGeom>
        </p:spPr>
        <p:txBody>
          <a:bodyPr vert="horz" lIns="91440" tIns="45720" rIns="91440" bIns="45720" rtlCol="0" anchor="t">
            <a:normAutofit/>
          </a:bodyPr>
          <a:lstStyle/>
          <a:p>
            <a:pPr algn="ctr">
              <a:lnSpc>
                <a:spcPct val="90000"/>
              </a:lnSpc>
            </a:pPr>
            <a:r>
              <a:rPr lang="en-US" b="1" i="0" u="sng" dirty="0">
                <a:effectLst/>
              </a:rPr>
              <a:t>ADH Process At a Glance</a:t>
            </a:r>
          </a:p>
          <a:p>
            <a:pPr indent="-228600">
              <a:lnSpc>
                <a:spcPct val="90000"/>
              </a:lnSpc>
              <a:buFont typeface="Arial" panose="020B0604020202020204" pitchFamily="34" charset="0"/>
              <a:buChar char="•"/>
            </a:pPr>
            <a:endParaRPr lang="en-US" dirty="0"/>
          </a:p>
          <a:p>
            <a:pPr marL="285750" indent="-228600">
              <a:lnSpc>
                <a:spcPct val="90000"/>
              </a:lnSpc>
              <a:spcBef>
                <a:spcPts val="600"/>
              </a:spcBef>
              <a:buFont typeface="Arial" panose="020B0604020202020204" pitchFamily="34" charset="0"/>
              <a:buChar char="•"/>
            </a:pPr>
            <a:r>
              <a:rPr lang="en-US" b="0" i="0" dirty="0">
                <a:effectLst/>
              </a:rPr>
              <a:t>When requesting an Administrative </a:t>
            </a:r>
            <a:r>
              <a:rPr lang="en-US" dirty="0"/>
              <a:t>D</a:t>
            </a:r>
            <a:r>
              <a:rPr lang="en-US" b="0" i="0" dirty="0">
                <a:effectLst/>
              </a:rPr>
              <a:t>isqualification </a:t>
            </a:r>
            <a:r>
              <a:rPr lang="en-US" dirty="0"/>
              <a:t>H</a:t>
            </a:r>
            <a:r>
              <a:rPr lang="en-US" b="0" i="0" dirty="0">
                <a:effectLst/>
              </a:rPr>
              <a:t>earing (ADH), there must be clear and convincing evidence demonstrating that the individual committed, and/or intended to commit, an Intentional Program Violation (IPV). </a:t>
            </a:r>
            <a:endParaRPr lang="en-US" dirty="0"/>
          </a:p>
          <a:p>
            <a:pPr marL="285750" indent="-228600">
              <a:lnSpc>
                <a:spcPct val="90000"/>
              </a:lnSpc>
              <a:spcBef>
                <a:spcPts val="600"/>
              </a:spcBef>
              <a:buFont typeface="Arial" panose="020B0604020202020204" pitchFamily="34" charset="0"/>
              <a:buChar char="•"/>
            </a:pPr>
            <a:r>
              <a:rPr lang="en-US" b="0" i="0" dirty="0">
                <a:effectLst/>
              </a:rPr>
              <a:t>The burden of proof is on the local agency to prove the actions were intentional and provide verification that the member’s reporting requirements were understood.</a:t>
            </a:r>
          </a:p>
          <a:p>
            <a:pPr marL="285750" indent="-228600">
              <a:lnSpc>
                <a:spcPct val="90000"/>
              </a:lnSpc>
              <a:spcBef>
                <a:spcPts val="600"/>
              </a:spcBef>
              <a:buFont typeface="Arial" panose="020B0604020202020204" pitchFamily="34" charset="0"/>
              <a:buChar char="•"/>
            </a:pPr>
            <a:r>
              <a:rPr lang="en-US" dirty="0"/>
              <a:t>Once all paperwork that will be needed to prove the case has been gathered, and the overpayment amount has been determined, Agency will mail the client a Waiver of Administrative Disqualification Hearing form with a 2-week due date. (Form F-16039)</a:t>
            </a:r>
          </a:p>
          <a:p>
            <a:pPr marL="285750" indent="-228600">
              <a:lnSpc>
                <a:spcPct val="90000"/>
              </a:lnSpc>
              <a:spcBef>
                <a:spcPts val="600"/>
              </a:spcBef>
              <a:buFont typeface="Arial" panose="020B0604020202020204" pitchFamily="34" charset="0"/>
              <a:buChar char="•"/>
            </a:pPr>
            <a:r>
              <a:rPr lang="en-US" dirty="0"/>
              <a:t>If the client signs and returns the form, the overpayment and IPV can be entered.  A copy of the signed form should be mailed to the client for their records.</a:t>
            </a:r>
          </a:p>
          <a:p>
            <a:pPr marL="285750" indent="-228600">
              <a:lnSpc>
                <a:spcPct val="90000"/>
              </a:lnSpc>
              <a:spcBef>
                <a:spcPts val="600"/>
              </a:spcBef>
              <a:buFont typeface="Arial" panose="020B0604020202020204" pitchFamily="34" charset="0"/>
              <a:buChar char="•"/>
            </a:pPr>
            <a:r>
              <a:rPr lang="en-US" dirty="0"/>
              <a:t>If no waiver is received, the worker must start the ADH process.</a:t>
            </a:r>
          </a:p>
          <a:p>
            <a:pPr marL="285750" indent="-228600">
              <a:lnSpc>
                <a:spcPct val="90000"/>
              </a:lnSpc>
              <a:spcBef>
                <a:spcPts val="600"/>
              </a:spcBef>
              <a:buFont typeface="Arial" panose="020B0604020202020204" pitchFamily="34" charset="0"/>
              <a:buChar char="•"/>
            </a:pPr>
            <a:r>
              <a:rPr lang="en-US" dirty="0"/>
              <a:t>In Rock County, this is used for cases where the overpayment will be less than $3,500.00. </a:t>
            </a:r>
          </a:p>
          <a:p>
            <a:pPr marL="285750" indent="-228600">
              <a:lnSpc>
                <a:spcPct val="90000"/>
              </a:lnSpc>
              <a:spcBef>
                <a:spcPts val="600"/>
              </a:spcBef>
              <a:buFont typeface="Arial" panose="020B0604020202020204" pitchFamily="34" charset="0"/>
              <a:buChar char="•"/>
            </a:pPr>
            <a:endParaRPr lang="en-US" sz="1500" dirty="0"/>
          </a:p>
          <a:p>
            <a:pPr marL="285750" indent="-228600">
              <a:lnSpc>
                <a:spcPct val="90000"/>
              </a:lnSpc>
              <a:spcBef>
                <a:spcPts val="600"/>
              </a:spcBef>
              <a:buFont typeface="Arial" panose="020B0604020202020204" pitchFamily="34" charset="0"/>
              <a:buChar char="•"/>
            </a:pPr>
            <a:endParaRPr lang="en-US" sz="1500" dirty="0"/>
          </a:p>
          <a:p>
            <a:pPr indent="-228600">
              <a:lnSpc>
                <a:spcPct val="90000"/>
              </a:lnSpc>
              <a:buFont typeface="Arial" panose="020B0604020202020204" pitchFamily="34" charset="0"/>
              <a:buChar char="•"/>
            </a:pPr>
            <a:endParaRPr lang="en-US" sz="1500" dirty="0"/>
          </a:p>
          <a:p>
            <a:pPr marL="285750" indent="-228600">
              <a:lnSpc>
                <a:spcPct val="90000"/>
              </a:lnSpc>
              <a:buFont typeface="Arial" panose="020B0604020202020204" pitchFamily="34" charset="0"/>
              <a:buChar char="•"/>
            </a:pPr>
            <a:endParaRPr lang="en-US" sz="1500" dirty="0"/>
          </a:p>
        </p:txBody>
      </p:sp>
      <p:sp>
        <p:nvSpPr>
          <p:cNvPr id="17" name="Freeform: Shape 16">
            <a:extLst>
              <a:ext uri="{FF2B5EF4-FFF2-40B4-BE49-F238E27FC236}">
                <a16:creationId xmlns:a16="http://schemas.microsoft.com/office/drawing/2014/main" xmlns=""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xmlns=""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xmlns=""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lide Number Placeholder 2">
            <a:extLst>
              <a:ext uri="{FF2B5EF4-FFF2-40B4-BE49-F238E27FC236}">
                <a16:creationId xmlns:a16="http://schemas.microsoft.com/office/drawing/2014/main" xmlns="" id="{F13EBA8C-52F7-462C-ACCC-B3BE17FBE2A5}"/>
              </a:ext>
            </a:extLst>
          </p:cNvPr>
          <p:cNvSpPr>
            <a:spLocks noGrp="1"/>
          </p:cNvSpPr>
          <p:nvPr>
            <p:ph type="sldNum" sz="quarter" idx="12"/>
          </p:nvPr>
        </p:nvSpPr>
        <p:spPr/>
        <p:txBody>
          <a:bodyPr/>
          <a:lstStyle/>
          <a:p>
            <a:fld id="{AF3C02A4-BEBB-448E-870D-CB006BDCD0D7}" type="slidenum">
              <a:rPr lang="en-US" smtClean="0"/>
              <a:t>9</a:t>
            </a:fld>
            <a:endParaRPr lang="en-US" dirty="0"/>
          </a:p>
        </p:txBody>
      </p:sp>
    </p:spTree>
    <p:extLst>
      <p:ext uri="{BB962C8B-B14F-4D97-AF65-F5344CB8AC3E}">
        <p14:creationId xmlns:p14="http://schemas.microsoft.com/office/powerpoint/2010/main" val="740852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Document_x0020_Type xmlns="2f254586-b35f-4441-a040-f54e6e92090e"/>
  </documentManagement>
</p:properties>
</file>

<file path=customXml/itemProps1.xml><?xml version="1.0" encoding="utf-8"?>
<ds:datastoreItem xmlns:ds="http://schemas.openxmlformats.org/officeDocument/2006/customXml" ds:itemID="{A661BBB9-1B8B-4148-A70D-4E83477CB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736EC2-FFA7-4740-A8FC-DCD9FB352283}">
  <ds:schemaRefs>
    <ds:schemaRef ds:uri="http://schemas.microsoft.com/sharepoint/v3/contenttype/forms"/>
  </ds:schemaRefs>
</ds:datastoreItem>
</file>

<file path=customXml/itemProps3.xml><?xml version="1.0" encoding="utf-8"?>
<ds:datastoreItem xmlns:ds="http://schemas.openxmlformats.org/officeDocument/2006/customXml" ds:itemID="{9584EAB6-7215-47BC-9849-79AB18B81029}">
  <ds:schemaRefs>
    <ds:schemaRef ds:uri="http://purl.org/dc/elements/1.1/"/>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2f254586-b35f-4441-a040-f54e6e92090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388</TotalTime>
  <Words>1561</Words>
  <Application>Microsoft Office PowerPoint</Application>
  <PresentationFormat>Widescreen</PresentationFormat>
  <Paragraphs>151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Rockwell</vt:lpstr>
      <vt:lpstr>Office Theme</vt:lpstr>
      <vt:lpstr>Administrative Disqualification Hearings and the Fraud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I prove intent???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 and the Fraud Process</dc:title>
  <dc:creator>Laura Middleton</dc:creator>
  <cp:lastModifiedBy>MELISSA DYBAS</cp:lastModifiedBy>
  <cp:revision>25</cp:revision>
  <cp:lastPrinted>2022-07-06T17:59:47Z</cp:lastPrinted>
  <dcterms:created xsi:type="dcterms:W3CDTF">2022-05-31T13:00:13Z</dcterms:created>
  <dcterms:modified xsi:type="dcterms:W3CDTF">2022-07-12T16:31:38Z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